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Default Extension="fntdata" ContentType="application/x-fontdata"/>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9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97.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05.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82" r:id="rId2"/>
  </p:sldMasterIdLst>
  <p:sldIdLst>
    <p:sldId id="256" r:id="rId3"/>
    <p:sldId id="257" r:id="rId4"/>
    <p:sldId id="258" r:id="rId5"/>
    <p:sldId id="259" r:id="rId6"/>
    <p:sldId id="260" r:id="rId7"/>
    <p:sldId id="345" r:id="rId8"/>
    <p:sldId id="346" r:id="rId9"/>
    <p:sldId id="347" r:id="rId10"/>
    <p:sldId id="261" r:id="rId11"/>
    <p:sldId id="348" r:id="rId12"/>
    <p:sldId id="349" r:id="rId13"/>
    <p:sldId id="352" r:id="rId14"/>
    <p:sldId id="353" r:id="rId15"/>
    <p:sldId id="354" r:id="rId16"/>
    <p:sldId id="262" r:id="rId17"/>
    <p:sldId id="263" r:id="rId18"/>
    <p:sldId id="264" r:id="rId19"/>
    <p:sldId id="265" r:id="rId20"/>
    <p:sldId id="266" r:id="rId21"/>
    <p:sldId id="267" r:id="rId22"/>
    <p:sldId id="355" r:id="rId23"/>
    <p:sldId id="356" r:id="rId24"/>
    <p:sldId id="357" r:id="rId25"/>
    <p:sldId id="358" r:id="rId26"/>
    <p:sldId id="269" r:id="rId27"/>
    <p:sldId id="270" r:id="rId28"/>
    <p:sldId id="271" r:id="rId29"/>
    <p:sldId id="272" r:id="rId30"/>
    <p:sldId id="273" r:id="rId31"/>
    <p:sldId id="274" r:id="rId32"/>
    <p:sldId id="275" r:id="rId33"/>
    <p:sldId id="276" r:id="rId34"/>
    <p:sldId id="277" r:id="rId35"/>
    <p:sldId id="278" r:id="rId36"/>
    <p:sldId id="359" r:id="rId37"/>
    <p:sldId id="360" r:id="rId38"/>
    <p:sldId id="402" r:id="rId39"/>
    <p:sldId id="279" r:id="rId40"/>
    <p:sldId id="280" r:id="rId41"/>
    <p:sldId id="281" r:id="rId42"/>
    <p:sldId id="282" r:id="rId43"/>
    <p:sldId id="283" r:id="rId44"/>
    <p:sldId id="284" r:id="rId45"/>
    <p:sldId id="285" r:id="rId46"/>
    <p:sldId id="286" r:id="rId47"/>
    <p:sldId id="287" r:id="rId48"/>
    <p:sldId id="288" r:id="rId49"/>
    <p:sldId id="289" r:id="rId50"/>
    <p:sldId id="290" r:id="rId51"/>
    <p:sldId id="401" r:id="rId52"/>
    <p:sldId id="291" r:id="rId53"/>
    <p:sldId id="292" r:id="rId54"/>
    <p:sldId id="293" r:id="rId55"/>
    <p:sldId id="294" r:id="rId56"/>
    <p:sldId id="295" r:id="rId57"/>
    <p:sldId id="296" r:id="rId58"/>
    <p:sldId id="297" r:id="rId59"/>
    <p:sldId id="298" r:id="rId60"/>
    <p:sldId id="299" r:id="rId61"/>
    <p:sldId id="300" r:id="rId62"/>
    <p:sldId id="301" r:id="rId63"/>
    <p:sldId id="302" r:id="rId64"/>
    <p:sldId id="414" r:id="rId65"/>
    <p:sldId id="303" r:id="rId66"/>
    <p:sldId id="304" r:id="rId67"/>
    <p:sldId id="361" r:id="rId68"/>
    <p:sldId id="405" r:id="rId69"/>
    <p:sldId id="362" r:id="rId70"/>
    <p:sldId id="363" r:id="rId71"/>
    <p:sldId id="364" r:id="rId72"/>
    <p:sldId id="365" r:id="rId73"/>
    <p:sldId id="366" r:id="rId74"/>
    <p:sldId id="367" r:id="rId75"/>
    <p:sldId id="407" r:id="rId76"/>
    <p:sldId id="408" r:id="rId77"/>
    <p:sldId id="369" r:id="rId78"/>
    <p:sldId id="370" r:id="rId79"/>
    <p:sldId id="371" r:id="rId80"/>
    <p:sldId id="372" r:id="rId81"/>
    <p:sldId id="373" r:id="rId82"/>
    <p:sldId id="374" r:id="rId83"/>
    <p:sldId id="375" r:id="rId84"/>
    <p:sldId id="410" r:id="rId85"/>
    <p:sldId id="378" r:id="rId86"/>
    <p:sldId id="411" r:id="rId87"/>
    <p:sldId id="412" r:id="rId88"/>
    <p:sldId id="379" r:id="rId89"/>
    <p:sldId id="380" r:id="rId90"/>
    <p:sldId id="381" r:id="rId91"/>
    <p:sldId id="404" r:id="rId92"/>
    <p:sldId id="382" r:id="rId93"/>
    <p:sldId id="383" r:id="rId94"/>
    <p:sldId id="413" r:id="rId95"/>
    <p:sldId id="415" r:id="rId96"/>
    <p:sldId id="417" r:id="rId97"/>
    <p:sldId id="385" r:id="rId98"/>
    <p:sldId id="386" r:id="rId99"/>
    <p:sldId id="403" r:id="rId100"/>
    <p:sldId id="388" r:id="rId101"/>
    <p:sldId id="389" r:id="rId102"/>
    <p:sldId id="390" r:id="rId103"/>
    <p:sldId id="391" r:id="rId104"/>
    <p:sldId id="392" r:id="rId105"/>
    <p:sldId id="409" r:id="rId106"/>
    <p:sldId id="393" r:id="rId107"/>
    <p:sldId id="394" r:id="rId108"/>
    <p:sldId id="396" r:id="rId109"/>
    <p:sldId id="406" r:id="rId110"/>
    <p:sldId id="397" r:id="rId111"/>
    <p:sldId id="416" r:id="rId112"/>
    <p:sldId id="398" r:id="rId113"/>
    <p:sldId id="399" r:id="rId114"/>
    <p:sldId id="400" r:id="rId115"/>
  </p:sldIdLst>
  <p:sldSz cx="9144000" cy="6858000" type="screen4x3"/>
  <p:notesSz cx="9144000" cy="6858000"/>
  <p:embeddedFontLst>
    <p:embeddedFont>
      <p:font typeface="URGEAG+PalatinoLinotype-Roman" charset="0"/>
      <p:regular r:id="rId116"/>
    </p:embeddedFont>
    <p:embeddedFont>
      <p:font typeface="Calibri" pitchFamily="34" charset="0"/>
      <p:regular r:id="rId117"/>
      <p:bold r:id="rId118"/>
      <p:italic r:id="rId119"/>
      <p:boldItalic r:id="rId120"/>
    </p:embeddedFont>
    <p:embeddedFont>
      <p:font typeface="Palatino Linotype" pitchFamily="18" charset="0"/>
      <p:regular r:id="rId121"/>
      <p:bold r:id="rId122"/>
      <p:italic r:id="rId123"/>
      <p:boldItalic r:id="rId124"/>
    </p:embeddedFont>
    <p:embeddedFont>
      <p:font typeface="Palatino Linotype Bold" pitchFamily="18" charset="0"/>
      <p:bold r:id="rId125"/>
    </p:embeddedFont>
    <p:embeddedFont>
      <p:font typeface="MGRRLF+PalatinoLinotype-Bold" charset="0"/>
      <p:regular r:id="rId126"/>
    </p:embeddedFont>
    <p:embeddedFont>
      <p:font typeface="NGRBLQ+PalatinoLinotype-Roman" charset="0"/>
      <p:regular r:id="rId127"/>
    </p:embeddedFont>
    <p:embeddedFont>
      <p:font typeface="BUICOL+TimesNewRomanPSMT" charset="0"/>
      <p:regular r:id="rId128"/>
    </p:embeddedFont>
    <p:embeddedFont>
      <p:font typeface="MOUPHM+PalatinoLinotype-Bold" charset="0"/>
      <p:regular r:id="rId129"/>
    </p:embeddedFont>
    <p:embeddedFont>
      <p:font typeface="OAEBHU+ArialMT" charset="0"/>
      <p:regular r:id="rId130"/>
    </p:embeddedFont>
    <p:embeddedFont>
      <p:font typeface="UVVWPK+ArialMT" charset="0"/>
      <p:regular r:id="rId131"/>
    </p:embeddedFont>
    <p:embeddedFont>
      <p:font typeface="RMKVIB+Arial-ItalicMT" charset="0"/>
      <p:regular r:id="rId132"/>
    </p:embeddedFont>
    <p:embeddedFont>
      <p:font typeface="GGTUVL+Times-Roman" charset="0"/>
      <p:regular r:id="rId133"/>
    </p:embeddedFont>
  </p:embeddedFontLst>
  <p:custDataLst>
    <p:tags r:id="rId134"/>
  </p:custDataLst>
  <p:defaultTextStyle>
    <a:defPPr>
      <a:defRPr lang="ru-RU"/>
    </a:defPPr>
    <a:lvl1pPr algn="l" rtl="0" fontAlgn="base">
      <a:spcBef>
        <a:spcPct val="0"/>
      </a:spcBef>
      <a:spcAft>
        <a:spcPct val="0"/>
      </a:spcAft>
      <a:buSzPct val="100000"/>
      <a:buFont typeface="Calibri" pitchFamily="34" charset="0"/>
      <a:defRPr kern="1200">
        <a:solidFill>
          <a:schemeClr val="tx1"/>
        </a:solidFill>
        <a:latin typeface="Calibri" pitchFamily="34" charset="0"/>
        <a:ea typeface="+mn-ea"/>
        <a:cs typeface="Arial" pitchFamily="34" charset="0"/>
      </a:defRPr>
    </a:lvl1pPr>
    <a:lvl2pPr marL="457200" algn="l" rtl="0" fontAlgn="base">
      <a:spcBef>
        <a:spcPct val="0"/>
      </a:spcBef>
      <a:spcAft>
        <a:spcPct val="0"/>
      </a:spcAft>
      <a:buSzPct val="100000"/>
      <a:buFont typeface="Calibri" pitchFamily="34" charset="0"/>
      <a:defRPr kern="1200">
        <a:solidFill>
          <a:schemeClr val="tx1"/>
        </a:solidFill>
        <a:latin typeface="Calibri" pitchFamily="34" charset="0"/>
        <a:ea typeface="+mn-ea"/>
        <a:cs typeface="Arial" pitchFamily="34" charset="0"/>
      </a:defRPr>
    </a:lvl2pPr>
    <a:lvl3pPr marL="914400" algn="l" rtl="0" fontAlgn="base">
      <a:spcBef>
        <a:spcPct val="0"/>
      </a:spcBef>
      <a:spcAft>
        <a:spcPct val="0"/>
      </a:spcAft>
      <a:buSzPct val="100000"/>
      <a:buFont typeface="Calibri" pitchFamily="34" charset="0"/>
      <a:defRPr kern="1200">
        <a:solidFill>
          <a:schemeClr val="tx1"/>
        </a:solidFill>
        <a:latin typeface="Calibri" pitchFamily="34" charset="0"/>
        <a:ea typeface="+mn-ea"/>
        <a:cs typeface="Arial" pitchFamily="34" charset="0"/>
      </a:defRPr>
    </a:lvl3pPr>
    <a:lvl4pPr marL="1371600" algn="l" rtl="0" fontAlgn="base">
      <a:spcBef>
        <a:spcPct val="0"/>
      </a:spcBef>
      <a:spcAft>
        <a:spcPct val="0"/>
      </a:spcAft>
      <a:buSzPct val="100000"/>
      <a:buFont typeface="Calibri" pitchFamily="34" charset="0"/>
      <a:defRPr kern="1200">
        <a:solidFill>
          <a:schemeClr val="tx1"/>
        </a:solidFill>
        <a:latin typeface="Calibri" pitchFamily="34" charset="0"/>
        <a:ea typeface="+mn-ea"/>
        <a:cs typeface="Arial" pitchFamily="34" charset="0"/>
      </a:defRPr>
    </a:lvl4pPr>
    <a:lvl5pPr marL="1828800" algn="l" rtl="0" fontAlgn="base">
      <a:spcBef>
        <a:spcPct val="0"/>
      </a:spcBef>
      <a:spcAft>
        <a:spcPct val="0"/>
      </a:spcAft>
      <a:buSzPct val="100000"/>
      <a:buFont typeface="Calibri" pitchFamily="34" charset="0"/>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160">
          <p15:clr>
            <a:srgbClr val="A4A3A4"/>
          </p15:clr>
        </p15:guide>
        <p15:guide id="2" pos="28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66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1038" y="-90"/>
      </p:cViewPr>
      <p:guideLst>
        <p:guide orient="horz" pos="2160"/>
        <p:guide pos="2880"/>
      </p:guideLst>
    </p:cSldViewPr>
  </p:slideViewPr>
  <p:notesTextViewPr>
    <p:cViewPr>
      <p:scale>
        <a:sx n="100" d="100"/>
        <a:sy n="100" d="100"/>
      </p:scale>
      <p:origin x="0" y="0"/>
    </p:cViewPr>
  </p:notesTextViewPr>
  <p:notesViewPr>
    <p:cSldViewPr>
      <p:cViewPr>
        <p:scale>
          <a:sx n="10" d="100"/>
          <a:sy n="10" d="100"/>
        </p:scale>
        <p:origin x="-102" y="-26"/>
      </p:cViewPr>
      <p:guideLst>
        <p:guide orient="horz" pos="2160"/>
        <p:guide pos="2880"/>
      </p:guideLst>
    </p:cSldViewPr>
  </p:notes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font" Target="fonts/font2.fntdata"/><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font" Target="fonts/font18.fntdata"/><Relationship Id="rId138" Type="http://schemas.openxmlformats.org/officeDocument/2006/relationships/tableStyles" Target="tableStyles.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font" Target="fonts/font8.fntdata"/><Relationship Id="rId128" Type="http://schemas.openxmlformats.org/officeDocument/2006/relationships/font" Target="fonts/font13.fntdata"/><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13" Type="http://schemas.openxmlformats.org/officeDocument/2006/relationships/slide" Target="slides/slide111.xml"/><Relationship Id="rId118" Type="http://schemas.openxmlformats.org/officeDocument/2006/relationships/font" Target="fonts/font3.fntdata"/><Relationship Id="rId126" Type="http://schemas.openxmlformats.org/officeDocument/2006/relationships/font" Target="fonts/font11.fntdata"/><Relationship Id="rId134" Type="http://schemas.openxmlformats.org/officeDocument/2006/relationships/tags" Target="tags/tag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font" Target="fonts/font6.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slide" Target="slides/slide106.xml"/><Relationship Id="rId116" Type="http://schemas.openxmlformats.org/officeDocument/2006/relationships/font" Target="fonts/font1.fntdata"/><Relationship Id="rId124" Type="http://schemas.openxmlformats.org/officeDocument/2006/relationships/font" Target="fonts/font9.fntdata"/><Relationship Id="rId129" Type="http://schemas.openxmlformats.org/officeDocument/2006/relationships/font" Target="fonts/font14.fntdata"/><Relationship Id="rId137"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slide" Target="slides/slide109.xml"/><Relationship Id="rId132" Type="http://schemas.openxmlformats.org/officeDocument/2006/relationships/font" Target="fonts/font17.fntdata"/><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slide" Target="slides/slide112.xml"/><Relationship Id="rId119" Type="http://schemas.openxmlformats.org/officeDocument/2006/relationships/font" Target="fonts/font4.fntdata"/><Relationship Id="rId127" Type="http://schemas.openxmlformats.org/officeDocument/2006/relationships/font" Target="fonts/font12.fntdata"/><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font" Target="fonts/font7.fntdata"/><Relationship Id="rId130" Type="http://schemas.openxmlformats.org/officeDocument/2006/relationships/font" Target="fonts/font15.fntdata"/><Relationship Id="rId135"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font" Target="fonts/font5.fntdata"/><Relationship Id="rId125" Type="http://schemas.openxmlformats.org/officeDocument/2006/relationships/font" Target="fonts/font10.fntdata"/><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font" Target="fonts/font16.fntdata"/><Relationship Id="rId136" Type="http://schemas.openxmlformats.org/officeDocument/2006/relationships/viewProps" Target="viewProps.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p:spTree>
      <p:nvGrpSpPr>
        <p:cNvPr id="1" name=""/>
        <p:cNvGrpSpPr/>
        <p:nvPr/>
      </p:nvGrpSpPr>
      <p:grpSpPr>
        <a:xfrm>
          <a:off x="0" y="0"/>
          <a:ext cx="0" cy="0"/>
          <a:chOff x="0" y="0"/>
          <a:chExt cx="0" cy="0"/>
        </a:xfrm>
      </p:grpSpPr>
      <p:sp>
        <p:nvSpPr>
          <p:cNvPr id="2" name="Header 1"/>
          <p:cNvSpPr>
            <a:spLocks noGrp="1"/>
          </p:cNvSpPr>
          <p:nvPr>
            <p:ph type="title"/>
          </p:nvPr>
        </p:nvSpPr>
        <p:spPr>
          <a:xfrm>
            <a:off x="377666" y="427735"/>
            <a:ext cx="6797992" cy="1710943"/>
          </a:xfrm>
        </p:spPr>
        <p:txBody>
          <a:bodyPr/>
          <a:lstStyle/>
          <a:p>
            <a:r>
              <a:rPr lang="en-US" smtClean="0"/>
              <a:t>Title</a:t>
            </a:r>
            <a:endParaRPr lang="en-US"/>
          </a:p>
        </p:txBody>
      </p:sp>
      <p:sp>
        <p:nvSpPr>
          <p:cNvPr id="3" name="Text 2"/>
          <p:cNvSpPr>
            <a:spLocks noGrp="1"/>
          </p:cNvSpPr>
          <p:nvPr>
            <p:ph type="body" idx="1"/>
          </p:nvPr>
        </p:nvSpPr>
        <p:spPr>
          <a:xfrm>
            <a:off x="377666" y="2459482"/>
            <a:ext cx="6797992" cy="7057644"/>
          </a:xfrm>
        </p:spPr>
        <p:txBody>
          <a:bodyPr/>
          <a:lstStyle/>
          <a:p>
            <a:pPr lvl="0"/>
            <a:r>
              <a:rPr lang="en-US" smtClean="0"/>
              <a:t>Text</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5"/>
          <p:cNvSpPr>
            <a:spLocks noGrp="1" noChangeArrowheads="1"/>
          </p:cNvSpPr>
          <p:nvPr>
            <p:ph type="sldNum" sz="quarter" idx="10"/>
          </p:nvPr>
        </p:nvSpPr>
        <p:spPr/>
        <p:txBody>
          <a:bodyPr/>
          <a:lstStyle>
            <a:lvl1pPr>
              <a:defRPr/>
            </a:lvl1pPr>
          </a:lstStyle>
          <a:p>
            <a:pPr>
              <a:defRPr/>
            </a:pPr>
            <a:fld id="{E4B70336-7D31-40CB-ADA8-0B74B4326F1D}" type="slidenum">
              <a:rPr lang="en-US"/>
              <a:pPr>
                <a:defRPr/>
              </a:pPr>
              <a:t>‹#›</a:t>
            </a:fld>
            <a:endParaRPr lang="en-US"/>
          </a:p>
        </p:txBody>
      </p:sp>
      <p:sp>
        <p:nvSpPr>
          <p:cNvPr id="5" name="Date 3"/>
          <p:cNvSpPr>
            <a:spLocks noGrp="1" noChangeArrowheads="1"/>
          </p:cNvSpPr>
          <p:nvPr>
            <p:ph type="dt" sz="half" idx="11"/>
          </p:nvPr>
        </p:nvSpPr>
        <p:spPr/>
        <p:txBody>
          <a:bodyPr/>
          <a:lstStyle>
            <a:lvl1pPr>
              <a:defRPr/>
            </a:lvl1pPr>
          </a:lstStyle>
          <a:p>
            <a:pPr>
              <a:defRPr/>
            </a:pPr>
            <a:fld id="{70B6474E-316E-4D62-94A6-4CD2C67CBB7A}" type="datetime1">
              <a:rPr lang="en-US"/>
              <a:pPr>
                <a:defRPr/>
              </a:pPr>
              <a:t>1/28/2022</a:t>
            </a:fld>
            <a:endParaRPr lang="en-US"/>
          </a:p>
        </p:txBody>
      </p:sp>
      <p:sp>
        <p:nvSpPr>
          <p:cNvPr id="6" name="Footer 4"/>
          <p:cNvSpPr>
            <a:spLocks noGrp="1" noChangeArrowheads="1"/>
          </p:cNvSpPr>
          <p:nvPr>
            <p:ph type="ftr" sz="quarter" idx="12"/>
          </p:nvPr>
        </p:nvSpPr>
        <p:spPr/>
        <p:txBody>
          <a:bodyPr/>
          <a:lstStyle>
            <a:lvl1pPr algn="ctr">
              <a:defRPr/>
            </a:lvl1pPr>
          </a:lstStyle>
          <a:p>
            <a:pPr>
              <a:defRPr/>
            </a:pPr>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smtClean="0"/>
            </a:lvl1pPr>
          </a:lstStyle>
          <a:p>
            <a:pPr>
              <a:defRPr/>
            </a:pPr>
            <a:fld id="{5988523B-E035-4CAE-A96A-58211FC229D1}" type="datetimeFigureOut">
              <a:rPr lang="en-US"/>
              <a:pPr>
                <a:defRPr/>
              </a:pPr>
              <a:t>1/28/2022</a:t>
            </a:fld>
            <a:endParaRPr lang="en-CA"/>
          </a:p>
        </p:txBody>
      </p:sp>
      <p:sp>
        <p:nvSpPr>
          <p:cNvPr id="3" name="Footer Placeholder 2"/>
          <p:cNvSpPr>
            <a:spLocks noGrp="1"/>
          </p:cNvSpPr>
          <p:nvPr>
            <p:ph type="ftr" sz="quarter" idx="11"/>
          </p:nvPr>
        </p:nvSpPr>
        <p:spPr/>
        <p:txBody>
          <a:bodyPr/>
          <a:lstStyle>
            <a:lvl1pPr>
              <a:defRPr/>
            </a:lvl1pPr>
          </a:lstStyle>
          <a:p>
            <a:pPr>
              <a:defRPr/>
            </a:pPr>
            <a:endParaRPr lang="en-CA"/>
          </a:p>
        </p:txBody>
      </p:sp>
      <p:sp>
        <p:nvSpPr>
          <p:cNvPr id="4" name="Slide Number Placeholder 3"/>
          <p:cNvSpPr>
            <a:spLocks noGrp="1"/>
          </p:cNvSpPr>
          <p:nvPr>
            <p:ph type="sldNum" sz="quarter" idx="12"/>
          </p:nvPr>
        </p:nvSpPr>
        <p:spPr/>
        <p:txBody>
          <a:bodyPr/>
          <a:lstStyle>
            <a:lvl1pPr>
              <a:defRPr smtClean="0"/>
            </a:lvl1pPr>
          </a:lstStyle>
          <a:p>
            <a:pPr>
              <a:defRPr/>
            </a:pPr>
            <a:fld id="{EE134F43-076C-415E-B3A7-4C6546DFE10B}" type="slidenum">
              <a:rPr lang="en-CA"/>
              <a:pPr>
                <a:defRPr/>
              </a:pPr>
              <a:t>‹#›</a:t>
            </a:fld>
            <a:endParaRPr lang="en-C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6"/>
          <p:cNvSpPr>
            <a:spLocks noGrp="1"/>
          </p:cNvSpPr>
          <p:nvPr>
            <p:ph type="title"/>
          </p:nvPr>
        </p:nvSpPr>
        <p:spPr/>
        <p:txBody>
          <a:bodyPr rtlCol="0"/>
          <a:lstStyle>
            <a:extLst/>
          </a:lstStyle>
          <a:p>
            <a:r>
              <a:rPr lang="en-US" smtClean="0"/>
              <a:t>Click to edit Master title style</a:t>
            </a:r>
            <a:endParaRPr lang="en-US"/>
          </a:p>
        </p:txBody>
      </p:sp>
      <p:sp>
        <p:nvSpPr>
          <p:cNvPr id="4" name="Date Placeholder 9"/>
          <p:cNvSpPr>
            <a:spLocks noGrp="1"/>
          </p:cNvSpPr>
          <p:nvPr>
            <p:ph type="dt" sz="half" idx="10"/>
          </p:nvPr>
        </p:nvSpPr>
        <p:spPr/>
        <p:txBody>
          <a:bodyPr/>
          <a:lstStyle>
            <a:lvl1pPr>
              <a:defRPr/>
            </a:lvl1pPr>
          </a:lstStyle>
          <a:p>
            <a:pPr>
              <a:defRPr/>
            </a:pPr>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65B7D3B6-9440-440C-905B-E1DB1A55A3EB}"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smtClean="0"/>
              <a:t>Title</a:t>
            </a:r>
            <a:endParaRPr lang="en-US"/>
          </a:p>
        </p:txBody>
      </p:sp>
      <p:sp>
        <p:nvSpPr>
          <p:cNvPr id="3" name="Text 2"/>
          <p:cNvSpPr>
            <a:spLocks noGrp="1"/>
          </p:cNvSpPr>
          <p:nvPr>
            <p:ph type="body" idx="1"/>
          </p:nvPr>
        </p:nvSpPr>
        <p:spPr/>
        <p:txBody>
          <a:bodyPr/>
          <a:lstStyle/>
          <a:p>
            <a:pPr lvl="0"/>
            <a:r>
              <a:rPr lang="en-US" smtClean="0"/>
              <a:t>Text</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3"/>
          <p:cNvSpPr>
            <a:spLocks noGrp="1"/>
          </p:cNvSpPr>
          <p:nvPr>
            <p:ph type="dt" sz="half" idx="10"/>
          </p:nvPr>
        </p:nvSpPr>
        <p:spPr/>
        <p:txBody>
          <a:bodyPr/>
          <a:lstStyle/>
          <a:p>
            <a:fld id="{C16525B2-4347-4F72-BAF7-76B19438D329}" type="datetimeFigureOut">
              <a:rPr lang="en-US" smtClean="0">
                <a:solidFill>
                  <a:prstClr val="black">
                    <a:tint val="75000"/>
                  </a:prstClr>
                </a:solidFill>
              </a:rPr>
              <a:pPr/>
              <a:t>1/28/2022</a:t>
            </a:fld>
            <a:endParaRPr lang="en-US">
              <a:solidFill>
                <a:prstClr val="black">
                  <a:tint val="75000"/>
                </a:prstClr>
              </a:solidFill>
            </a:endParaRPr>
          </a:p>
        </p:txBody>
      </p:sp>
      <p:sp>
        <p:nvSpPr>
          <p:cNvPr id="5" name="Footer 4"/>
          <p:cNvSpPr>
            <a:spLocks noGrp="1"/>
          </p:cNvSpPr>
          <p:nvPr>
            <p:ph type="ftr" sz="quarter" idx="11"/>
          </p:nvPr>
        </p:nvSpPr>
        <p:spPr/>
        <p:txBody>
          <a:bodyPr/>
          <a:lstStyle/>
          <a:p>
            <a:endParaRPr lang="en-US">
              <a:solidFill>
                <a:prstClr val="black">
                  <a:tint val="75000"/>
                </a:prstClr>
              </a:solidFill>
            </a:endParaRPr>
          </a:p>
        </p:txBody>
      </p:sp>
      <p:sp>
        <p:nvSpPr>
          <p:cNvPr id="6" name="Slide number 5"/>
          <p:cNvSpPr>
            <a:spLocks noGrp="1"/>
          </p:cNvSpPr>
          <p:nvPr>
            <p:ph type="sldNum" sz="quarter" idx="12"/>
          </p:nvPr>
        </p:nvSpPr>
        <p:spPr/>
        <p:txBody>
          <a:bodyPr/>
          <a:lstStyle/>
          <a:p>
            <a:fld id="{80F073CC-40D5-4B23-8DF0-9BD0A0C12F2C}"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Tx">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smtClean="0"/>
              <a:t>Click to edit Master title style</a:t>
            </a:r>
            <a:endParaRPr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extLst/>
          </a:lstStyle>
          <a:p>
            <a:pPr>
              <a:defRPr/>
            </a:pPr>
            <a:endParaRPr lang="en-US">
              <a:solidFill>
                <a:prstClr val="black">
                  <a:tint val="75000"/>
                </a:prstClr>
              </a:solidFill>
            </a:endParaRPr>
          </a:p>
        </p:txBody>
      </p:sp>
      <p:sp>
        <p:nvSpPr>
          <p:cNvPr id="6" name="Footer Placeholder 5"/>
          <p:cNvSpPr>
            <a:spLocks noGrp="1"/>
          </p:cNvSpPr>
          <p:nvPr>
            <p:ph type="ftr" sz="quarter" idx="11"/>
          </p:nvPr>
        </p:nvSpPr>
        <p:spPr/>
        <p:txBody>
          <a:bodyPr/>
          <a:lstStyle>
            <a:lvl1pPr>
              <a:defRPr/>
            </a:lvl1pPr>
            <a:extLst/>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lvl1pPr>
              <a:defRPr/>
            </a:lvl1pPr>
            <a:extLst/>
          </a:lstStyle>
          <a:p>
            <a:pPr>
              <a:defRPr/>
            </a:pPr>
            <a:fld id="{3A458E26-A71A-4EAA-93A5-54DAFF736071}" type="slidenum">
              <a:rPr lang="en-US">
                <a:solidFill>
                  <a:prstClr val="black">
                    <a:tint val="75000"/>
                  </a:prstClr>
                </a:solidFill>
              </a:rPr>
              <a:pPr>
                <a:defRPr/>
              </a:pPr>
              <a:t>‹#›</a:t>
            </a:fld>
            <a:endParaRPr lang="en-US">
              <a:solidFill>
                <a:prstClr val="black">
                  <a:tint val="75000"/>
                </a:prstClr>
              </a:solidFill>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6"/>
          <p:cNvSpPr>
            <a:spLocks noGrp="1"/>
          </p:cNvSpPr>
          <p:nvPr>
            <p:ph type="title"/>
          </p:nvPr>
        </p:nvSpPr>
        <p:spPr/>
        <p:txBody>
          <a:bodyPr rtlCol="0"/>
          <a:lstStyle>
            <a:extLst/>
          </a:lstStyle>
          <a:p>
            <a:r>
              <a:rPr lang="en-US" smtClean="0"/>
              <a:t>Click to edit Master title style</a:t>
            </a:r>
            <a:endParaRPr lang="en-US"/>
          </a:p>
        </p:txBody>
      </p:sp>
      <p:sp>
        <p:nvSpPr>
          <p:cNvPr id="4" name="Date Placeholder 9"/>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21"/>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17"/>
          <p:cNvSpPr>
            <a:spLocks noGrp="1"/>
          </p:cNvSpPr>
          <p:nvPr>
            <p:ph type="sldNum" sz="quarter" idx="12"/>
          </p:nvPr>
        </p:nvSpPr>
        <p:spPr/>
        <p:txBody>
          <a:bodyPr/>
          <a:lstStyle>
            <a:lvl1pPr>
              <a:defRPr/>
            </a:lvl1pPr>
          </a:lstStyle>
          <a:p>
            <a:pPr>
              <a:defRPr/>
            </a:pPr>
            <a:fld id="{D0EA0E0E-3A87-46D4-8B5B-B398847E6562}" type="slidenum">
              <a:rPr lang="en-US">
                <a:solidFill>
                  <a:prstClr val="black">
                    <a:tint val="75000"/>
                  </a:prstClr>
                </a:solidFill>
              </a:rPr>
              <a:pPr>
                <a:defRPr/>
              </a:pPr>
              <a:t>‹#›</a:t>
            </a:fld>
            <a:endParaRPr lang="en-US">
              <a:solidFill>
                <a:prstClr val="black">
                  <a:tint val="75000"/>
                </a:prst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5">
                <a:lumMod val="75000"/>
              </a:schemeClr>
            </a:gs>
            <a:gs pos="50000">
              <a:srgbClr val="C2D1ED"/>
            </a:gs>
            <a:gs pos="100000">
              <a:srgbClr val="E1E8F5"/>
            </a:gs>
          </a:gsLst>
          <a:lin ang="5400000" scaled="0"/>
          <a:tileRect/>
        </a:gradFill>
        <a:effectLst/>
      </p:bgPr>
    </p:bg>
    <p:spTree>
      <p:nvGrpSpPr>
        <p:cNvPr id="1" name=""/>
        <p:cNvGrpSpPr/>
        <p:nvPr/>
      </p:nvGrpSpPr>
      <p:grpSpPr>
        <a:xfrm>
          <a:off x="0" y="0"/>
          <a:ext cx="0" cy="0"/>
          <a:chOff x="0" y="0"/>
          <a:chExt cx="0" cy="0"/>
        </a:xfrm>
      </p:grpSpPr>
      <p:sp>
        <p:nvSpPr>
          <p:cNvPr id="1026" name="Holder 2"/>
          <p:cNvSpPr>
            <a:spLocks noGrp="1" noChangeArrowheads="1"/>
          </p:cNvSpPr>
          <p:nvPr>
            <p:ph type="title"/>
          </p:nvPr>
        </p:nvSpPr>
        <p:spPr bwMode="auto">
          <a:xfrm>
            <a:off x="377825" y="427038"/>
            <a:ext cx="6797675" cy="1711325"/>
          </a:xfrm>
          <a:prstGeom prst="rect">
            <a:avLst/>
          </a:prstGeom>
          <a:noFill/>
          <a:ln w="9525" algn="ctr">
            <a:noFill/>
            <a:round/>
            <a:headEnd/>
            <a:tailEnd/>
          </a:ln>
        </p:spPr>
        <p:txBody>
          <a:bodyPr vert="horz" wrap="square" lIns="0" tIns="0" rIns="0" bIns="0" numCol="1" anchor="t" anchorCtr="0" compatLnSpc="1">
            <a:prstTxWarp prst="textNoShape">
              <a:avLst/>
            </a:prstTxWarp>
          </a:bodyPr>
          <a:lstStyle/>
          <a:p>
            <a:pPr lvl="0"/>
            <a:endParaRPr lang="en-US" smtClean="0"/>
          </a:p>
        </p:txBody>
      </p:sp>
      <p:sp>
        <p:nvSpPr>
          <p:cNvPr id="1027" name="Holder 3"/>
          <p:cNvSpPr>
            <a:spLocks noGrp="1" noChangeArrowheads="1"/>
          </p:cNvSpPr>
          <p:nvPr>
            <p:ph type="body" idx="1"/>
          </p:nvPr>
        </p:nvSpPr>
        <p:spPr bwMode="auto">
          <a:xfrm>
            <a:off x="377825" y="2459038"/>
            <a:ext cx="6797675" cy="7058025"/>
          </a:xfrm>
          <a:prstGeom prst="rect">
            <a:avLst/>
          </a:prstGeom>
          <a:noFill/>
          <a:ln w="9525" algn="ctr">
            <a:noFill/>
            <a:round/>
            <a:headEnd/>
            <a:tailEnd/>
          </a:ln>
        </p:spPr>
        <p:txBody>
          <a:bodyPr vert="horz" wrap="square" lIns="0" tIns="0" rIns="0" bIns="0" numCol="1" anchor="t" anchorCtr="0" compatLnSpc="1">
            <a:prstTxWarp prst="textNoShape">
              <a:avLst/>
            </a:prstTxWarp>
          </a:bodyPr>
          <a:lstStyle/>
          <a:p>
            <a:pPr lvl="0"/>
            <a:endParaRPr lang="en-US" smtClean="0"/>
          </a:p>
        </p:txBody>
      </p:sp>
      <p:sp>
        <p:nvSpPr>
          <p:cNvPr id="1028" name="Holder 4"/>
          <p:cNvSpPr>
            <a:spLocks noGrp="1" noChangeArrowheads="1"/>
          </p:cNvSpPr>
          <p:nvPr>
            <p:ph type="ftr" sz="quarter" idx="3"/>
          </p:nvPr>
        </p:nvSpPr>
        <p:spPr bwMode="auto">
          <a:xfrm>
            <a:off x="2568575" y="9944100"/>
            <a:ext cx="2417763" cy="534988"/>
          </a:xfrm>
          <a:prstGeom prst="rect">
            <a:avLst/>
          </a:prstGeom>
          <a:noFill/>
          <a:ln>
            <a:noFill/>
          </a:ln>
          <a:extLst/>
        </p:spPr>
        <p:txBody>
          <a:bodyPr vert="horz" wrap="square" lIns="0" tIns="0" rIns="0" bIns="0" numCol="1" anchor="t" anchorCtr="0" compatLnSpc="1">
            <a:prstTxWarp prst="textNoShape">
              <a:avLst/>
            </a:prstTxWarp>
          </a:bodyPr>
          <a:lstStyle>
            <a:lvl1pPr>
              <a:buFont typeface="Calibri" charset="0"/>
              <a:buNone/>
              <a:defRPr>
                <a:latin typeface="Calibri" charset="0"/>
                <a:cs typeface="+mn-cs"/>
              </a:defRPr>
            </a:lvl1pPr>
          </a:lstStyle>
          <a:p>
            <a:pPr>
              <a:defRPr/>
            </a:pPr>
            <a:endParaRPr lang="en-US"/>
          </a:p>
        </p:txBody>
      </p:sp>
      <p:sp>
        <p:nvSpPr>
          <p:cNvPr id="1029" name="Holder 5"/>
          <p:cNvSpPr>
            <a:spLocks noGrp="1" noChangeArrowheads="1"/>
          </p:cNvSpPr>
          <p:nvPr>
            <p:ph type="dt" sz="half" idx="2"/>
          </p:nvPr>
        </p:nvSpPr>
        <p:spPr bwMode="auto">
          <a:xfrm>
            <a:off x="377825" y="9944100"/>
            <a:ext cx="1736725" cy="534988"/>
          </a:xfrm>
          <a:prstGeom prst="rect">
            <a:avLst/>
          </a:prstGeom>
          <a:noFill/>
          <a:ln>
            <a:noFill/>
          </a:ln>
          <a:extLst/>
        </p:spPr>
        <p:txBody>
          <a:bodyPr vert="horz" wrap="square" lIns="0" tIns="0" rIns="0" bIns="0" numCol="1" anchor="t" anchorCtr="0" compatLnSpc="1">
            <a:prstTxWarp prst="textNoShape">
              <a:avLst/>
            </a:prstTxWarp>
          </a:bodyPr>
          <a:lstStyle>
            <a:lvl1pPr>
              <a:buFont typeface="Calibri" charset="0"/>
              <a:buNone/>
              <a:defRPr>
                <a:latin typeface="Calibri" charset="0"/>
                <a:cs typeface="+mn-cs"/>
              </a:defRPr>
            </a:lvl1pPr>
          </a:lstStyle>
          <a:p>
            <a:pPr>
              <a:defRPr/>
            </a:pPr>
            <a:fld id="{914C768E-D217-4160-B3DA-A06FC6AE268A}" type="datetime1">
              <a:rPr lang="en-US"/>
              <a:pPr>
                <a:defRPr/>
              </a:pPr>
              <a:t>1/28/2022</a:t>
            </a:fld>
            <a:endParaRPr lang="en-US"/>
          </a:p>
        </p:txBody>
      </p:sp>
      <p:sp>
        <p:nvSpPr>
          <p:cNvPr id="1030" name="Holder 6"/>
          <p:cNvSpPr>
            <a:spLocks noGrp="1" noChangeArrowheads="1"/>
          </p:cNvSpPr>
          <p:nvPr>
            <p:ph type="sldNum" sz="quarter" idx="4"/>
          </p:nvPr>
        </p:nvSpPr>
        <p:spPr bwMode="auto">
          <a:xfrm>
            <a:off x="5438775" y="9944100"/>
            <a:ext cx="1736725" cy="534988"/>
          </a:xfrm>
          <a:prstGeom prst="rect">
            <a:avLst/>
          </a:prstGeom>
          <a:noFill/>
          <a:ln>
            <a:noFill/>
          </a:ln>
          <a:extLst/>
        </p:spPr>
        <p:txBody>
          <a:bodyPr vert="horz" wrap="square" lIns="0" tIns="0" rIns="0" bIns="0" numCol="1" anchor="t" anchorCtr="0" compatLnSpc="1">
            <a:prstTxWarp prst="textNoShape">
              <a:avLst/>
            </a:prstTxWarp>
          </a:bodyPr>
          <a:lstStyle>
            <a:lvl1pPr algn="r">
              <a:buFont typeface="Calibri" charset="0"/>
              <a:buNone/>
              <a:defRPr>
                <a:latin typeface="Calibri" charset="0"/>
                <a:cs typeface="+mn-cs"/>
              </a:defRPr>
            </a:lvl1pPr>
          </a:lstStyle>
          <a:p>
            <a:pPr>
              <a:defRPr/>
            </a:pPr>
            <a:fld id="{92CBFA42-286C-4E26-9064-4F074994F57C}"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78" r:id="rId1"/>
    <p:sldLayoutId id="2147483680" r:id="rId2"/>
    <p:sldLayoutId id="2147483681" r:id="rId3"/>
  </p:sldLayoutIdLst>
  <p:txStyles>
    <p:titleStyle>
      <a:lvl1pPr algn="ctr" rtl="0" eaLnBrk="0" fontAlgn="base" hangingPunct="0">
        <a:spcBef>
          <a:spcPct val="0"/>
        </a:spcBef>
        <a:spcAft>
          <a:spcPct val="0"/>
        </a:spcAft>
        <a:defRPr sz="4400">
          <a:solidFill>
            <a:schemeClr val="tx2"/>
          </a:solidFill>
          <a:latin typeface="Calibri" charset="0"/>
          <a:cs typeface="Arial" charset="0"/>
        </a:defRPr>
      </a:lvl1pPr>
      <a:lvl2pPr algn="ctr" rtl="0" eaLnBrk="0" fontAlgn="base" hangingPunct="0">
        <a:spcBef>
          <a:spcPct val="0"/>
        </a:spcBef>
        <a:spcAft>
          <a:spcPct val="0"/>
        </a:spcAft>
        <a:defRPr sz="4400">
          <a:solidFill>
            <a:schemeClr val="tx2"/>
          </a:solidFill>
          <a:latin typeface="Calibri" charset="0"/>
          <a:cs typeface="Arial" charset="0"/>
        </a:defRPr>
      </a:lvl2pPr>
      <a:lvl3pPr algn="ctr" rtl="0" eaLnBrk="0" fontAlgn="base" hangingPunct="0">
        <a:spcBef>
          <a:spcPct val="0"/>
        </a:spcBef>
        <a:spcAft>
          <a:spcPct val="0"/>
        </a:spcAft>
        <a:defRPr sz="4400">
          <a:solidFill>
            <a:schemeClr val="tx2"/>
          </a:solidFill>
          <a:latin typeface="Calibri" charset="0"/>
          <a:cs typeface="Arial" charset="0"/>
        </a:defRPr>
      </a:lvl3pPr>
      <a:lvl4pPr algn="ctr" rtl="0" eaLnBrk="0" fontAlgn="base" hangingPunct="0">
        <a:spcBef>
          <a:spcPct val="0"/>
        </a:spcBef>
        <a:spcAft>
          <a:spcPct val="0"/>
        </a:spcAft>
        <a:defRPr sz="4400">
          <a:solidFill>
            <a:schemeClr val="tx2"/>
          </a:solidFill>
          <a:latin typeface="Calibri" charset="0"/>
          <a:cs typeface="Arial" charset="0"/>
        </a:defRPr>
      </a:lvl4pPr>
      <a:lvl5pPr algn="ctr" rtl="0" eaLnBrk="0" fontAlgn="base" hangingPunct="0">
        <a:spcBef>
          <a:spcPct val="0"/>
        </a:spcBef>
        <a:spcAft>
          <a:spcPct val="0"/>
        </a:spcAft>
        <a:defRPr sz="4400">
          <a:solidFill>
            <a:schemeClr val="tx2"/>
          </a:solidFill>
          <a:latin typeface="Calibri" charset="0"/>
          <a:cs typeface="Arial" charset="0"/>
        </a:defRPr>
      </a:lvl5pPr>
      <a:lvl6pPr marL="457200" algn="ctr" rtl="0" eaLnBrk="0" fontAlgn="base" hangingPunct="0">
        <a:spcBef>
          <a:spcPct val="0"/>
        </a:spcBef>
        <a:spcAft>
          <a:spcPct val="0"/>
        </a:spcAft>
        <a:defRPr sz="4400">
          <a:solidFill>
            <a:schemeClr val="tx2"/>
          </a:solidFill>
          <a:latin typeface="Calibri" charset="0"/>
          <a:cs typeface="Arial" charset="0"/>
        </a:defRPr>
      </a:lvl6pPr>
      <a:lvl7pPr marL="914400" algn="ctr" rtl="0" eaLnBrk="0" fontAlgn="base" hangingPunct="0">
        <a:spcBef>
          <a:spcPct val="0"/>
        </a:spcBef>
        <a:spcAft>
          <a:spcPct val="0"/>
        </a:spcAft>
        <a:defRPr sz="4400">
          <a:solidFill>
            <a:schemeClr val="tx2"/>
          </a:solidFill>
          <a:latin typeface="Calibri" charset="0"/>
          <a:cs typeface="Arial" charset="0"/>
        </a:defRPr>
      </a:lvl7pPr>
      <a:lvl8pPr marL="1371600" algn="ctr" rtl="0" eaLnBrk="0" fontAlgn="base" hangingPunct="0">
        <a:spcBef>
          <a:spcPct val="0"/>
        </a:spcBef>
        <a:spcAft>
          <a:spcPct val="0"/>
        </a:spcAft>
        <a:defRPr sz="4400">
          <a:solidFill>
            <a:schemeClr val="tx2"/>
          </a:solidFill>
          <a:latin typeface="Calibri" charset="0"/>
          <a:cs typeface="Arial" charset="0"/>
        </a:defRPr>
      </a:lvl8pPr>
      <a:lvl9pPr marL="1828800" algn="ctr" rtl="0" eaLnBrk="0" fontAlgn="base" hangingPunct="0">
        <a:spcBef>
          <a:spcPct val="0"/>
        </a:spcBef>
        <a:spcAft>
          <a:spcPct val="0"/>
        </a:spcAft>
        <a:defRPr sz="4400">
          <a:solidFill>
            <a:schemeClr val="tx2"/>
          </a:solidFill>
          <a:latin typeface="Calibri"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Calibri" charset="0"/>
          <a:cs typeface="Arial" charset="0"/>
        </a:defRPr>
      </a:lvl1pPr>
      <a:lvl2pPr marL="457200" algn="l" rtl="0" eaLnBrk="0" fontAlgn="base" hangingPunct="0">
        <a:spcBef>
          <a:spcPct val="20000"/>
        </a:spcBef>
        <a:spcAft>
          <a:spcPct val="0"/>
        </a:spcAft>
        <a:buChar char="–"/>
        <a:defRPr sz="3200">
          <a:solidFill>
            <a:schemeClr val="tx1"/>
          </a:solidFill>
          <a:latin typeface="Calibri" charset="0"/>
          <a:cs typeface="Arial" charset="0"/>
        </a:defRPr>
      </a:lvl2pPr>
      <a:lvl3pPr marL="914400" algn="l" rtl="0" eaLnBrk="0" fontAlgn="base" hangingPunct="0">
        <a:spcBef>
          <a:spcPct val="20000"/>
        </a:spcBef>
        <a:spcAft>
          <a:spcPct val="0"/>
        </a:spcAft>
        <a:buChar char="•"/>
        <a:defRPr sz="3200">
          <a:solidFill>
            <a:schemeClr val="tx1"/>
          </a:solidFill>
          <a:latin typeface="Calibri" charset="0"/>
          <a:cs typeface="Arial" charset="0"/>
        </a:defRPr>
      </a:lvl3pPr>
      <a:lvl4pPr marL="1371600" algn="l" rtl="0" eaLnBrk="0" fontAlgn="base" hangingPunct="0">
        <a:spcBef>
          <a:spcPct val="20000"/>
        </a:spcBef>
        <a:spcAft>
          <a:spcPct val="0"/>
        </a:spcAft>
        <a:buChar char="–"/>
        <a:defRPr sz="3200">
          <a:solidFill>
            <a:schemeClr val="tx1"/>
          </a:solidFill>
          <a:latin typeface="Calibri" charset="0"/>
          <a:cs typeface="Arial" charset="0"/>
        </a:defRPr>
      </a:lvl4pPr>
      <a:lvl5pPr marL="1828800" algn="l" rtl="0" eaLnBrk="0" fontAlgn="base" hangingPunct="0">
        <a:spcBef>
          <a:spcPct val="20000"/>
        </a:spcBef>
        <a:spcAft>
          <a:spcPct val="0"/>
        </a:spcAft>
        <a:buChar char="»"/>
        <a:defRPr sz="3200">
          <a:solidFill>
            <a:schemeClr val="tx1"/>
          </a:solidFill>
          <a:latin typeface="Calibri" charset="0"/>
          <a:cs typeface="Arial" charset="0"/>
        </a:defRPr>
      </a:lvl5pPr>
      <a:lvl6pPr marL="2286000" algn="l" rtl="0" eaLnBrk="0" fontAlgn="base" hangingPunct="0">
        <a:spcBef>
          <a:spcPct val="20000"/>
        </a:spcBef>
        <a:spcAft>
          <a:spcPct val="0"/>
        </a:spcAft>
        <a:defRPr sz="3200">
          <a:solidFill>
            <a:schemeClr val="tx1"/>
          </a:solidFill>
          <a:latin typeface="Calibri" charset="0"/>
          <a:cs typeface="Arial" charset="0"/>
        </a:defRPr>
      </a:lvl6pPr>
      <a:lvl7pPr marL="2743200" algn="l" rtl="0" eaLnBrk="0" fontAlgn="base" hangingPunct="0">
        <a:spcBef>
          <a:spcPct val="20000"/>
        </a:spcBef>
        <a:spcAft>
          <a:spcPct val="0"/>
        </a:spcAft>
        <a:defRPr sz="3200">
          <a:solidFill>
            <a:schemeClr val="tx1"/>
          </a:solidFill>
          <a:latin typeface="Calibri" charset="0"/>
          <a:cs typeface="Arial" charset="0"/>
        </a:defRPr>
      </a:lvl7pPr>
      <a:lvl8pPr marL="3200400" algn="l" rtl="0" eaLnBrk="0" fontAlgn="base" hangingPunct="0">
        <a:spcBef>
          <a:spcPct val="20000"/>
        </a:spcBef>
        <a:spcAft>
          <a:spcPct val="0"/>
        </a:spcAft>
        <a:defRPr sz="3200">
          <a:solidFill>
            <a:schemeClr val="tx1"/>
          </a:solidFill>
          <a:latin typeface="Calibri" charset="0"/>
          <a:cs typeface="Arial" charset="0"/>
        </a:defRPr>
      </a:lvl8pPr>
      <a:lvl9pPr marL="3657600" algn="l" rtl="0" eaLnBrk="0" fontAlgn="base" hangingPunct="0">
        <a:spcBef>
          <a:spcPct val="20000"/>
        </a:spcBef>
        <a:spcAft>
          <a:spcPct val="0"/>
        </a:spcAft>
        <a:defRPr sz="3200">
          <a:solidFill>
            <a:schemeClr val="tx1"/>
          </a:solidFill>
          <a:latin typeface="Calibri" charset="0"/>
          <a:cs typeface="Arial" charset="0"/>
        </a:defRPr>
      </a:lvl9pPr>
    </p:bodyStyle>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5">
                <a:lumMod val="75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7063" cy="534670"/>
          </a:xfrm>
          <a:prstGeom prst="rect">
            <a:avLst/>
          </a:prstGeom>
        </p:spPr>
        <p:txBody>
          <a:bodyPr wrap="square" lIns="0" tIns="0" rIns="0" bIns="0">
            <a:spAutoFit/>
          </a:bodyPr>
          <a:lstStyle>
            <a:lvl1pPr algn="ctr">
              <a:defRPr>
                <a:solidFill>
                  <a:schemeClr val="tx1">
                    <a:tint val="75000"/>
                  </a:schemeClr>
                </a:solidFill>
              </a:defRPr>
            </a:lvl1pPr>
          </a:lstStyle>
          <a:p>
            <a:pPr fontAlgn="auto">
              <a:spcBef>
                <a:spcPts val="0"/>
              </a:spcBef>
              <a:spcAft>
                <a:spcPts val="0"/>
              </a:spcAft>
              <a:buSzTx/>
              <a:buFontTx/>
              <a:buNone/>
            </a:pPr>
            <a:endParaRPr>
              <a:solidFill>
                <a:prstClr val="black">
                  <a:tint val="75000"/>
                </a:prstClr>
              </a:solidFill>
              <a:latin typeface="Calibri"/>
              <a:cs typeface="+mn-cs"/>
            </a:endParaRPr>
          </a:p>
        </p:txBody>
      </p:sp>
      <p:sp>
        <p:nvSpPr>
          <p:cNvPr id="5" name="Holder 5"/>
          <p:cNvSpPr>
            <a:spLocks noGrp="1"/>
          </p:cNvSpPr>
          <p:nvPr>
            <p:ph type="dt" sz="half" idx="6"/>
          </p:nvPr>
        </p:nvSpPr>
        <p:spPr>
          <a:xfrm>
            <a:off x="377666" y="9944862"/>
            <a:ext cx="1737264" cy="534670"/>
          </a:xfrm>
          <a:prstGeom prst="rect">
            <a:avLst/>
          </a:prstGeom>
        </p:spPr>
        <p:txBody>
          <a:bodyPr wrap="square" lIns="0" tIns="0" rIns="0" bIns="0">
            <a:spAutoFit/>
          </a:bodyPr>
          <a:lstStyle>
            <a:lvl1pPr algn="l">
              <a:defRPr>
                <a:solidFill>
                  <a:schemeClr val="tx1">
                    <a:tint val="75000"/>
                  </a:schemeClr>
                </a:solidFill>
              </a:defRPr>
            </a:lvl1pPr>
          </a:lstStyle>
          <a:p>
            <a:pPr fontAlgn="auto">
              <a:spcBef>
                <a:spcPts val="0"/>
              </a:spcBef>
              <a:spcAft>
                <a:spcPts val="0"/>
              </a:spcAft>
              <a:buSzTx/>
              <a:buFontTx/>
              <a:buNone/>
            </a:pPr>
            <a:fld id="{1D8BD707-D9CF-40AE-B4C6-C98DA3205C09}" type="datetimeFigureOut">
              <a:rPr lang="en-US">
                <a:solidFill>
                  <a:prstClr val="black">
                    <a:tint val="75000"/>
                  </a:prstClr>
                </a:solidFill>
                <a:latin typeface="Calibri"/>
                <a:cs typeface="+mn-cs"/>
              </a:rPr>
              <a:pPr fontAlgn="auto">
                <a:spcBef>
                  <a:spcPts val="0"/>
                </a:spcBef>
                <a:spcAft>
                  <a:spcPts val="0"/>
                </a:spcAft>
                <a:buSzTx/>
                <a:buFontTx/>
                <a:buNone/>
              </a:pPr>
              <a:t>1/28/2022</a:t>
            </a:fld>
            <a:endParaRPr lang="en-US">
              <a:solidFill>
                <a:prstClr val="black">
                  <a:tint val="75000"/>
                </a:prstClr>
              </a:solidFill>
              <a:latin typeface="Calibri"/>
              <a:cs typeface="+mn-cs"/>
            </a:endParaRPr>
          </a:p>
        </p:txBody>
      </p:sp>
      <p:sp>
        <p:nvSpPr>
          <p:cNvPr id="6" name="Holder 6"/>
          <p:cNvSpPr>
            <a:spLocks noGrp="1"/>
          </p:cNvSpPr>
          <p:nvPr>
            <p:ph type="sldNum" sz="quarter" idx="7"/>
          </p:nvPr>
        </p:nvSpPr>
        <p:spPr>
          <a:xfrm>
            <a:off x="5438394" y="9944862"/>
            <a:ext cx="1737264" cy="534670"/>
          </a:xfrm>
          <a:prstGeom prst="rect">
            <a:avLst/>
          </a:prstGeom>
        </p:spPr>
        <p:txBody>
          <a:bodyPr wrap="square" lIns="0" tIns="0" rIns="0" bIns="0">
            <a:spAutoFit/>
          </a:bodyPr>
          <a:lstStyle>
            <a:lvl1pPr algn="r">
              <a:defRPr>
                <a:solidFill>
                  <a:schemeClr val="tx1">
                    <a:tint val="75000"/>
                  </a:schemeClr>
                </a:solidFill>
              </a:defRPr>
            </a:lvl1pPr>
          </a:lstStyle>
          <a:p>
            <a:pPr fontAlgn="auto">
              <a:spcBef>
                <a:spcPts val="0"/>
              </a:spcBef>
              <a:spcAft>
                <a:spcPts val="0"/>
              </a:spcAft>
              <a:buSzTx/>
              <a:buFontTx/>
              <a:buNone/>
            </a:pPr>
            <a:fld id="{B6F15528-21DE-4FAA-801E-634DDDAF4B2B}" type="slidenum">
              <a:rPr>
                <a:solidFill>
                  <a:prstClr val="black">
                    <a:tint val="75000"/>
                  </a:prstClr>
                </a:solidFill>
                <a:latin typeface="Calibri"/>
                <a:cs typeface="+mn-cs"/>
              </a:rPr>
              <a:pPr fontAlgn="auto">
                <a:spcBef>
                  <a:spcPts val="0"/>
                </a:spcBef>
                <a:spcAft>
                  <a:spcPts val="0"/>
                </a:spcAft>
                <a:buSzTx/>
                <a:buFontTx/>
                <a:buNone/>
              </a:pPr>
              <a:t>‹#›</a:t>
            </a:fld>
            <a:endParaRPr>
              <a:solidFill>
                <a:prstClr val="black">
                  <a:tint val="75000"/>
                </a:prstClr>
              </a:solidFill>
              <a:latin typeface="Calibri"/>
              <a:cs typeface="+mn-cs"/>
            </a:endParaRPr>
          </a:p>
        </p:txBody>
      </p:sp>
    </p:spTree>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2.xml"/><Relationship Id="rId1" Type="http://schemas.openxmlformats.org/officeDocument/2006/relationships/audio" Target="../media/audio1.wav"/><Relationship Id="rId4" Type="http://schemas.openxmlformats.org/officeDocument/2006/relationships/image" Target="../media/image9.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2" name="object 4"/>
          <p:cNvSpPr>
            <a:spLocks noChangeArrowheads="1"/>
          </p:cNvSpPr>
          <p:nvPr/>
        </p:nvSpPr>
        <p:spPr bwMode="auto">
          <a:xfrm>
            <a:off x="2843213" y="3573463"/>
            <a:ext cx="3006725" cy="2070100"/>
          </a:xfrm>
          <a:prstGeom prst="rect">
            <a:avLst/>
          </a:prstGeom>
          <a:noFill/>
          <a:ln w="9525" algn="ctr">
            <a:noFill/>
            <a:round/>
            <a:headEnd/>
            <a:tailEnd/>
          </a:ln>
        </p:spPr>
        <p:txBody>
          <a:bodyPr lIns="0" tIns="0" rIns="0" bIns="0"/>
          <a:lstStyle/>
          <a:p>
            <a:pPr marL="309563" algn="ctr">
              <a:lnSpc>
                <a:spcPts val="5388"/>
              </a:lnSpc>
            </a:pPr>
            <a:endParaRPr lang="en-US" sz="3600">
              <a:solidFill>
                <a:srgbClr val="808080"/>
              </a:solidFill>
              <a:latin typeface="URGEAG+PalatinoLinotype-Roman" charset="0"/>
            </a:endParaRPr>
          </a:p>
        </p:txBody>
      </p:sp>
      <p:sp>
        <p:nvSpPr>
          <p:cNvPr id="4" name="Rectangle 4"/>
          <p:cNvSpPr>
            <a:spLocks noChangeArrowheads="1"/>
          </p:cNvSpPr>
          <p:nvPr/>
        </p:nvSpPr>
        <p:spPr bwMode="auto">
          <a:xfrm>
            <a:off x="971600" y="1988840"/>
            <a:ext cx="7128792" cy="1490152"/>
          </a:xfrm>
          <a:prstGeom prst="rect">
            <a:avLst/>
          </a:prstGeom>
          <a:noFill/>
          <a:ln w="9525">
            <a:noFill/>
            <a:miter lim="800000"/>
            <a:headEnd/>
            <a:tailEnd/>
          </a:ln>
        </p:spPr>
        <p:txBody>
          <a:bodyPr wrap="square">
            <a:spAutoFit/>
          </a:bodyPr>
          <a:lstStyle/>
          <a:p>
            <a:pPr marL="276225" algn="ctr">
              <a:lnSpc>
                <a:spcPts val="5388"/>
              </a:lnSpc>
            </a:pPr>
            <a:r>
              <a:rPr lang="ru-RU" sz="4400" b="1" dirty="0">
                <a:solidFill>
                  <a:srgbClr val="000000"/>
                </a:solidFill>
                <a:latin typeface="Palatino Linotype" pitchFamily="18" charset="0"/>
              </a:rPr>
              <a:t>Патофизиологија</a:t>
            </a:r>
          </a:p>
          <a:p>
            <a:pPr algn="ctr">
              <a:lnSpc>
                <a:spcPts val="5520"/>
              </a:lnSpc>
            </a:pPr>
            <a:r>
              <a:rPr lang="en-CA" sz="4400" b="1" dirty="0" err="1" smtClean="0">
                <a:solidFill>
                  <a:srgbClr val="000000"/>
                </a:solidFill>
                <a:latin typeface="Palatino Linotype Bold"/>
                <a:cs typeface="Palatino Linotype Bold"/>
              </a:rPr>
              <a:t>локомоторног</a:t>
            </a:r>
            <a:r>
              <a:rPr lang="en-CA" sz="4400" b="1" dirty="0" smtClean="0">
                <a:solidFill>
                  <a:srgbClr val="000000"/>
                </a:solidFill>
                <a:latin typeface="Palatino Linotype Bold"/>
                <a:cs typeface="Palatino Linotype Bold"/>
              </a:rPr>
              <a:t> </a:t>
            </a:r>
            <a:r>
              <a:rPr lang="en-CA" sz="4400" b="1" dirty="0" err="1" smtClean="0">
                <a:solidFill>
                  <a:srgbClr val="000000"/>
                </a:solidFill>
                <a:latin typeface="Palatino Linotype Bold"/>
                <a:cs typeface="Palatino Linotype Bold"/>
              </a:rPr>
              <a:t>система</a:t>
            </a:r>
            <a:endParaRPr lang="en-CA" sz="4400" b="1" dirty="0" smtClean="0">
              <a:solidFill>
                <a:srgbClr val="000000"/>
              </a:solidFill>
              <a:latin typeface="Palatino Linotype Bold"/>
              <a:cs typeface="Palatino Linotype Bold"/>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338" name="Picture 1"/>
          <p:cNvPicPr>
            <a:picLocks/>
          </p:cNvPicPr>
          <p:nvPr/>
        </p:nvPicPr>
        <p:blipFill>
          <a:blip r:embed="rId2" cstate="print"/>
          <a:srcRect/>
          <a:stretch>
            <a:fillRect/>
          </a:stretch>
        </p:blipFill>
        <p:spPr bwMode="auto">
          <a:xfrm>
            <a:off x="0" y="0"/>
            <a:ext cx="9144000" cy="6845300"/>
          </a:xfrm>
          <a:prstGeom prst="rect">
            <a:avLst/>
          </a:prstGeom>
          <a:noFill/>
          <a:ln w="9525">
            <a:noFill/>
            <a:miter lim="800000"/>
            <a:headEnd/>
            <a:tailEnd/>
          </a:ln>
        </p:spPr>
      </p:pic>
      <p:sp>
        <p:nvSpPr>
          <p:cNvPr id="6" name="TextBox 2"/>
          <p:cNvSpPr txBox="1"/>
          <p:nvPr/>
        </p:nvSpPr>
        <p:spPr>
          <a:xfrm>
            <a:off x="2667000" y="152400"/>
            <a:ext cx="6477000" cy="838200"/>
          </a:xfrm>
          <a:prstGeom prst="rect">
            <a:avLst/>
          </a:prstGeom>
          <a:noFill/>
        </p:spPr>
        <p:txBody>
          <a:bodyPr wrap="none" lIns="0" tIns="0" rIns="0" bIns="0">
            <a:spAutoFit/>
          </a:bodyPr>
          <a:lstStyle/>
          <a:p>
            <a:pPr>
              <a:lnSpc>
                <a:spcPts val="5063"/>
              </a:lnSpc>
            </a:pPr>
            <a:r>
              <a:rPr lang="en-CA" sz="4400" b="1">
                <a:solidFill>
                  <a:srgbClr val="FF0000"/>
                </a:solidFill>
                <a:latin typeface="Palatino Linotype Bold" pitchFamily="18" charset="0"/>
              </a:rPr>
              <a:t>Oстеобласти</a:t>
            </a:r>
          </a:p>
          <a:p>
            <a:pPr>
              <a:lnSpc>
                <a:spcPts val="5063"/>
              </a:lnSpc>
            </a:pPr>
            <a:endParaRPr lang="en-CA" sz="4400">
              <a:solidFill>
                <a:srgbClr val="000000"/>
              </a:solidFill>
            </a:endParaRPr>
          </a:p>
        </p:txBody>
      </p:sp>
      <p:sp>
        <p:nvSpPr>
          <p:cNvPr id="3" name="TextBox 3"/>
          <p:cNvSpPr txBox="1"/>
          <p:nvPr/>
        </p:nvSpPr>
        <p:spPr>
          <a:xfrm>
            <a:off x="228600" y="812800"/>
            <a:ext cx="8915400" cy="1130300"/>
          </a:xfrm>
          <a:prstGeom prst="rect">
            <a:avLst/>
          </a:prstGeom>
          <a:noFill/>
        </p:spPr>
        <p:txBody>
          <a:bodyPr wrap="none" lIns="0" tIns="0" rIns="0" bIns="0">
            <a:spAutoFit/>
          </a:bodyPr>
          <a:lstStyle/>
          <a:p>
            <a:pPr>
              <a:lnSpc>
                <a:spcPts val="3900"/>
              </a:lnSpc>
            </a:pPr>
            <a:r>
              <a:rPr lang="en-CA" sz="3200">
                <a:solidFill>
                  <a:srgbClr val="000000"/>
                </a:solidFill>
                <a:latin typeface="Palatino Linotype" pitchFamily="18" charset="0"/>
              </a:rPr>
              <a:t>• потичу из: </a:t>
            </a:r>
            <a:r>
              <a:rPr lang="en-CA" sz="3200" b="1">
                <a:solidFill>
                  <a:srgbClr val="FF9900"/>
                </a:solidFill>
                <a:latin typeface="Palatino Linotype Bold" pitchFamily="18" charset="0"/>
              </a:rPr>
              <a:t>мезенхималних</a:t>
            </a:r>
            <a:r>
              <a:rPr lang="en-CA" sz="3200">
                <a:solidFill>
                  <a:srgbClr val="000000"/>
                </a:solidFill>
                <a:latin typeface="Times New Roman" pitchFamily="18" charset="0"/>
              </a:rPr>
              <a:t/>
            </a:r>
            <a:br>
              <a:rPr lang="en-CA" sz="3200">
                <a:solidFill>
                  <a:srgbClr val="000000"/>
                </a:solidFill>
                <a:latin typeface="Times New Roman" pitchFamily="18" charset="0"/>
              </a:rPr>
            </a:br>
            <a:r>
              <a:rPr lang="en-CA" sz="3200" b="1">
                <a:solidFill>
                  <a:srgbClr val="FF9900"/>
                </a:solidFill>
                <a:latin typeface="Palatino Linotype Bold" pitchFamily="18" charset="0"/>
              </a:rPr>
              <a:t>матичних ћелија</a:t>
            </a:r>
          </a:p>
          <a:p>
            <a:pPr>
              <a:lnSpc>
                <a:spcPts val="3900"/>
              </a:lnSpc>
            </a:pPr>
            <a:endParaRPr lang="en-CA" sz="3200">
              <a:solidFill>
                <a:srgbClr val="000000"/>
              </a:solidFill>
            </a:endParaRPr>
          </a:p>
        </p:txBody>
      </p:sp>
      <p:sp>
        <p:nvSpPr>
          <p:cNvPr id="4" name="TextBox 4"/>
          <p:cNvSpPr txBox="1"/>
          <p:nvPr/>
        </p:nvSpPr>
        <p:spPr>
          <a:xfrm>
            <a:off x="228600" y="1816100"/>
            <a:ext cx="8915400" cy="609600"/>
          </a:xfrm>
          <a:prstGeom prst="rect">
            <a:avLst/>
          </a:prstGeom>
          <a:noFill/>
        </p:spPr>
        <p:txBody>
          <a:bodyPr wrap="none" lIns="0" tIns="0" rIns="0" bIns="0">
            <a:spAutoFit/>
          </a:bodyPr>
          <a:lstStyle/>
          <a:p>
            <a:pPr>
              <a:lnSpc>
                <a:spcPts val="3675"/>
              </a:lnSpc>
            </a:pPr>
            <a:r>
              <a:rPr lang="en-CA" sz="3200">
                <a:solidFill>
                  <a:srgbClr val="000000"/>
                </a:solidFill>
                <a:latin typeface="Palatino Linotype" pitchFamily="18" charset="0"/>
              </a:rPr>
              <a:t>•</a:t>
            </a:r>
            <a:r>
              <a:rPr lang="en-CA" sz="3200" b="1">
                <a:solidFill>
                  <a:srgbClr val="000000"/>
                </a:solidFill>
                <a:latin typeface="Palatino Linotype Bold" pitchFamily="18" charset="0"/>
              </a:rPr>
              <a:t> осификација - </a:t>
            </a:r>
            <a:r>
              <a:rPr lang="en-CA" sz="3200">
                <a:solidFill>
                  <a:srgbClr val="000000"/>
                </a:solidFill>
                <a:latin typeface="Palatino Linotype" pitchFamily="18" charset="0"/>
              </a:rPr>
              <a:t>стварање остеоида</a:t>
            </a:r>
          </a:p>
          <a:p>
            <a:pPr>
              <a:lnSpc>
                <a:spcPts val="3675"/>
              </a:lnSpc>
            </a:pPr>
            <a:endParaRPr lang="en-CA" sz="3200">
              <a:solidFill>
                <a:srgbClr val="000000"/>
              </a:solidFill>
            </a:endParaRPr>
          </a:p>
        </p:txBody>
      </p:sp>
      <p:sp>
        <p:nvSpPr>
          <p:cNvPr id="5" name="TextBox 5"/>
          <p:cNvSpPr txBox="1"/>
          <p:nvPr/>
        </p:nvSpPr>
        <p:spPr>
          <a:xfrm>
            <a:off x="228600" y="2298700"/>
            <a:ext cx="8915400" cy="609600"/>
          </a:xfrm>
          <a:prstGeom prst="rect">
            <a:avLst/>
          </a:prstGeom>
          <a:noFill/>
        </p:spPr>
        <p:txBody>
          <a:bodyPr wrap="none" lIns="0" tIns="0" rIns="0" bIns="0">
            <a:spAutoFit/>
          </a:bodyPr>
          <a:lstStyle/>
          <a:p>
            <a:pPr>
              <a:lnSpc>
                <a:spcPts val="3675"/>
              </a:lnSpc>
            </a:pPr>
            <a:r>
              <a:rPr lang="en-CA" sz="3200">
                <a:solidFill>
                  <a:srgbClr val="000000"/>
                </a:solidFill>
                <a:latin typeface="Palatino Linotype" pitchFamily="18" charset="0"/>
              </a:rPr>
              <a:t>•</a:t>
            </a:r>
            <a:r>
              <a:rPr lang="en-CA" sz="3200" b="1">
                <a:solidFill>
                  <a:srgbClr val="000000"/>
                </a:solidFill>
                <a:latin typeface="Palatino Linotype Bold" pitchFamily="18" charset="0"/>
              </a:rPr>
              <a:t> калцификација </a:t>
            </a:r>
            <a:r>
              <a:rPr lang="en-CA" sz="3200">
                <a:solidFill>
                  <a:srgbClr val="000000"/>
                </a:solidFill>
                <a:latin typeface="Palatino Linotype" pitchFamily="18" charset="0"/>
              </a:rPr>
              <a:t>остеоида</a:t>
            </a:r>
          </a:p>
          <a:p>
            <a:pPr>
              <a:lnSpc>
                <a:spcPts val="3675"/>
              </a:lnSpc>
            </a:pPr>
            <a:endParaRPr lang="en-CA" sz="3200">
              <a:solidFill>
                <a:srgbClr val="000000"/>
              </a:solidFill>
            </a:endParaRP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object 3"/>
          <p:cNvSpPr>
            <a:spLocks noChangeArrowheads="1"/>
          </p:cNvSpPr>
          <p:nvPr/>
        </p:nvSpPr>
        <p:spPr bwMode="auto">
          <a:xfrm>
            <a:off x="2862263" y="447675"/>
            <a:ext cx="4181475" cy="1446213"/>
          </a:xfrm>
          <a:prstGeom prst="rect">
            <a:avLst/>
          </a:prstGeom>
          <a:noFill/>
          <a:ln w="9525" algn="ctr">
            <a:noFill/>
            <a:round/>
            <a:headEnd/>
            <a:tailEnd/>
          </a:ln>
        </p:spPr>
        <p:txBody>
          <a:bodyPr lIns="0" tIns="0" rIns="0" bIns="0"/>
          <a:lstStyle/>
          <a:p>
            <a:pPr>
              <a:lnSpc>
                <a:spcPts val="5388"/>
              </a:lnSpc>
            </a:pPr>
            <a:r>
              <a:rPr lang="ru-RU" sz="4000" b="1" dirty="0">
                <a:solidFill>
                  <a:srgbClr val="C00000"/>
                </a:solidFill>
                <a:latin typeface="Times New Roman" pitchFamily="18" charset="0"/>
                <a:cs typeface="Times New Roman" pitchFamily="18" charset="0"/>
              </a:rPr>
              <a:t>Склеродерма</a:t>
            </a:r>
          </a:p>
        </p:txBody>
      </p:sp>
      <p:sp>
        <p:nvSpPr>
          <p:cNvPr id="82948" name="object 4"/>
          <p:cNvSpPr>
            <a:spLocks noChangeArrowheads="1"/>
          </p:cNvSpPr>
          <p:nvPr/>
        </p:nvSpPr>
        <p:spPr bwMode="auto">
          <a:xfrm>
            <a:off x="1309688" y="1657350"/>
            <a:ext cx="4138612" cy="2044700"/>
          </a:xfrm>
          <a:prstGeom prst="rect">
            <a:avLst/>
          </a:prstGeom>
          <a:noFill/>
          <a:ln w="9525" algn="ctr">
            <a:noFill/>
            <a:round/>
            <a:headEnd/>
            <a:tailEnd/>
          </a:ln>
        </p:spPr>
        <p:txBody>
          <a:bodyPr lIns="0" tIns="0" rIns="0" bIns="0"/>
          <a:lstStyle/>
          <a:p>
            <a:pPr>
              <a:lnSpc>
                <a:spcPts val="3775"/>
              </a:lnSpc>
            </a:pPr>
            <a:r>
              <a:rPr lang="ru-RU" sz="2800">
                <a:solidFill>
                  <a:srgbClr val="000000"/>
                </a:solidFill>
                <a:latin typeface="Times New Roman" pitchFamily="18" charset="0"/>
                <a:cs typeface="Times New Roman" pitchFamily="18" charset="0"/>
              </a:rPr>
              <a:t>‒ Raynaud феномен</a:t>
            </a:r>
          </a:p>
          <a:p>
            <a:pPr>
              <a:lnSpc>
                <a:spcPts val="3763"/>
              </a:lnSpc>
              <a:spcBef>
                <a:spcPts val="225"/>
              </a:spcBef>
            </a:pPr>
            <a:r>
              <a:rPr lang="ru-RU" sz="2800">
                <a:solidFill>
                  <a:srgbClr val="000000"/>
                </a:solidFill>
                <a:latin typeface="Times New Roman" pitchFamily="18" charset="0"/>
                <a:cs typeface="Times New Roman" pitchFamily="18" charset="0"/>
              </a:rPr>
              <a:t>‒ Едем прстију и руку</a:t>
            </a:r>
          </a:p>
          <a:p>
            <a:pPr>
              <a:lnSpc>
                <a:spcPts val="3763"/>
              </a:lnSpc>
              <a:spcBef>
                <a:spcPts val="288"/>
              </a:spcBef>
            </a:pPr>
            <a:r>
              <a:rPr lang="ru-RU" sz="2800">
                <a:solidFill>
                  <a:srgbClr val="000000"/>
                </a:solidFill>
                <a:latin typeface="Times New Roman" pitchFamily="18" charset="0"/>
                <a:cs typeface="Times New Roman" pitchFamily="18" charset="0"/>
              </a:rPr>
              <a:t>‒ Задебљање коже</a:t>
            </a:r>
          </a:p>
        </p:txBody>
      </p:sp>
      <p:sp>
        <p:nvSpPr>
          <p:cNvPr id="82949" name="object 5"/>
          <p:cNvSpPr>
            <a:spLocks noChangeArrowheads="1"/>
          </p:cNvSpPr>
          <p:nvPr/>
        </p:nvSpPr>
        <p:spPr bwMode="auto">
          <a:xfrm>
            <a:off x="1309688" y="3205163"/>
            <a:ext cx="7378700" cy="1012825"/>
          </a:xfrm>
          <a:prstGeom prst="rect">
            <a:avLst/>
          </a:prstGeom>
          <a:noFill/>
          <a:ln w="9525" algn="ctr">
            <a:noFill/>
            <a:round/>
            <a:headEnd/>
            <a:tailEnd/>
          </a:ln>
        </p:spPr>
        <p:txBody>
          <a:bodyPr lIns="0" tIns="0" rIns="0" bIns="0"/>
          <a:lstStyle/>
          <a:p>
            <a:pPr>
              <a:lnSpc>
                <a:spcPts val="3763"/>
              </a:lnSpc>
            </a:pPr>
            <a:r>
              <a:rPr lang="ru-RU" sz="2800" dirty="0" smtClean="0">
                <a:solidFill>
                  <a:srgbClr val="000000"/>
                </a:solidFill>
                <a:latin typeface="Times New Roman" pitchFamily="18" charset="0"/>
                <a:cs typeface="Times New Roman" pitchFamily="18" charset="0"/>
              </a:rPr>
              <a:t>‒ ГИ </a:t>
            </a:r>
            <a:r>
              <a:rPr lang="ru-RU" sz="2800" dirty="0">
                <a:solidFill>
                  <a:srgbClr val="000000"/>
                </a:solidFill>
                <a:latin typeface="Times New Roman" pitchFamily="18" charset="0"/>
                <a:cs typeface="Times New Roman" pitchFamily="18" charset="0"/>
              </a:rPr>
              <a:t>тракт, плућа, бубрези, тиреоидна</a:t>
            </a:r>
          </a:p>
        </p:txBody>
      </p:sp>
      <p:sp>
        <p:nvSpPr>
          <p:cNvPr id="82950" name="object 6"/>
          <p:cNvSpPr>
            <a:spLocks noChangeArrowheads="1"/>
          </p:cNvSpPr>
          <p:nvPr/>
        </p:nvSpPr>
        <p:spPr bwMode="auto">
          <a:xfrm>
            <a:off x="1538288" y="3632200"/>
            <a:ext cx="5168900" cy="1012825"/>
          </a:xfrm>
          <a:prstGeom prst="rect">
            <a:avLst/>
          </a:prstGeom>
          <a:noFill/>
          <a:ln w="9525" algn="ctr">
            <a:noFill/>
            <a:round/>
            <a:headEnd/>
            <a:tailEnd/>
          </a:ln>
        </p:spPr>
        <p:txBody>
          <a:bodyPr lIns="0" tIns="0" rIns="0" bIns="0"/>
          <a:lstStyle/>
          <a:p>
            <a:pPr>
              <a:lnSpc>
                <a:spcPts val="3763"/>
              </a:lnSpc>
            </a:pPr>
            <a:r>
              <a:rPr lang="ru-RU" sz="2800">
                <a:solidFill>
                  <a:srgbClr val="000000"/>
                </a:solidFill>
                <a:latin typeface="Times New Roman" pitchFamily="18" charset="0"/>
                <a:cs typeface="Times New Roman" pitchFamily="18" charset="0"/>
              </a:rPr>
              <a:t>жлезда-фиброзне промене</a:t>
            </a:r>
          </a:p>
        </p:txBody>
      </p:sp>
      <p:sp>
        <p:nvSpPr>
          <p:cNvPr id="82951" name="object 7"/>
          <p:cNvSpPr>
            <a:spLocks noChangeArrowheads="1"/>
          </p:cNvSpPr>
          <p:nvPr/>
        </p:nvSpPr>
        <p:spPr bwMode="auto">
          <a:xfrm>
            <a:off x="1309688" y="4148138"/>
            <a:ext cx="3844925" cy="1528762"/>
          </a:xfrm>
          <a:prstGeom prst="rect">
            <a:avLst/>
          </a:prstGeom>
          <a:noFill/>
          <a:ln w="9525" algn="ctr">
            <a:noFill/>
            <a:round/>
            <a:headEnd/>
            <a:tailEnd/>
          </a:ln>
        </p:spPr>
        <p:txBody>
          <a:bodyPr lIns="0" tIns="0" rIns="0" bIns="0"/>
          <a:lstStyle/>
          <a:p>
            <a:pPr>
              <a:lnSpc>
                <a:spcPts val="3763"/>
              </a:lnSpc>
            </a:pPr>
            <a:r>
              <a:rPr lang="ru-RU" sz="2800">
                <a:solidFill>
                  <a:srgbClr val="000000"/>
                </a:solidFill>
                <a:latin typeface="Times New Roman" pitchFamily="18" charset="0"/>
                <a:cs typeface="Times New Roman" pitchFamily="18" charset="0"/>
              </a:rPr>
              <a:t>‒ Артралгије</a:t>
            </a:r>
          </a:p>
          <a:p>
            <a:pPr>
              <a:lnSpc>
                <a:spcPts val="3763"/>
              </a:lnSpc>
              <a:spcBef>
                <a:spcPts val="238"/>
              </a:spcBef>
            </a:pPr>
            <a:r>
              <a:rPr lang="ru-RU" sz="2800">
                <a:solidFill>
                  <a:srgbClr val="000000"/>
                </a:solidFill>
                <a:latin typeface="Times New Roman" pitchFamily="18" charset="0"/>
                <a:cs typeface="Times New Roman" pitchFamily="18" charset="0"/>
              </a:rPr>
              <a:t>‒ Мишићна слабост</a:t>
            </a:r>
          </a:p>
        </p:txBody>
      </p:sp>
    </p:spTree>
  </p:cSld>
  <p:clrMapOvr>
    <a:masterClrMapping/>
  </p:clrMapOvr>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1" name="object 3"/>
          <p:cNvSpPr>
            <a:spLocks noChangeArrowheads="1"/>
          </p:cNvSpPr>
          <p:nvPr/>
        </p:nvSpPr>
        <p:spPr bwMode="auto">
          <a:xfrm>
            <a:off x="1282700" y="782638"/>
            <a:ext cx="8140700" cy="1446212"/>
          </a:xfrm>
          <a:prstGeom prst="rect">
            <a:avLst/>
          </a:prstGeom>
          <a:noFill/>
          <a:ln w="9525" algn="ctr">
            <a:noFill/>
            <a:round/>
            <a:headEnd/>
            <a:tailEnd/>
          </a:ln>
        </p:spPr>
        <p:txBody>
          <a:bodyPr lIns="0" tIns="0" rIns="0" bIns="0"/>
          <a:lstStyle/>
          <a:p>
            <a:pPr>
              <a:lnSpc>
                <a:spcPts val="5388"/>
              </a:lnSpc>
            </a:pPr>
            <a:r>
              <a:rPr lang="ru-RU" sz="4000" b="1" dirty="0">
                <a:solidFill>
                  <a:srgbClr val="C00000"/>
                </a:solidFill>
                <a:latin typeface="Times New Roman" pitchFamily="18" charset="0"/>
                <a:cs typeface="Times New Roman" pitchFamily="18" charset="0"/>
              </a:rPr>
              <a:t>Склеродерма-лабораторија</a:t>
            </a:r>
          </a:p>
        </p:txBody>
      </p:sp>
      <p:sp>
        <p:nvSpPr>
          <p:cNvPr id="83972" name="object 4"/>
          <p:cNvSpPr>
            <a:spLocks noChangeArrowheads="1"/>
          </p:cNvSpPr>
          <p:nvPr/>
        </p:nvSpPr>
        <p:spPr bwMode="auto">
          <a:xfrm>
            <a:off x="1043608" y="2573338"/>
            <a:ext cx="8288337" cy="1012825"/>
          </a:xfrm>
          <a:prstGeom prst="rect">
            <a:avLst/>
          </a:prstGeom>
          <a:noFill/>
          <a:ln w="9525" algn="ctr">
            <a:noFill/>
            <a:round/>
            <a:headEnd/>
            <a:tailEnd/>
          </a:ln>
        </p:spPr>
        <p:txBody>
          <a:bodyPr lIns="0" tIns="0" rIns="0" bIns="0"/>
          <a:lstStyle/>
          <a:p>
            <a:pPr>
              <a:lnSpc>
                <a:spcPts val="3763"/>
              </a:lnSpc>
            </a:pPr>
            <a:r>
              <a:rPr lang="ru-RU" sz="2800">
                <a:solidFill>
                  <a:srgbClr val="000000"/>
                </a:solidFill>
                <a:latin typeface="Times New Roman" pitchFamily="18" charset="0"/>
                <a:cs typeface="Times New Roman" pitchFamily="18" charset="0"/>
              </a:rPr>
              <a:t>‒ Дифузна кутана склеродерма - anti-ScL-70</a:t>
            </a:r>
          </a:p>
        </p:txBody>
      </p:sp>
      <p:sp>
        <p:nvSpPr>
          <p:cNvPr id="83973" name="object 5"/>
          <p:cNvSpPr>
            <a:spLocks noChangeArrowheads="1"/>
          </p:cNvSpPr>
          <p:nvPr/>
        </p:nvSpPr>
        <p:spPr bwMode="auto">
          <a:xfrm>
            <a:off x="1081088" y="3087688"/>
            <a:ext cx="7605712" cy="1012825"/>
          </a:xfrm>
          <a:prstGeom prst="rect">
            <a:avLst/>
          </a:prstGeom>
          <a:noFill/>
          <a:ln w="9525" algn="ctr">
            <a:noFill/>
            <a:round/>
            <a:headEnd/>
            <a:tailEnd/>
          </a:ln>
        </p:spPr>
        <p:txBody>
          <a:bodyPr lIns="0" tIns="0" rIns="0" bIns="0"/>
          <a:lstStyle/>
          <a:p>
            <a:pPr>
              <a:lnSpc>
                <a:spcPts val="3763"/>
              </a:lnSpc>
            </a:pPr>
            <a:r>
              <a:rPr lang="ru-RU" sz="2800">
                <a:solidFill>
                  <a:srgbClr val="000000"/>
                </a:solidFill>
                <a:latin typeface="Times New Roman" pitchFamily="18" charset="0"/>
                <a:cs typeface="Times New Roman" pitchFamily="18" charset="0"/>
              </a:rPr>
              <a:t>‒ Ограничена кутана- антицентромерна</a:t>
            </a:r>
          </a:p>
        </p:txBody>
      </p:sp>
      <p:sp>
        <p:nvSpPr>
          <p:cNvPr id="83974" name="object 6"/>
          <p:cNvSpPr>
            <a:spLocks noChangeArrowheads="1"/>
          </p:cNvSpPr>
          <p:nvPr/>
        </p:nvSpPr>
        <p:spPr bwMode="auto">
          <a:xfrm>
            <a:off x="1309688" y="3514725"/>
            <a:ext cx="2030412" cy="1012825"/>
          </a:xfrm>
          <a:prstGeom prst="rect">
            <a:avLst/>
          </a:prstGeom>
          <a:noFill/>
          <a:ln w="9525" algn="ctr">
            <a:noFill/>
            <a:round/>
            <a:headEnd/>
            <a:tailEnd/>
          </a:ln>
        </p:spPr>
        <p:txBody>
          <a:bodyPr lIns="0" tIns="0" rIns="0" bIns="0"/>
          <a:lstStyle/>
          <a:p>
            <a:pPr>
              <a:lnSpc>
                <a:spcPts val="3775"/>
              </a:lnSpc>
            </a:pPr>
            <a:r>
              <a:rPr lang="ru-RU" sz="2800">
                <a:solidFill>
                  <a:srgbClr val="000000"/>
                </a:solidFill>
                <a:latin typeface="Times New Roman" pitchFamily="18" charset="0"/>
                <a:cs typeface="Times New Roman" pitchFamily="18" charset="0"/>
              </a:rPr>
              <a:t>антитела</a:t>
            </a:r>
          </a:p>
        </p:txBody>
      </p:sp>
      <p:sp>
        <p:nvSpPr>
          <p:cNvPr id="83975" name="object 7"/>
          <p:cNvSpPr>
            <a:spLocks noChangeArrowheads="1"/>
          </p:cNvSpPr>
          <p:nvPr/>
        </p:nvSpPr>
        <p:spPr bwMode="auto">
          <a:xfrm>
            <a:off x="1081088" y="4032250"/>
            <a:ext cx="5892800" cy="1439863"/>
          </a:xfrm>
          <a:prstGeom prst="rect">
            <a:avLst/>
          </a:prstGeom>
          <a:noFill/>
          <a:ln w="9525" algn="ctr">
            <a:noFill/>
            <a:round/>
            <a:headEnd/>
            <a:tailEnd/>
          </a:ln>
        </p:spPr>
        <p:txBody>
          <a:bodyPr lIns="0" tIns="0" rIns="0" bIns="0"/>
          <a:lstStyle/>
          <a:p>
            <a:pPr>
              <a:lnSpc>
                <a:spcPts val="3763"/>
              </a:lnSpc>
            </a:pPr>
            <a:r>
              <a:rPr lang="ru-RU" sz="2800" dirty="0">
                <a:solidFill>
                  <a:srgbClr val="000000"/>
                </a:solidFill>
                <a:latin typeface="Times New Roman" pitchFamily="18" charset="0"/>
                <a:cs typeface="Times New Roman" pitchFamily="18" charset="0"/>
              </a:rPr>
              <a:t>‒ Повишена </a:t>
            </a:r>
            <a:r>
              <a:rPr lang="ru-RU" sz="2800" dirty="0" smtClean="0">
                <a:solidFill>
                  <a:srgbClr val="000000"/>
                </a:solidFill>
                <a:latin typeface="Times New Roman" pitchFamily="18" charset="0"/>
                <a:cs typeface="Times New Roman" pitchFamily="18" charset="0"/>
              </a:rPr>
              <a:t>седиментација, </a:t>
            </a:r>
            <a:r>
              <a:rPr lang="ru-RU" sz="2800" dirty="0">
                <a:solidFill>
                  <a:srgbClr val="000000"/>
                </a:solidFill>
                <a:latin typeface="Times New Roman" pitchFamily="18" charset="0"/>
                <a:cs typeface="Times New Roman" pitchFamily="18" charset="0"/>
              </a:rPr>
              <a:t>анемија, </a:t>
            </a:r>
            <a:endParaRPr lang="ru-RU" sz="2800" dirty="0" smtClean="0">
              <a:solidFill>
                <a:srgbClr val="000000"/>
              </a:solidFill>
              <a:latin typeface="Times New Roman" pitchFamily="18" charset="0"/>
              <a:cs typeface="Times New Roman" pitchFamily="18" charset="0"/>
            </a:endParaRPr>
          </a:p>
          <a:p>
            <a:pPr>
              <a:lnSpc>
                <a:spcPts val="3763"/>
              </a:lnSpc>
            </a:pPr>
            <a:r>
              <a:rPr lang="ru-RU" sz="2800" dirty="0" smtClean="0">
                <a:solidFill>
                  <a:srgbClr val="000000"/>
                </a:solidFill>
                <a:latin typeface="Times New Roman" pitchFamily="18" charset="0"/>
                <a:cs typeface="Times New Roman" pitchFamily="18" charset="0"/>
              </a:rPr>
              <a:t>   ANA, хипергамаглобулинемија</a:t>
            </a:r>
            <a:r>
              <a:rPr lang="ru-RU" sz="2800" dirty="0">
                <a:solidFill>
                  <a:srgbClr val="000000"/>
                </a:solidFill>
                <a:latin typeface="Times New Roman" pitchFamily="18" charset="0"/>
                <a:cs typeface="Times New Roman" pitchFamily="18" charset="0"/>
              </a:rPr>
              <a:t>, </a:t>
            </a:r>
            <a:r>
              <a:rPr lang="ru-RU" sz="2800" dirty="0" smtClean="0">
                <a:solidFill>
                  <a:srgbClr val="000000"/>
                </a:solidFill>
                <a:latin typeface="Times New Roman" pitchFamily="18" charset="0"/>
                <a:cs typeface="Times New Roman" pitchFamily="18" charset="0"/>
              </a:rPr>
              <a:t>RF</a:t>
            </a:r>
            <a:endParaRPr lang="ru-RU" sz="2800" dirty="0">
              <a:solidFill>
                <a:srgbClr val="000000"/>
              </a:solidFill>
              <a:latin typeface="Times New Roman" pitchFamily="18" charset="0"/>
              <a:cs typeface="Times New Roman" pitchFamily="18" charset="0"/>
            </a:endParaRPr>
          </a:p>
        </p:txBody>
      </p:sp>
    </p:spTree>
  </p:cSld>
  <p:clrMapOvr>
    <a:masterClrMapping/>
  </p:clrMapOvr>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5" name="object 3"/>
          <p:cNvSpPr>
            <a:spLocks noChangeArrowheads="1"/>
          </p:cNvSpPr>
          <p:nvPr/>
        </p:nvSpPr>
        <p:spPr bwMode="auto">
          <a:xfrm>
            <a:off x="752475" y="447675"/>
            <a:ext cx="8956675" cy="1446213"/>
          </a:xfrm>
          <a:prstGeom prst="rect">
            <a:avLst/>
          </a:prstGeom>
          <a:noFill/>
          <a:ln w="9525" algn="ctr">
            <a:noFill/>
            <a:round/>
            <a:headEnd/>
            <a:tailEnd/>
          </a:ln>
        </p:spPr>
        <p:txBody>
          <a:bodyPr lIns="0" tIns="0" rIns="0" bIns="0"/>
          <a:lstStyle/>
          <a:p>
            <a:pPr>
              <a:lnSpc>
                <a:spcPts val="5388"/>
              </a:lnSpc>
            </a:pPr>
            <a:r>
              <a:rPr lang="ru-RU" sz="4000" b="1" dirty="0">
                <a:solidFill>
                  <a:srgbClr val="C00000"/>
                </a:solidFill>
                <a:latin typeface="Times New Roman" pitchFamily="18" charset="0"/>
                <a:cs typeface="Times New Roman" pitchFamily="18" charset="0"/>
              </a:rPr>
              <a:t>Склеродерма-клинички знаци</a:t>
            </a:r>
          </a:p>
        </p:txBody>
      </p:sp>
      <p:sp>
        <p:nvSpPr>
          <p:cNvPr id="84996" name="object 4"/>
          <p:cNvSpPr>
            <a:spLocks noChangeArrowheads="1"/>
          </p:cNvSpPr>
          <p:nvPr/>
        </p:nvSpPr>
        <p:spPr bwMode="auto">
          <a:xfrm>
            <a:off x="1158875" y="2109788"/>
            <a:ext cx="7691438" cy="3313112"/>
          </a:xfrm>
          <a:prstGeom prst="rect">
            <a:avLst/>
          </a:prstGeom>
          <a:noFill/>
          <a:ln w="9525" algn="ctr">
            <a:noFill/>
            <a:round/>
            <a:headEnd/>
            <a:tailEnd/>
          </a:ln>
        </p:spPr>
        <p:txBody>
          <a:bodyPr lIns="0" tIns="0" rIns="0" bIns="0"/>
          <a:lstStyle/>
          <a:p>
            <a:pPr>
              <a:lnSpc>
                <a:spcPts val="4325"/>
              </a:lnSpc>
            </a:pPr>
            <a:r>
              <a:rPr lang="ru-RU" sz="3200">
                <a:solidFill>
                  <a:srgbClr val="000000"/>
                </a:solidFill>
                <a:latin typeface="Times New Roman" pitchFamily="18" charset="0"/>
                <a:cs typeface="Times New Roman" pitchFamily="18" charset="0"/>
              </a:rPr>
              <a:t>– Затегнута кожа, танке усне</a:t>
            </a:r>
          </a:p>
          <a:p>
            <a:pPr>
              <a:lnSpc>
                <a:spcPts val="4313"/>
              </a:lnSpc>
              <a:spcBef>
                <a:spcPts val="363"/>
              </a:spcBef>
            </a:pPr>
            <a:r>
              <a:rPr lang="ru-RU" sz="3200">
                <a:solidFill>
                  <a:srgbClr val="000000"/>
                </a:solidFill>
                <a:latin typeface="Times New Roman" pitchFamily="18" charset="0"/>
                <a:cs typeface="Times New Roman" pitchFamily="18" charset="0"/>
              </a:rPr>
              <a:t>–</a:t>
            </a:r>
            <a:r>
              <a:rPr lang="en-US" sz="3200">
                <a:solidFill>
                  <a:srgbClr val="000000"/>
                </a:solidFill>
                <a:latin typeface="Times New Roman" pitchFamily="18" charset="0"/>
                <a:cs typeface="Times New Roman" pitchFamily="18" charset="0"/>
              </a:rPr>
              <a:t> </a:t>
            </a:r>
            <a:r>
              <a:rPr lang="ru-RU" sz="3200">
                <a:solidFill>
                  <a:srgbClr val="000000"/>
                </a:solidFill>
                <a:latin typeface="Times New Roman" pitchFamily="18" charset="0"/>
                <a:cs typeface="Times New Roman" pitchFamily="18" charset="0"/>
              </a:rPr>
              <a:t>Инфламаторни процес у дермису</a:t>
            </a:r>
          </a:p>
          <a:p>
            <a:pPr>
              <a:lnSpc>
                <a:spcPts val="3813"/>
              </a:lnSpc>
            </a:pPr>
            <a:r>
              <a:rPr lang="ru-RU" sz="3200">
                <a:solidFill>
                  <a:srgbClr val="000000"/>
                </a:solidFill>
                <a:latin typeface="Times New Roman" pitchFamily="18" charset="0"/>
                <a:cs typeface="Times New Roman" pitchFamily="18" charset="0"/>
              </a:rPr>
              <a:t>и субкутаном ткиву</a:t>
            </a:r>
          </a:p>
          <a:p>
            <a:pPr>
              <a:lnSpc>
                <a:spcPts val="4313"/>
              </a:lnSpc>
              <a:spcBef>
                <a:spcPts val="325"/>
              </a:spcBef>
            </a:pPr>
            <a:r>
              <a:rPr lang="ru-RU" sz="3200">
                <a:solidFill>
                  <a:srgbClr val="000000"/>
                </a:solidFill>
                <a:latin typeface="Times New Roman" pitchFamily="18" charset="0"/>
                <a:cs typeface="Times New Roman" pitchFamily="18" charset="0"/>
              </a:rPr>
              <a:t>–Едем претходи епидермалној</a:t>
            </a:r>
          </a:p>
          <a:p>
            <a:pPr>
              <a:lnSpc>
                <a:spcPts val="3838"/>
              </a:lnSpc>
            </a:pPr>
            <a:r>
              <a:rPr lang="ru-RU" sz="3200">
                <a:solidFill>
                  <a:srgbClr val="000000"/>
                </a:solidFill>
                <a:latin typeface="Times New Roman" pitchFamily="18" charset="0"/>
                <a:cs typeface="Times New Roman" pitchFamily="18" charset="0"/>
              </a:rPr>
              <a:t>атрофији</a:t>
            </a:r>
          </a:p>
        </p:txBody>
      </p:sp>
    </p:spTree>
  </p:cSld>
  <p:clrMapOvr>
    <a:masterClrMapping/>
  </p:clrMapOvr>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9" name="object 3"/>
          <p:cNvSpPr>
            <a:spLocks noChangeArrowheads="1"/>
          </p:cNvSpPr>
          <p:nvPr/>
        </p:nvSpPr>
        <p:spPr bwMode="auto">
          <a:xfrm>
            <a:off x="323528" y="447675"/>
            <a:ext cx="8685213" cy="1446213"/>
          </a:xfrm>
          <a:prstGeom prst="rect">
            <a:avLst/>
          </a:prstGeom>
          <a:noFill/>
          <a:ln w="9525" algn="ctr">
            <a:noFill/>
            <a:round/>
            <a:headEnd/>
            <a:tailEnd/>
          </a:ln>
        </p:spPr>
        <p:txBody>
          <a:bodyPr lIns="0" tIns="0" rIns="0" bIns="0"/>
          <a:lstStyle/>
          <a:p>
            <a:pPr algn="ctr">
              <a:lnSpc>
                <a:spcPts val="5388"/>
              </a:lnSpc>
            </a:pPr>
            <a:r>
              <a:rPr lang="ru-RU" sz="4000" b="1" dirty="0" smtClean="0">
                <a:solidFill>
                  <a:srgbClr val="C00000"/>
                </a:solidFill>
                <a:latin typeface="Times New Roman" pitchFamily="18" charset="0"/>
                <a:cs typeface="Times New Roman" pitchFamily="18" charset="0"/>
              </a:rPr>
              <a:t>Сјогренов синдром (</a:t>
            </a:r>
            <a:r>
              <a:rPr lang="ru-RU" sz="4000" b="1" dirty="0">
                <a:solidFill>
                  <a:srgbClr val="C00000"/>
                </a:solidFill>
                <a:latin typeface="Times New Roman" pitchFamily="18" charset="0"/>
                <a:cs typeface="Times New Roman" pitchFamily="18" charset="0"/>
              </a:rPr>
              <a:t>СС)</a:t>
            </a:r>
          </a:p>
        </p:txBody>
      </p:sp>
      <p:sp>
        <p:nvSpPr>
          <p:cNvPr id="86020" name="object 4"/>
          <p:cNvSpPr>
            <a:spLocks noChangeArrowheads="1"/>
          </p:cNvSpPr>
          <p:nvPr/>
        </p:nvSpPr>
        <p:spPr bwMode="auto">
          <a:xfrm>
            <a:off x="1006475" y="2192338"/>
            <a:ext cx="7535863" cy="2986087"/>
          </a:xfrm>
          <a:prstGeom prst="rect">
            <a:avLst/>
          </a:prstGeom>
          <a:noFill/>
          <a:ln w="9525" algn="ctr">
            <a:noFill/>
            <a:round/>
            <a:headEnd/>
            <a:tailEnd/>
          </a:ln>
        </p:spPr>
        <p:txBody>
          <a:bodyPr lIns="0" tIns="0" rIns="0" bIns="0"/>
          <a:lstStyle/>
          <a:p>
            <a:pPr marL="455613">
              <a:lnSpc>
                <a:spcPts val="3763"/>
              </a:lnSpc>
            </a:pPr>
            <a:r>
              <a:rPr lang="ru-RU" sz="2800" dirty="0">
                <a:solidFill>
                  <a:srgbClr val="000000"/>
                </a:solidFill>
                <a:latin typeface="Times New Roman" pitchFamily="18" charset="0"/>
                <a:cs typeface="Times New Roman" pitchFamily="18" charset="0"/>
              </a:rPr>
              <a:t>– Имунски механизми у патогенези СС</a:t>
            </a:r>
          </a:p>
          <a:p>
            <a:pPr marL="455613">
              <a:lnSpc>
                <a:spcPts val="3763"/>
              </a:lnSpc>
              <a:spcBef>
                <a:spcPts val="225"/>
              </a:spcBef>
            </a:pPr>
            <a:r>
              <a:rPr lang="ru-RU" sz="2800" dirty="0">
                <a:solidFill>
                  <a:srgbClr val="000000"/>
                </a:solidFill>
                <a:latin typeface="Times New Roman" pitchFamily="18" charset="0"/>
                <a:cs typeface="Times New Roman" pitchFamily="18" charset="0"/>
              </a:rPr>
              <a:t>– Деструкција егзокриних жлезда</a:t>
            </a:r>
          </a:p>
          <a:p>
            <a:pPr marL="455613">
              <a:lnSpc>
                <a:spcPts val="3775"/>
              </a:lnSpc>
              <a:spcBef>
                <a:spcPts val="288"/>
              </a:spcBef>
            </a:pPr>
            <a:r>
              <a:rPr lang="ru-RU" sz="2800" dirty="0">
                <a:solidFill>
                  <a:srgbClr val="000000"/>
                </a:solidFill>
                <a:latin typeface="Times New Roman" pitchFamily="18" charset="0"/>
                <a:cs typeface="Times New Roman" pitchFamily="18" charset="0"/>
              </a:rPr>
              <a:t>– </a:t>
            </a:r>
            <a:r>
              <a:rPr lang="ru-RU" sz="2800" dirty="0">
                <a:solidFill>
                  <a:srgbClr val="C00000"/>
                </a:solidFill>
                <a:latin typeface="Times New Roman" pitchFamily="18" charset="0"/>
                <a:cs typeface="Times New Roman" pitchFamily="18" charset="0"/>
              </a:rPr>
              <a:t>Примарни</a:t>
            </a:r>
          </a:p>
          <a:p>
            <a:pPr marL="455613">
              <a:lnSpc>
                <a:spcPts val="3225"/>
              </a:lnSpc>
              <a:spcBef>
                <a:spcPts val="388"/>
              </a:spcBef>
            </a:pPr>
            <a:r>
              <a:rPr lang="ru-RU" sz="2400" dirty="0">
                <a:solidFill>
                  <a:srgbClr val="000000"/>
                </a:solidFill>
                <a:latin typeface="Times New Roman" pitchFamily="18" charset="0"/>
                <a:cs typeface="Times New Roman" pitchFamily="18" charset="0"/>
              </a:rPr>
              <a:t>• </a:t>
            </a:r>
            <a:r>
              <a:rPr lang="ru-RU" sz="2400" i="1" dirty="0">
                <a:solidFill>
                  <a:srgbClr val="000000"/>
                </a:solidFill>
                <a:latin typeface="Times New Roman" pitchFamily="18" charset="0"/>
                <a:cs typeface="Times New Roman" pitchFamily="18" charset="0"/>
              </a:rPr>
              <a:t>sicca</a:t>
            </a:r>
            <a:r>
              <a:rPr lang="ru-RU" sz="2400" dirty="0">
                <a:solidFill>
                  <a:srgbClr val="000000"/>
                </a:solidFill>
                <a:latin typeface="Times New Roman" pitchFamily="18" charset="0"/>
                <a:cs typeface="Times New Roman" pitchFamily="18" charset="0"/>
              </a:rPr>
              <a:t> </a:t>
            </a:r>
            <a:r>
              <a:rPr lang="ru-RU" sz="2400" i="1" dirty="0">
                <a:solidFill>
                  <a:srgbClr val="000000"/>
                </a:solidFill>
                <a:latin typeface="Times New Roman" pitchFamily="18" charset="0"/>
                <a:cs typeface="Times New Roman" pitchFamily="18" charset="0"/>
              </a:rPr>
              <a:t>синдром</a:t>
            </a:r>
            <a:r>
              <a:rPr lang="ru-RU" sz="2400" dirty="0">
                <a:solidFill>
                  <a:srgbClr val="000000"/>
                </a:solidFill>
                <a:latin typeface="Times New Roman" pitchFamily="18" charset="0"/>
                <a:cs typeface="Times New Roman" pitchFamily="18" charset="0"/>
              </a:rPr>
              <a:t>- сузне и пљувачне жлезде</a:t>
            </a:r>
          </a:p>
          <a:p>
            <a:pPr marL="455613">
              <a:lnSpc>
                <a:spcPts val="3763"/>
              </a:lnSpc>
              <a:spcBef>
                <a:spcPts val="125"/>
              </a:spcBef>
            </a:pPr>
            <a:r>
              <a:rPr lang="ru-RU" sz="2800" dirty="0">
                <a:solidFill>
                  <a:srgbClr val="000000"/>
                </a:solidFill>
                <a:latin typeface="Times New Roman" pitchFamily="18" charset="0"/>
                <a:cs typeface="Times New Roman" pitchFamily="18" charset="0"/>
              </a:rPr>
              <a:t>– </a:t>
            </a:r>
            <a:r>
              <a:rPr lang="ru-RU" sz="2800" dirty="0">
                <a:solidFill>
                  <a:srgbClr val="C00000"/>
                </a:solidFill>
                <a:latin typeface="Times New Roman" pitchFamily="18" charset="0"/>
                <a:cs typeface="Times New Roman" pitchFamily="18" charset="0"/>
              </a:rPr>
              <a:t>Секундарни</a:t>
            </a:r>
          </a:p>
        </p:txBody>
      </p:sp>
      <p:sp>
        <p:nvSpPr>
          <p:cNvPr id="86021" name="object 5"/>
          <p:cNvSpPr>
            <a:spLocks noChangeArrowheads="1"/>
          </p:cNvSpPr>
          <p:nvPr/>
        </p:nvSpPr>
        <p:spPr bwMode="auto">
          <a:xfrm>
            <a:off x="1463675" y="4689475"/>
            <a:ext cx="7683500" cy="868363"/>
          </a:xfrm>
          <a:prstGeom prst="rect">
            <a:avLst/>
          </a:prstGeom>
          <a:noFill/>
          <a:ln w="9525" algn="ctr">
            <a:noFill/>
            <a:round/>
            <a:headEnd/>
            <a:tailEnd/>
          </a:ln>
        </p:spPr>
        <p:txBody>
          <a:bodyPr lIns="0" tIns="0" rIns="0" bIns="0"/>
          <a:lstStyle/>
          <a:p>
            <a:pPr>
              <a:lnSpc>
                <a:spcPts val="3225"/>
              </a:lnSpc>
            </a:pPr>
            <a:r>
              <a:rPr lang="ru-RU" sz="2400" dirty="0">
                <a:solidFill>
                  <a:srgbClr val="000000"/>
                </a:solidFill>
                <a:latin typeface="Times New Roman" pitchFamily="18" charset="0"/>
                <a:cs typeface="Times New Roman" pitchFamily="18" charset="0"/>
              </a:rPr>
              <a:t>• </a:t>
            </a:r>
            <a:r>
              <a:rPr lang="ru-RU" sz="2400" i="1" dirty="0">
                <a:solidFill>
                  <a:srgbClr val="000000"/>
                </a:solidFill>
                <a:latin typeface="Times New Roman" pitchFamily="18" charset="0"/>
                <a:cs typeface="Times New Roman" pitchFamily="18" charset="0"/>
              </a:rPr>
              <a:t>sicca комплекс- </a:t>
            </a:r>
            <a:r>
              <a:rPr lang="ru-RU" sz="2400" dirty="0">
                <a:solidFill>
                  <a:srgbClr val="000000"/>
                </a:solidFill>
                <a:latin typeface="Times New Roman" pitchFamily="18" charset="0"/>
                <a:cs typeface="Times New Roman" pitchFamily="18" charset="0"/>
              </a:rPr>
              <a:t>повезан са другим болестима</a:t>
            </a:r>
          </a:p>
        </p:txBody>
      </p:sp>
      <p:sp>
        <p:nvSpPr>
          <p:cNvPr id="86022" name="object 6"/>
          <p:cNvSpPr>
            <a:spLocks noChangeArrowheads="1"/>
          </p:cNvSpPr>
          <p:nvPr/>
        </p:nvSpPr>
        <p:spPr bwMode="auto">
          <a:xfrm>
            <a:off x="1692275" y="5054600"/>
            <a:ext cx="2555875" cy="868363"/>
          </a:xfrm>
          <a:prstGeom prst="rect">
            <a:avLst/>
          </a:prstGeom>
          <a:noFill/>
          <a:ln w="9525" algn="ctr">
            <a:noFill/>
            <a:round/>
            <a:headEnd/>
            <a:tailEnd/>
          </a:ln>
        </p:spPr>
        <p:txBody>
          <a:bodyPr lIns="0" tIns="0" rIns="0" bIns="0"/>
          <a:lstStyle/>
          <a:p>
            <a:pPr>
              <a:lnSpc>
                <a:spcPts val="3238"/>
              </a:lnSpc>
            </a:pPr>
            <a:r>
              <a:rPr lang="ru-RU" sz="2400">
                <a:solidFill>
                  <a:srgbClr val="000000"/>
                </a:solidFill>
                <a:latin typeface="Times New Roman" pitchFamily="18" charset="0"/>
                <a:cs typeface="Times New Roman" pitchFamily="18" charset="0"/>
              </a:rPr>
              <a:t>везивног ткива</a:t>
            </a:r>
          </a:p>
        </p:txBody>
      </p:sp>
    </p:spTree>
  </p:cSld>
  <p:clrMapOvr>
    <a:masterClrMapping/>
  </p:clrMapOvr>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5" descr="ncprheum0173-f4"/>
          <p:cNvPicPr>
            <a:picLocks noChangeAspect="1" noChangeArrowheads="1"/>
          </p:cNvPicPr>
          <p:nvPr/>
        </p:nvPicPr>
        <p:blipFill>
          <a:blip r:embed="rId2" cstate="print"/>
          <a:srcRect/>
          <a:stretch>
            <a:fillRect/>
          </a:stretch>
        </p:blipFill>
        <p:spPr bwMode="auto">
          <a:xfrm>
            <a:off x="4370339" y="1340768"/>
            <a:ext cx="4773661" cy="4752528"/>
          </a:xfrm>
          <a:prstGeom prst="rect">
            <a:avLst/>
          </a:prstGeom>
          <a:noFill/>
          <a:ln w="9525">
            <a:noFill/>
            <a:miter lim="800000"/>
            <a:headEnd/>
            <a:tailEnd/>
          </a:ln>
        </p:spPr>
      </p:pic>
      <p:sp>
        <p:nvSpPr>
          <p:cNvPr id="5" name="Rectangle 4"/>
          <p:cNvSpPr/>
          <p:nvPr/>
        </p:nvSpPr>
        <p:spPr>
          <a:xfrm>
            <a:off x="-324544" y="1220554"/>
            <a:ext cx="4608512" cy="5262979"/>
          </a:xfrm>
          <a:prstGeom prst="rect">
            <a:avLst/>
          </a:prstGeom>
        </p:spPr>
        <p:txBody>
          <a:bodyPr wrap="square">
            <a:spAutoFit/>
          </a:bodyPr>
          <a:lstStyle/>
          <a:p>
            <a:pPr marL="365125" lvl="0" indent="-255588" algn="just">
              <a:lnSpc>
                <a:spcPct val="80000"/>
              </a:lnSpc>
              <a:spcBef>
                <a:spcPts val="400"/>
              </a:spcBef>
              <a:buClr>
                <a:srgbClr val="2DA2BF"/>
              </a:buClr>
              <a:buSzPct val="68000"/>
            </a:pPr>
            <a:r>
              <a:rPr lang="en-US" sz="2000" dirty="0" smtClean="0">
                <a:solidFill>
                  <a:prstClr val="black">
                    <a:lumMod val="85000"/>
                    <a:lumOff val="15000"/>
                  </a:prstClr>
                </a:solidFill>
                <a:latin typeface="Times New Roman" pitchFamily="18" charset="0"/>
                <a:cs typeface="Times New Roman" pitchFamily="18" charset="0"/>
              </a:rPr>
              <a:t>    </a:t>
            </a:r>
            <a:r>
              <a:rPr lang="sr-Cyrl-CS" sz="2000" dirty="0" smtClean="0">
                <a:solidFill>
                  <a:prstClr val="black">
                    <a:lumMod val="85000"/>
                    <a:lumOff val="15000"/>
                  </a:prstClr>
                </a:solidFill>
                <a:latin typeface="Times New Roman" pitchFamily="18" charset="0"/>
                <a:cs typeface="Times New Roman" pitchFamily="18" charset="0"/>
              </a:rPr>
              <a:t>Вирус препознаје плазмацитоидне дендритичне ћелије, активирају се и продукују </a:t>
            </a:r>
            <a:r>
              <a:rPr lang="en-US" sz="2000" dirty="0" smtClean="0">
                <a:solidFill>
                  <a:prstClr val="black">
                    <a:lumMod val="85000"/>
                    <a:lumOff val="15000"/>
                  </a:prstClr>
                </a:solidFill>
                <a:latin typeface="Times New Roman" pitchFamily="18" charset="0"/>
                <a:cs typeface="Times New Roman" pitchFamily="18" charset="0"/>
              </a:rPr>
              <a:t>IFN-</a:t>
            </a:r>
            <a:r>
              <a:rPr lang="el-GR" sz="2000" dirty="0" smtClean="0">
                <a:solidFill>
                  <a:prstClr val="black">
                    <a:lumMod val="85000"/>
                    <a:lumOff val="15000"/>
                  </a:prstClr>
                </a:solidFill>
                <a:latin typeface="Times New Roman" pitchFamily="18" charset="0"/>
                <a:cs typeface="Times New Roman" pitchFamily="18" charset="0"/>
              </a:rPr>
              <a:t>α</a:t>
            </a:r>
            <a:r>
              <a:rPr lang="en-US" sz="2000" dirty="0" smtClean="0">
                <a:solidFill>
                  <a:prstClr val="black">
                    <a:lumMod val="85000"/>
                    <a:lumOff val="15000"/>
                  </a:prstClr>
                </a:solidFill>
                <a:latin typeface="Times New Roman" pitchFamily="18" charset="0"/>
                <a:cs typeface="Times New Roman" pitchFamily="18" charset="0"/>
              </a:rPr>
              <a:t> </a:t>
            </a:r>
            <a:r>
              <a:rPr lang="sr-Cyrl-CS" sz="2000" dirty="0" smtClean="0">
                <a:solidFill>
                  <a:prstClr val="black">
                    <a:lumMod val="85000"/>
                    <a:lumOff val="15000"/>
                  </a:prstClr>
                </a:solidFill>
                <a:latin typeface="Times New Roman" pitchFamily="18" charset="0"/>
                <a:cs typeface="Times New Roman" pitchFamily="18" charset="0"/>
              </a:rPr>
              <a:t>који узрокује апоптозу епителних ћелија сузних и пљувачних жлезди. На апоптотским телашцима експримирани су </a:t>
            </a:r>
            <a:r>
              <a:rPr lang="en-US" sz="2000" dirty="0" smtClean="0">
                <a:solidFill>
                  <a:prstClr val="black">
                    <a:lumMod val="85000"/>
                    <a:lumOff val="15000"/>
                  </a:prstClr>
                </a:solidFill>
                <a:latin typeface="Times New Roman" pitchFamily="18" charset="0"/>
                <a:cs typeface="Times New Roman" pitchFamily="18" charset="0"/>
              </a:rPr>
              <a:t>Ro/</a:t>
            </a:r>
            <a:r>
              <a:rPr lang="en-US" sz="2000" dirty="0" err="1" smtClean="0">
                <a:solidFill>
                  <a:prstClr val="black">
                    <a:lumMod val="85000"/>
                    <a:lumOff val="15000"/>
                  </a:prstClr>
                </a:solidFill>
                <a:latin typeface="Times New Roman" pitchFamily="18" charset="0"/>
                <a:cs typeface="Times New Roman" pitchFamily="18" charset="0"/>
              </a:rPr>
              <a:t>SSA</a:t>
            </a:r>
            <a:r>
              <a:rPr lang="en-US" sz="2000" dirty="0" smtClean="0">
                <a:solidFill>
                  <a:prstClr val="black">
                    <a:lumMod val="85000"/>
                    <a:lumOff val="15000"/>
                  </a:prstClr>
                </a:solidFill>
                <a:latin typeface="Times New Roman" pitchFamily="18" charset="0"/>
                <a:cs typeface="Times New Roman" pitchFamily="18" charset="0"/>
              </a:rPr>
              <a:t>, La/</a:t>
            </a:r>
            <a:r>
              <a:rPr lang="en-US" sz="2000" dirty="0" err="1" smtClean="0">
                <a:solidFill>
                  <a:prstClr val="black">
                    <a:lumMod val="85000"/>
                    <a:lumOff val="15000"/>
                  </a:prstClr>
                </a:solidFill>
                <a:latin typeface="Times New Roman" pitchFamily="18" charset="0"/>
                <a:cs typeface="Times New Roman" pitchFamily="18" charset="0"/>
              </a:rPr>
              <a:t>SSB</a:t>
            </a:r>
            <a:r>
              <a:rPr lang="en-US" sz="2000" dirty="0" smtClean="0">
                <a:solidFill>
                  <a:prstClr val="black">
                    <a:lumMod val="85000"/>
                    <a:lumOff val="15000"/>
                  </a:prstClr>
                </a:solidFill>
                <a:latin typeface="Times New Roman" pitchFamily="18" charset="0"/>
                <a:cs typeface="Times New Roman" pitchFamily="18" charset="0"/>
              </a:rPr>
              <a:t> </a:t>
            </a:r>
            <a:r>
              <a:rPr lang="sr-Cyrl-CS" sz="2000" dirty="0" smtClean="0">
                <a:solidFill>
                  <a:prstClr val="black">
                    <a:lumMod val="85000"/>
                    <a:lumOff val="15000"/>
                  </a:prstClr>
                </a:solidFill>
                <a:latin typeface="Times New Roman" pitchFamily="18" charset="0"/>
                <a:cs typeface="Times New Roman" pitchFamily="18" charset="0"/>
              </a:rPr>
              <a:t>антигени и рибонуклеопротеин. Дендритичне ћелије преузимају апоптотска телашца и активирају </a:t>
            </a:r>
            <a:r>
              <a:rPr lang="en-US" sz="2000" dirty="0" smtClean="0">
                <a:solidFill>
                  <a:prstClr val="black">
                    <a:lumMod val="85000"/>
                    <a:lumOff val="15000"/>
                  </a:prstClr>
                </a:solidFill>
                <a:latin typeface="Times New Roman" pitchFamily="18" charset="0"/>
                <a:cs typeface="Times New Roman" pitchFamily="18" charset="0"/>
              </a:rPr>
              <a:t>CD4+Th1 </a:t>
            </a:r>
            <a:r>
              <a:rPr lang="sr-Cyrl-CS" sz="2000" dirty="0" smtClean="0">
                <a:solidFill>
                  <a:prstClr val="black">
                    <a:lumMod val="85000"/>
                    <a:lumOff val="15000"/>
                  </a:prstClr>
                </a:solidFill>
                <a:latin typeface="Times New Roman" pitchFamily="18" charset="0"/>
                <a:cs typeface="Times New Roman" pitchFamily="18" charset="0"/>
              </a:rPr>
              <a:t>лимфоците који активирају В лимфоците специфичне за </a:t>
            </a:r>
            <a:r>
              <a:rPr lang="en-US" sz="2000" dirty="0" smtClean="0">
                <a:solidFill>
                  <a:prstClr val="black">
                    <a:lumMod val="85000"/>
                    <a:lumOff val="15000"/>
                  </a:prstClr>
                </a:solidFill>
                <a:latin typeface="Times New Roman" pitchFamily="18" charset="0"/>
                <a:cs typeface="Times New Roman" pitchFamily="18" charset="0"/>
              </a:rPr>
              <a:t>SS/A, SS/B </a:t>
            </a:r>
            <a:r>
              <a:rPr lang="sr-Cyrl-CS" sz="2000" dirty="0" smtClean="0">
                <a:solidFill>
                  <a:prstClr val="black">
                    <a:lumMod val="85000"/>
                    <a:lumOff val="15000"/>
                  </a:prstClr>
                </a:solidFill>
                <a:latin typeface="Times New Roman" pitchFamily="18" charset="0"/>
                <a:cs typeface="Times New Roman" pitchFamily="18" charset="0"/>
              </a:rPr>
              <a:t>антигене и рибонуклеопротеин и продукују аутоантитела на ове антигене. Аутоантитела се везују за  антигене, формирају имунске комплексе које </a:t>
            </a:r>
            <a:r>
              <a:rPr lang="en-US" sz="2000" dirty="0" err="1" smtClean="0">
                <a:solidFill>
                  <a:prstClr val="black">
                    <a:lumMod val="85000"/>
                    <a:lumOff val="15000"/>
                  </a:prstClr>
                </a:solidFill>
                <a:latin typeface="Times New Roman" pitchFamily="18" charset="0"/>
                <a:cs typeface="Times New Roman" pitchFamily="18" charset="0"/>
              </a:rPr>
              <a:t>Fc</a:t>
            </a:r>
            <a:r>
              <a:rPr lang="el-GR" sz="2000" dirty="0" smtClean="0">
                <a:solidFill>
                  <a:prstClr val="black">
                    <a:lumMod val="85000"/>
                    <a:lumOff val="15000"/>
                  </a:prstClr>
                </a:solidFill>
                <a:latin typeface="Times New Roman" pitchFamily="18" charset="0"/>
                <a:cs typeface="Times New Roman" pitchFamily="18" charset="0"/>
              </a:rPr>
              <a:t>γ</a:t>
            </a:r>
            <a:r>
              <a:rPr lang="en-US" sz="2000" dirty="0" err="1" smtClean="0">
                <a:solidFill>
                  <a:prstClr val="black">
                    <a:lumMod val="85000"/>
                    <a:lumOff val="15000"/>
                  </a:prstClr>
                </a:solidFill>
                <a:latin typeface="Times New Roman" pitchFamily="18" charset="0"/>
                <a:cs typeface="Times New Roman" pitchFamily="18" charset="0"/>
              </a:rPr>
              <a:t>RIIa</a:t>
            </a:r>
            <a:r>
              <a:rPr lang="en-US" sz="2000" dirty="0" smtClean="0">
                <a:solidFill>
                  <a:prstClr val="black">
                    <a:lumMod val="85000"/>
                    <a:lumOff val="15000"/>
                  </a:prstClr>
                </a:solidFill>
                <a:latin typeface="Times New Roman" pitchFamily="18" charset="0"/>
                <a:cs typeface="Times New Roman" pitchFamily="18" charset="0"/>
              </a:rPr>
              <a:t> </a:t>
            </a:r>
            <a:r>
              <a:rPr lang="sr-Cyrl-CS" sz="2000" dirty="0" smtClean="0">
                <a:solidFill>
                  <a:prstClr val="black">
                    <a:lumMod val="85000"/>
                    <a:lumOff val="15000"/>
                  </a:prstClr>
                </a:solidFill>
                <a:latin typeface="Times New Roman" pitchFamily="18" charset="0"/>
                <a:cs typeface="Times New Roman" pitchFamily="18" charset="0"/>
              </a:rPr>
              <a:t>рецепторима препознају плазмацитоидне дендритичне ћелије и као одговор додатно продукују </a:t>
            </a:r>
            <a:r>
              <a:rPr lang="en-US" sz="2000" dirty="0" smtClean="0">
                <a:solidFill>
                  <a:prstClr val="black">
                    <a:lumMod val="85000"/>
                    <a:lumOff val="15000"/>
                  </a:prstClr>
                </a:solidFill>
                <a:latin typeface="Times New Roman" pitchFamily="18" charset="0"/>
                <a:cs typeface="Times New Roman" pitchFamily="18" charset="0"/>
              </a:rPr>
              <a:t>IFN-</a:t>
            </a:r>
            <a:r>
              <a:rPr lang="el-GR" sz="2000" dirty="0" smtClean="0">
                <a:solidFill>
                  <a:prstClr val="black">
                    <a:lumMod val="85000"/>
                    <a:lumOff val="15000"/>
                  </a:prstClr>
                </a:solidFill>
                <a:latin typeface="Times New Roman" pitchFamily="18" charset="0"/>
                <a:cs typeface="Times New Roman" pitchFamily="18" charset="0"/>
              </a:rPr>
              <a:t>α</a:t>
            </a:r>
            <a:r>
              <a:rPr lang="en-US" sz="2000" dirty="0" smtClean="0">
                <a:solidFill>
                  <a:prstClr val="black">
                    <a:lumMod val="85000"/>
                    <a:lumOff val="15000"/>
                  </a:prstClr>
                </a:solidFill>
                <a:latin typeface="Times New Roman" pitchFamily="18" charset="0"/>
                <a:cs typeface="Times New Roman" pitchFamily="18" charset="0"/>
              </a:rPr>
              <a:t> </a:t>
            </a:r>
            <a:r>
              <a:rPr lang="sr-Cyrl-CS" sz="2000" dirty="0" smtClean="0">
                <a:solidFill>
                  <a:prstClr val="black">
                    <a:lumMod val="85000"/>
                    <a:lumOff val="15000"/>
                  </a:prstClr>
                </a:solidFill>
                <a:latin typeface="Times New Roman" pitchFamily="18" charset="0"/>
                <a:cs typeface="Times New Roman" pitchFamily="18" charset="0"/>
              </a:rPr>
              <a:t>што формира ,,зачарани круг”.</a:t>
            </a:r>
            <a:endParaRPr lang="en-US" sz="2000" dirty="0">
              <a:solidFill>
                <a:prstClr val="black">
                  <a:lumMod val="85000"/>
                  <a:lumOff val="15000"/>
                </a:prstClr>
              </a:solidFill>
              <a:latin typeface="Times New Roman" pitchFamily="18" charset="0"/>
              <a:cs typeface="Times New Roman" pitchFamily="18" charset="0"/>
            </a:endParaRPr>
          </a:p>
        </p:txBody>
      </p:sp>
      <p:sp>
        <p:nvSpPr>
          <p:cNvPr id="4" name="Rectangle 2"/>
          <p:cNvSpPr txBox="1">
            <a:spLocks noChangeArrowheads="1"/>
          </p:cNvSpPr>
          <p:nvPr/>
        </p:nvSpPr>
        <p:spPr bwMode="auto">
          <a:xfrm>
            <a:off x="457200" y="115888"/>
            <a:ext cx="8229600" cy="7207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sr-Cyrl-CS" sz="4000" b="1" i="0" u="none" strike="noStrike" kern="0" cap="none" spc="0" normalizeH="0" baseline="0" noProof="0" dirty="0" smtClean="0">
                <a:ln>
                  <a:noFill/>
                </a:ln>
                <a:solidFill>
                  <a:srgbClr val="C00000"/>
                </a:solidFill>
                <a:effectLst/>
                <a:uLnTx/>
                <a:uFillTx/>
                <a:latin typeface="Times New Roman" pitchFamily="18" charset="0"/>
                <a:ea typeface="+mj-ea"/>
                <a:cs typeface="Times New Roman" pitchFamily="18" charset="0"/>
              </a:rPr>
              <a:t>Патогенеза</a:t>
            </a:r>
            <a:endParaRPr kumimoji="0" lang="en-US" sz="4000" b="1" i="0" u="none" strike="noStrike" kern="0" cap="none" spc="0" normalizeH="0" baseline="0" noProof="0" dirty="0" smtClean="0">
              <a:ln>
                <a:noFill/>
              </a:ln>
              <a:solidFill>
                <a:srgbClr val="C00000"/>
              </a:solidFill>
              <a:effectLst/>
              <a:uLnTx/>
              <a:uFillTx/>
              <a:latin typeface="Times New Roman" pitchFamily="18" charset="0"/>
              <a:ea typeface="+mj-ea"/>
              <a:cs typeface="Times New Roman" pitchFamily="18" charset="0"/>
            </a:endParaRP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3" name="object 3"/>
          <p:cNvSpPr>
            <a:spLocks noChangeArrowheads="1"/>
          </p:cNvSpPr>
          <p:nvPr/>
        </p:nvSpPr>
        <p:spPr bwMode="auto">
          <a:xfrm>
            <a:off x="985838" y="212725"/>
            <a:ext cx="8258175" cy="1303338"/>
          </a:xfrm>
          <a:prstGeom prst="rect">
            <a:avLst/>
          </a:prstGeom>
          <a:noFill/>
          <a:ln w="9525" algn="ctr">
            <a:noFill/>
            <a:round/>
            <a:headEnd/>
            <a:tailEnd/>
          </a:ln>
        </p:spPr>
        <p:txBody>
          <a:bodyPr lIns="0" tIns="0" rIns="0" bIns="0"/>
          <a:lstStyle/>
          <a:p>
            <a:pPr algn="ctr">
              <a:lnSpc>
                <a:spcPts val="4850"/>
              </a:lnSpc>
            </a:pPr>
            <a:r>
              <a:rPr lang="ru-RU" sz="3600" b="1" dirty="0">
                <a:solidFill>
                  <a:srgbClr val="C00000"/>
                </a:solidFill>
                <a:latin typeface="Times New Roman" pitchFamily="18" charset="0"/>
                <a:cs typeface="Times New Roman" pitchFamily="18" charset="0"/>
              </a:rPr>
              <a:t>Дијагностички критеријуми за</a:t>
            </a:r>
          </a:p>
        </p:txBody>
      </p:sp>
      <p:sp>
        <p:nvSpPr>
          <p:cNvPr id="87044" name="object 4"/>
          <p:cNvSpPr>
            <a:spLocks noChangeArrowheads="1"/>
          </p:cNvSpPr>
          <p:nvPr/>
        </p:nvSpPr>
        <p:spPr bwMode="auto">
          <a:xfrm>
            <a:off x="3049588" y="762000"/>
            <a:ext cx="5119687" cy="1303338"/>
          </a:xfrm>
          <a:prstGeom prst="rect">
            <a:avLst/>
          </a:prstGeom>
          <a:noFill/>
          <a:ln w="9525" algn="ctr">
            <a:noFill/>
            <a:round/>
            <a:headEnd/>
            <a:tailEnd/>
          </a:ln>
        </p:spPr>
        <p:txBody>
          <a:bodyPr lIns="0" tIns="0" rIns="0" bIns="0"/>
          <a:lstStyle/>
          <a:p>
            <a:pPr>
              <a:lnSpc>
                <a:spcPts val="4850"/>
              </a:lnSpc>
            </a:pPr>
            <a:r>
              <a:rPr lang="ru-RU" sz="3600" b="1" dirty="0" smtClean="0">
                <a:solidFill>
                  <a:srgbClr val="C00000"/>
                </a:solidFill>
                <a:latin typeface="Times New Roman" pitchFamily="18" charset="0"/>
                <a:cs typeface="Times New Roman" pitchFamily="18" charset="0"/>
              </a:rPr>
              <a:t>Сјогренов </a:t>
            </a:r>
            <a:r>
              <a:rPr lang="ru-RU" sz="3600" b="1" dirty="0">
                <a:solidFill>
                  <a:srgbClr val="C00000"/>
                </a:solidFill>
                <a:latin typeface="Times New Roman" pitchFamily="18" charset="0"/>
                <a:cs typeface="Times New Roman" pitchFamily="18" charset="0"/>
              </a:rPr>
              <a:t>синдром</a:t>
            </a:r>
          </a:p>
        </p:txBody>
      </p:sp>
      <p:sp>
        <p:nvSpPr>
          <p:cNvPr id="87045" name="object 5"/>
          <p:cNvSpPr>
            <a:spLocks noChangeArrowheads="1"/>
          </p:cNvSpPr>
          <p:nvPr/>
        </p:nvSpPr>
        <p:spPr bwMode="auto">
          <a:xfrm>
            <a:off x="323528" y="2000250"/>
            <a:ext cx="9507537" cy="3729038"/>
          </a:xfrm>
          <a:prstGeom prst="rect">
            <a:avLst/>
          </a:prstGeom>
          <a:noFill/>
          <a:ln w="9525" algn="ctr">
            <a:noFill/>
            <a:round/>
            <a:headEnd/>
            <a:tailEnd/>
          </a:ln>
        </p:spPr>
        <p:txBody>
          <a:bodyPr lIns="0" tIns="0" rIns="0" bIns="0"/>
          <a:lstStyle/>
          <a:p>
            <a:pPr marL="620713">
              <a:lnSpc>
                <a:spcPts val="3775"/>
              </a:lnSpc>
            </a:pPr>
            <a:r>
              <a:rPr lang="ru-RU" sz="2800" dirty="0">
                <a:solidFill>
                  <a:srgbClr val="000000"/>
                </a:solidFill>
                <a:latin typeface="Times New Roman" pitchFamily="18" charset="0"/>
                <a:cs typeface="Times New Roman" pitchFamily="18" charset="0"/>
              </a:rPr>
              <a:t>1. Симптоми сувоће очију</a:t>
            </a:r>
          </a:p>
          <a:p>
            <a:pPr marL="620713">
              <a:lnSpc>
                <a:spcPts val="3650"/>
              </a:lnSpc>
            </a:pPr>
            <a:r>
              <a:rPr lang="ru-RU" sz="2800" dirty="0">
                <a:solidFill>
                  <a:srgbClr val="000000"/>
                </a:solidFill>
                <a:latin typeface="Times New Roman" pitchFamily="18" charset="0"/>
                <a:cs typeface="Times New Roman" pitchFamily="18" charset="0"/>
              </a:rPr>
              <a:t>2. Симптоми сувоће уста</a:t>
            </a:r>
          </a:p>
          <a:p>
            <a:pPr marL="620713">
              <a:lnSpc>
                <a:spcPts val="3650"/>
              </a:lnSpc>
            </a:pPr>
            <a:r>
              <a:rPr lang="ru-RU" sz="2800" dirty="0">
                <a:solidFill>
                  <a:srgbClr val="000000"/>
                </a:solidFill>
                <a:latin typeface="Times New Roman" pitchFamily="18" charset="0"/>
                <a:cs typeface="Times New Roman" pitchFamily="18" charset="0"/>
              </a:rPr>
              <a:t>3. Позитиван Schirmer или Rose-Bengal тест</a:t>
            </a:r>
          </a:p>
          <a:p>
            <a:pPr marL="620713">
              <a:lnSpc>
                <a:spcPts val="3500"/>
              </a:lnSpc>
            </a:pPr>
            <a:r>
              <a:rPr lang="ru-RU" sz="2800" dirty="0">
                <a:solidFill>
                  <a:srgbClr val="000000"/>
                </a:solidFill>
                <a:latin typeface="Times New Roman" pitchFamily="18" charset="0"/>
                <a:cs typeface="Times New Roman" pitchFamily="18" charset="0"/>
              </a:rPr>
              <a:t>4. Патолошки налаз сцинтиграфије или</a:t>
            </a:r>
          </a:p>
          <a:p>
            <a:pPr marL="620713">
              <a:lnSpc>
                <a:spcPts val="3188"/>
              </a:lnSpc>
            </a:pPr>
            <a:r>
              <a:rPr lang="ru-RU" sz="2800" dirty="0">
                <a:solidFill>
                  <a:srgbClr val="000000"/>
                </a:solidFill>
                <a:latin typeface="Times New Roman" pitchFamily="18" charset="0"/>
                <a:cs typeface="Times New Roman" pitchFamily="18" charset="0"/>
              </a:rPr>
              <a:t>сијалографије</a:t>
            </a:r>
          </a:p>
          <a:p>
            <a:pPr marL="620713">
              <a:lnSpc>
                <a:spcPts val="3700"/>
              </a:lnSpc>
            </a:pPr>
            <a:r>
              <a:rPr lang="ru-RU" sz="2800" dirty="0">
                <a:solidFill>
                  <a:srgbClr val="000000"/>
                </a:solidFill>
                <a:latin typeface="Times New Roman" pitchFamily="18" charset="0"/>
                <a:cs typeface="Times New Roman" pitchFamily="18" charset="0"/>
              </a:rPr>
              <a:t>5. Патохистологија биопсије пљувачних жлезда</a:t>
            </a:r>
          </a:p>
          <a:p>
            <a:pPr marL="620713">
              <a:lnSpc>
                <a:spcPts val="3650"/>
              </a:lnSpc>
            </a:pPr>
            <a:r>
              <a:rPr lang="ru-RU" sz="2800" dirty="0">
                <a:solidFill>
                  <a:srgbClr val="000000"/>
                </a:solidFill>
                <a:latin typeface="Times New Roman" pitchFamily="18" charset="0"/>
                <a:cs typeface="Times New Roman" pitchFamily="18" charset="0"/>
              </a:rPr>
              <a:t>6. Позитивна </a:t>
            </a:r>
            <a:r>
              <a:rPr lang="ru-RU" sz="2800" dirty="0" smtClean="0">
                <a:solidFill>
                  <a:srgbClr val="000000"/>
                </a:solidFill>
                <a:latin typeface="Times New Roman" pitchFamily="18" charset="0"/>
                <a:cs typeface="Times New Roman" pitchFamily="18" charset="0"/>
              </a:rPr>
              <a:t>anti-Ro</a:t>
            </a:r>
            <a:r>
              <a:rPr lang="en-US" sz="2800" dirty="0" smtClean="0">
                <a:solidFill>
                  <a:srgbClr val="000000"/>
                </a:solidFill>
                <a:latin typeface="Times New Roman" pitchFamily="18" charset="0"/>
                <a:cs typeface="Times New Roman" pitchFamily="18" charset="0"/>
              </a:rPr>
              <a:t>/</a:t>
            </a:r>
            <a:r>
              <a:rPr lang="en-US" sz="2800" dirty="0" err="1" smtClean="0">
                <a:solidFill>
                  <a:srgbClr val="000000"/>
                </a:solidFill>
                <a:latin typeface="Times New Roman" pitchFamily="18" charset="0"/>
                <a:cs typeface="Times New Roman" pitchFamily="18" charset="0"/>
              </a:rPr>
              <a:t>SSA</a:t>
            </a:r>
            <a:r>
              <a:rPr lang="ru-RU" sz="2800" dirty="0" smtClean="0">
                <a:solidFill>
                  <a:srgbClr val="000000"/>
                </a:solidFill>
                <a:latin typeface="Times New Roman" pitchFamily="18" charset="0"/>
                <a:cs typeface="Times New Roman" pitchFamily="18" charset="0"/>
              </a:rPr>
              <a:t> </a:t>
            </a:r>
            <a:r>
              <a:rPr lang="ru-RU" sz="2800" dirty="0">
                <a:solidFill>
                  <a:srgbClr val="000000"/>
                </a:solidFill>
                <a:latin typeface="Times New Roman" pitchFamily="18" charset="0"/>
                <a:cs typeface="Times New Roman" pitchFamily="18" charset="0"/>
              </a:rPr>
              <a:t>или </a:t>
            </a:r>
            <a:r>
              <a:rPr lang="ru-RU" sz="2800" dirty="0" smtClean="0">
                <a:solidFill>
                  <a:srgbClr val="000000"/>
                </a:solidFill>
                <a:latin typeface="Times New Roman" pitchFamily="18" charset="0"/>
                <a:cs typeface="Times New Roman" pitchFamily="18" charset="0"/>
              </a:rPr>
              <a:t>anti-La</a:t>
            </a:r>
            <a:r>
              <a:rPr lang="en-US" sz="2800" dirty="0" smtClean="0">
                <a:solidFill>
                  <a:srgbClr val="000000"/>
                </a:solidFill>
                <a:latin typeface="Times New Roman" pitchFamily="18" charset="0"/>
                <a:cs typeface="Times New Roman" pitchFamily="18" charset="0"/>
              </a:rPr>
              <a:t>/</a:t>
            </a:r>
            <a:r>
              <a:rPr lang="en-US" sz="2800" dirty="0" err="1" smtClean="0">
                <a:solidFill>
                  <a:srgbClr val="000000"/>
                </a:solidFill>
                <a:latin typeface="Times New Roman" pitchFamily="18" charset="0"/>
                <a:cs typeface="Times New Roman" pitchFamily="18" charset="0"/>
              </a:rPr>
              <a:t>SSB</a:t>
            </a:r>
            <a:r>
              <a:rPr lang="ru-RU" sz="2800" dirty="0" smtClean="0">
                <a:solidFill>
                  <a:srgbClr val="000000"/>
                </a:solidFill>
                <a:latin typeface="Times New Roman" pitchFamily="18" charset="0"/>
                <a:cs typeface="Times New Roman" pitchFamily="18" charset="0"/>
              </a:rPr>
              <a:t> </a:t>
            </a:r>
            <a:r>
              <a:rPr lang="ru-RU" sz="2800" dirty="0">
                <a:solidFill>
                  <a:srgbClr val="000000"/>
                </a:solidFill>
                <a:latin typeface="Times New Roman" pitchFamily="18" charset="0"/>
                <a:cs typeface="Times New Roman" pitchFamily="18" charset="0"/>
              </a:rPr>
              <a:t>антитела</a:t>
            </a:r>
          </a:p>
        </p:txBody>
      </p:sp>
      <p:sp>
        <p:nvSpPr>
          <p:cNvPr id="87046" name="object 6"/>
          <p:cNvSpPr>
            <a:spLocks noChangeArrowheads="1"/>
          </p:cNvSpPr>
          <p:nvPr/>
        </p:nvSpPr>
        <p:spPr bwMode="auto">
          <a:xfrm>
            <a:off x="4356100" y="6299200"/>
            <a:ext cx="4967288" cy="650875"/>
          </a:xfrm>
          <a:prstGeom prst="rect">
            <a:avLst/>
          </a:prstGeom>
          <a:noFill/>
          <a:ln w="9525" algn="ctr">
            <a:noFill/>
            <a:round/>
            <a:headEnd/>
            <a:tailEnd/>
          </a:ln>
        </p:spPr>
        <p:txBody>
          <a:bodyPr lIns="0" tIns="0" rIns="0" bIns="0"/>
          <a:lstStyle/>
          <a:p>
            <a:pPr>
              <a:lnSpc>
                <a:spcPts val="2425"/>
              </a:lnSpc>
            </a:pPr>
            <a:r>
              <a:rPr lang="ru-RU">
                <a:solidFill>
                  <a:srgbClr val="000000"/>
                </a:solidFill>
                <a:latin typeface="Times New Roman" pitchFamily="18" charset="0"/>
                <a:cs typeface="Times New Roman" pitchFamily="18" charset="0"/>
              </a:rPr>
              <a:t>Kriterijumi Evropske studijske grupa 1993.</a:t>
            </a:r>
          </a:p>
        </p:txBody>
      </p:sp>
    </p:spTree>
  </p:cSld>
  <p:clrMapOvr>
    <a:masterClrMapping/>
  </p:clrMapOvr>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7" name="object 3"/>
          <p:cNvSpPr>
            <a:spLocks noChangeArrowheads="1"/>
          </p:cNvSpPr>
          <p:nvPr/>
        </p:nvSpPr>
        <p:spPr bwMode="auto">
          <a:xfrm>
            <a:off x="1907704" y="476672"/>
            <a:ext cx="6257925" cy="1593850"/>
          </a:xfrm>
          <a:prstGeom prst="rect">
            <a:avLst/>
          </a:prstGeom>
          <a:noFill/>
          <a:ln w="9525" algn="ctr">
            <a:noFill/>
            <a:round/>
            <a:headEnd/>
            <a:tailEnd/>
          </a:ln>
        </p:spPr>
        <p:txBody>
          <a:bodyPr lIns="0" tIns="0" rIns="0" bIns="0"/>
          <a:lstStyle/>
          <a:p>
            <a:pPr>
              <a:lnSpc>
                <a:spcPts val="5938"/>
              </a:lnSpc>
            </a:pPr>
            <a:r>
              <a:rPr lang="ru-RU" sz="4400" b="1" dirty="0" smtClean="0">
                <a:solidFill>
                  <a:srgbClr val="C00000"/>
                </a:solidFill>
                <a:latin typeface="Times New Roman" pitchFamily="18" charset="0"/>
                <a:cs typeface="Times New Roman" pitchFamily="18" charset="0"/>
              </a:rPr>
              <a:t>Сјогренов </a:t>
            </a:r>
            <a:r>
              <a:rPr lang="ru-RU" sz="4400" b="1" dirty="0">
                <a:solidFill>
                  <a:srgbClr val="C00000"/>
                </a:solidFill>
                <a:latin typeface="Times New Roman" pitchFamily="18" charset="0"/>
                <a:cs typeface="Times New Roman" pitchFamily="18" charset="0"/>
              </a:rPr>
              <a:t>синдром</a:t>
            </a:r>
          </a:p>
        </p:txBody>
      </p:sp>
      <p:sp>
        <p:nvSpPr>
          <p:cNvPr id="88068" name="object 4"/>
          <p:cNvSpPr>
            <a:spLocks noChangeArrowheads="1"/>
          </p:cNvSpPr>
          <p:nvPr/>
        </p:nvSpPr>
        <p:spPr bwMode="auto">
          <a:xfrm>
            <a:off x="850900" y="2393950"/>
            <a:ext cx="5667375" cy="1012825"/>
          </a:xfrm>
          <a:prstGeom prst="rect">
            <a:avLst/>
          </a:prstGeom>
          <a:noFill/>
          <a:ln w="9525" algn="ctr">
            <a:noFill/>
            <a:round/>
            <a:headEnd/>
            <a:tailEnd/>
          </a:ln>
        </p:spPr>
        <p:txBody>
          <a:bodyPr lIns="0" tIns="0" rIns="0" bIns="0"/>
          <a:lstStyle/>
          <a:p>
            <a:pPr>
              <a:lnSpc>
                <a:spcPts val="3763"/>
              </a:lnSpc>
            </a:pPr>
            <a:r>
              <a:rPr lang="ru-RU" sz="2800">
                <a:solidFill>
                  <a:srgbClr val="000000"/>
                </a:solidFill>
                <a:latin typeface="Times New Roman" pitchFamily="18" charset="0"/>
                <a:cs typeface="Times New Roman" pitchFamily="18" charset="0"/>
              </a:rPr>
              <a:t>– Увећање пљувачних жлезда</a:t>
            </a:r>
          </a:p>
        </p:txBody>
      </p:sp>
      <p:sp>
        <p:nvSpPr>
          <p:cNvPr id="88069" name="object 5"/>
          <p:cNvSpPr>
            <a:spLocks noChangeArrowheads="1"/>
          </p:cNvSpPr>
          <p:nvPr/>
        </p:nvSpPr>
        <p:spPr bwMode="auto">
          <a:xfrm>
            <a:off x="850900" y="3033713"/>
            <a:ext cx="5337175" cy="1012825"/>
          </a:xfrm>
          <a:prstGeom prst="rect">
            <a:avLst/>
          </a:prstGeom>
          <a:noFill/>
          <a:ln w="9525" algn="ctr">
            <a:noFill/>
            <a:round/>
            <a:headEnd/>
            <a:tailEnd/>
          </a:ln>
        </p:spPr>
        <p:txBody>
          <a:bodyPr lIns="0" tIns="0" rIns="0" bIns="0"/>
          <a:lstStyle/>
          <a:p>
            <a:pPr>
              <a:lnSpc>
                <a:spcPts val="3763"/>
              </a:lnSpc>
            </a:pPr>
            <a:r>
              <a:rPr lang="ru-RU" sz="2800">
                <a:solidFill>
                  <a:srgbClr val="000000"/>
                </a:solidFill>
                <a:latin typeface="Times New Roman" pitchFamily="18" charset="0"/>
                <a:cs typeface="Times New Roman" pitchFamily="18" charset="0"/>
              </a:rPr>
              <a:t>– Ксеростомија, сувоћа уста</a:t>
            </a:r>
          </a:p>
        </p:txBody>
      </p:sp>
      <p:sp>
        <p:nvSpPr>
          <p:cNvPr id="88070" name="object 6"/>
          <p:cNvSpPr>
            <a:spLocks noChangeArrowheads="1"/>
          </p:cNvSpPr>
          <p:nvPr/>
        </p:nvSpPr>
        <p:spPr bwMode="auto">
          <a:xfrm>
            <a:off x="850900" y="3675063"/>
            <a:ext cx="8104188" cy="2933700"/>
          </a:xfrm>
          <a:prstGeom prst="rect">
            <a:avLst/>
          </a:prstGeom>
          <a:noFill/>
          <a:ln w="9525" algn="ctr">
            <a:noFill/>
            <a:round/>
            <a:headEnd/>
            <a:tailEnd/>
          </a:ln>
        </p:spPr>
        <p:txBody>
          <a:bodyPr lIns="0" tIns="0" rIns="0" bIns="0"/>
          <a:lstStyle/>
          <a:p>
            <a:pPr>
              <a:lnSpc>
                <a:spcPts val="3763"/>
              </a:lnSpc>
            </a:pPr>
            <a:r>
              <a:rPr lang="ru-RU" sz="2800">
                <a:solidFill>
                  <a:srgbClr val="000000"/>
                </a:solidFill>
                <a:latin typeface="Times New Roman" pitchFamily="18" charset="0"/>
                <a:cs typeface="Times New Roman" pitchFamily="18" charset="0"/>
              </a:rPr>
              <a:t>– Тешкоће при жвакању хране, дисфагија,</a:t>
            </a:r>
          </a:p>
          <a:p>
            <a:pPr>
              <a:lnSpc>
                <a:spcPts val="3763"/>
              </a:lnSpc>
              <a:spcBef>
                <a:spcPts val="1213"/>
              </a:spcBef>
            </a:pPr>
            <a:r>
              <a:rPr lang="ru-RU" sz="2800">
                <a:solidFill>
                  <a:srgbClr val="000000"/>
                </a:solidFill>
                <a:latin typeface="Times New Roman" pitchFamily="18" charset="0"/>
                <a:cs typeface="Times New Roman" pitchFamily="18" charset="0"/>
              </a:rPr>
              <a:t>фисуре на језику и усницама, каријес</a:t>
            </a:r>
            <a:r>
              <a:rPr lang="en-US" sz="2800">
                <a:solidFill>
                  <a:srgbClr val="000000"/>
                </a:solidFill>
                <a:latin typeface="Times New Roman" pitchFamily="18" charset="0"/>
                <a:cs typeface="Times New Roman" pitchFamily="18" charset="0"/>
              </a:rPr>
              <a:t> </a:t>
            </a:r>
            <a:endParaRPr lang="ru-RU" sz="2800">
              <a:solidFill>
                <a:srgbClr val="000000"/>
              </a:solidFill>
              <a:latin typeface="Times New Roman" pitchFamily="18" charset="0"/>
              <a:cs typeface="Times New Roman" pitchFamily="18" charset="0"/>
            </a:endParaRPr>
          </a:p>
          <a:p>
            <a:pPr>
              <a:lnSpc>
                <a:spcPts val="3775"/>
              </a:lnSpc>
              <a:spcBef>
                <a:spcPts val="1263"/>
              </a:spcBef>
            </a:pPr>
            <a:r>
              <a:rPr lang="ru-RU" sz="2800">
                <a:solidFill>
                  <a:srgbClr val="000000"/>
                </a:solidFill>
                <a:latin typeface="Times New Roman" pitchFamily="18" charset="0"/>
                <a:cs typeface="Times New Roman" pitchFamily="18" charset="0"/>
              </a:rPr>
              <a:t>– Сувоћа очију, пецкање у очима</a:t>
            </a:r>
          </a:p>
          <a:p>
            <a:pPr>
              <a:lnSpc>
                <a:spcPts val="3763"/>
              </a:lnSpc>
              <a:spcBef>
                <a:spcPts val="1213"/>
              </a:spcBef>
            </a:pPr>
            <a:r>
              <a:rPr lang="ru-RU" sz="2800">
                <a:solidFill>
                  <a:srgbClr val="000000"/>
                </a:solidFill>
                <a:latin typeface="Times New Roman" pitchFamily="18" charset="0"/>
                <a:cs typeface="Times New Roman" pitchFamily="18" charset="0"/>
              </a:rPr>
              <a:t>– keratoconjunctivitis sicca</a:t>
            </a:r>
          </a:p>
        </p:txBody>
      </p:sp>
    </p:spTree>
  </p:cSld>
  <p:clrMapOvr>
    <a:masterClrMapping/>
  </p:clrMapOvr>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5" name="object 3"/>
          <p:cNvSpPr>
            <a:spLocks noChangeArrowheads="1"/>
          </p:cNvSpPr>
          <p:nvPr/>
        </p:nvSpPr>
        <p:spPr bwMode="auto">
          <a:xfrm>
            <a:off x="1115616" y="476672"/>
            <a:ext cx="7542212" cy="970235"/>
          </a:xfrm>
          <a:prstGeom prst="rect">
            <a:avLst/>
          </a:prstGeom>
          <a:noFill/>
          <a:ln w="9525" algn="ctr">
            <a:noFill/>
            <a:round/>
            <a:headEnd/>
            <a:tailEnd/>
          </a:ln>
        </p:spPr>
        <p:txBody>
          <a:bodyPr lIns="0" tIns="0" rIns="0" bIns="0"/>
          <a:lstStyle/>
          <a:p>
            <a:pPr>
              <a:lnSpc>
                <a:spcPts val="4325"/>
              </a:lnSpc>
            </a:pPr>
            <a:r>
              <a:rPr lang="ru-RU" sz="3200" b="1" dirty="0">
                <a:solidFill>
                  <a:srgbClr val="C00000"/>
                </a:solidFill>
                <a:latin typeface="Times New Roman" pitchFamily="18" charset="0"/>
                <a:cs typeface="Times New Roman" pitchFamily="18" charset="0"/>
              </a:rPr>
              <a:t>СЕРОНЕГАТИВН</a:t>
            </a:r>
            <a:r>
              <a:rPr lang="en-US" sz="3200" b="1" dirty="0">
                <a:solidFill>
                  <a:srgbClr val="C00000"/>
                </a:solidFill>
                <a:latin typeface="Times New Roman" pitchFamily="18" charset="0"/>
                <a:cs typeface="Times New Roman" pitchFamily="18" charset="0"/>
              </a:rPr>
              <a:t>E</a:t>
            </a:r>
            <a:r>
              <a:rPr lang="ru-RU" sz="3200" b="1" dirty="0">
                <a:solidFill>
                  <a:srgbClr val="C00000"/>
                </a:solidFill>
                <a:latin typeface="Times New Roman" pitchFamily="18" charset="0"/>
                <a:cs typeface="Times New Roman" pitchFamily="18" charset="0"/>
              </a:rPr>
              <a:t> АРТРОПАТИЈЕ</a:t>
            </a:r>
          </a:p>
        </p:txBody>
      </p:sp>
      <p:sp>
        <p:nvSpPr>
          <p:cNvPr id="5121" name="Rectangle 1"/>
          <p:cNvSpPr>
            <a:spLocks noChangeArrowheads="1"/>
          </p:cNvSpPr>
          <p:nvPr/>
        </p:nvSpPr>
        <p:spPr bwMode="auto">
          <a:xfrm>
            <a:off x="395536" y="1772816"/>
            <a:ext cx="8136904" cy="30469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spcBef>
                <a:spcPts val="0"/>
              </a:spcBef>
              <a:spcAft>
                <a:spcPts val="0"/>
              </a:spcAft>
              <a:buClrTx/>
              <a:buSzTx/>
              <a:buFont typeface="Wingdings" pitchFamily="2" charset="2"/>
              <a:buChar char="ü"/>
              <a:tabLst>
                <a:tab pos="457200" algn="l"/>
              </a:tabLst>
            </a:pPr>
            <a:r>
              <a:rPr kumimoji="0" lang="sr-Cyrl-CS" sz="2400" b="0" i="0" u="none" strike="noStrike" cap="none" normalizeH="0" baseline="0" dirty="0" smtClean="0">
                <a:ln>
                  <a:noFill/>
                </a:ln>
                <a:solidFill>
                  <a:schemeClr val="tx1"/>
                </a:solidFill>
                <a:effectLst/>
                <a:latin typeface="Times New Roman" pitchFamily="18" charset="0"/>
                <a:ea typeface="+mn-ea"/>
                <a:cs typeface="Times New Roman" pitchFamily="18" charset="0"/>
              </a:rPr>
              <a:t>Хроничне болести непознате етиологије које карактерише: </a:t>
            </a:r>
          </a:p>
          <a:p>
            <a:pPr marL="0" marR="0" lvl="0" indent="0" defTabSz="914400" rtl="0" eaLnBrk="1" fontAlgn="base" latinLnBrk="0" hangingPunct="1">
              <a:spcBef>
                <a:spcPts val="0"/>
              </a:spcBef>
              <a:spcAft>
                <a:spcPts val="0"/>
              </a:spcAft>
              <a:buClrTx/>
              <a:buSzTx/>
              <a:tabLst>
                <a:tab pos="457200" algn="l"/>
              </a:tabLst>
            </a:pPr>
            <a:r>
              <a:rPr kumimoji="0" lang="sr-Cyrl-CS" sz="2400" b="0" i="0" u="none" strike="noStrike" cap="none" normalizeH="0" baseline="0" dirty="0" smtClean="0">
                <a:ln>
                  <a:noFill/>
                </a:ln>
                <a:solidFill>
                  <a:schemeClr val="tx1"/>
                </a:solidFill>
                <a:effectLst/>
                <a:latin typeface="Times New Roman" pitchFamily="18" charset="0"/>
                <a:ea typeface="+mn-ea"/>
                <a:cs typeface="Times New Roman" pitchFamily="18" charset="0"/>
              </a:rPr>
              <a:t>инфламација у пределу </a:t>
            </a:r>
            <a:r>
              <a:rPr kumimoji="0" lang="sr-Cyrl-CS" sz="2400" b="0" i="0" u="none" strike="noStrike" cap="none" normalizeH="0" baseline="0" dirty="0" smtClean="0">
                <a:ln>
                  <a:noFill/>
                </a:ln>
                <a:solidFill>
                  <a:srgbClr val="CC6600"/>
                </a:solidFill>
                <a:effectLst/>
                <a:latin typeface="Times New Roman" pitchFamily="18" charset="0"/>
                <a:ea typeface="+mn-ea"/>
                <a:cs typeface="Times New Roman" pitchFamily="18" charset="0"/>
              </a:rPr>
              <a:t>кичме</a:t>
            </a:r>
            <a:r>
              <a:rPr kumimoji="0" lang="sr-Cyrl-CS" sz="2400" b="0" i="0" u="none" strike="noStrike" cap="none" normalizeH="0" baseline="0" dirty="0" smtClean="0">
                <a:ln>
                  <a:noFill/>
                </a:ln>
                <a:solidFill>
                  <a:schemeClr val="tx1"/>
                </a:solidFill>
                <a:effectLst/>
                <a:latin typeface="Times New Roman" pitchFamily="18" charset="0"/>
                <a:ea typeface="+mn-ea"/>
                <a:cs typeface="Times New Roman" pitchFamily="18" charset="0"/>
              </a:rPr>
              <a:t> (припоји мишића, паравертебрално најчешће),</a:t>
            </a:r>
            <a:r>
              <a:rPr kumimoji="0" lang="sr-Cyrl-CS" sz="2400" b="0" i="0" u="none" strike="noStrike" cap="none" normalizeH="0" dirty="0" smtClean="0">
                <a:ln>
                  <a:noFill/>
                </a:ln>
                <a:solidFill>
                  <a:schemeClr val="tx1"/>
                </a:solidFill>
                <a:effectLst/>
                <a:latin typeface="Times New Roman" pitchFamily="18" charset="0"/>
                <a:ea typeface="+mn-ea"/>
                <a:cs typeface="Times New Roman" pitchFamily="18" charset="0"/>
              </a:rPr>
              <a:t> </a:t>
            </a:r>
            <a:r>
              <a:rPr kumimoji="0" lang="sr-Cyrl-CS" sz="2400" b="0" i="0" u="none" strike="noStrike" cap="none" normalizeH="0" baseline="0" dirty="0" smtClean="0">
                <a:ln>
                  <a:noFill/>
                </a:ln>
                <a:solidFill>
                  <a:schemeClr val="tx1"/>
                </a:solidFill>
                <a:effectLst/>
                <a:latin typeface="Times New Roman" pitchFamily="18" charset="0"/>
                <a:ea typeface="+mn-ea"/>
                <a:cs typeface="Times New Roman" pitchFamily="18" charset="0"/>
              </a:rPr>
              <a:t>инфламација периферних зглобова (чешће унилатерално захваћени велики </a:t>
            </a:r>
            <a:r>
              <a:rPr kumimoji="0" lang="sr-Cyrl-CS" sz="2400" b="0" i="0" u="none" strike="noStrike" cap="none" normalizeH="0" baseline="0" dirty="0" smtClean="0">
                <a:ln>
                  <a:noFill/>
                </a:ln>
                <a:solidFill>
                  <a:srgbClr val="CC6600"/>
                </a:solidFill>
                <a:effectLst/>
                <a:latin typeface="Times New Roman" pitchFamily="18" charset="0"/>
                <a:ea typeface="+mn-ea"/>
                <a:cs typeface="Times New Roman" pitchFamily="18" charset="0"/>
              </a:rPr>
              <a:t>зглобови</a:t>
            </a:r>
            <a:r>
              <a:rPr kumimoji="0" lang="sr-Cyrl-CS" sz="2400" b="0" i="0" u="none" strike="noStrike" cap="none" normalizeH="0" baseline="0" dirty="0" smtClean="0">
                <a:ln>
                  <a:noFill/>
                </a:ln>
                <a:solidFill>
                  <a:schemeClr val="tx1"/>
                </a:solidFill>
                <a:effectLst/>
                <a:latin typeface="Times New Roman" pitchFamily="18" charset="0"/>
                <a:ea typeface="+mn-ea"/>
                <a:cs typeface="Times New Roman" pitchFamily="18" charset="0"/>
              </a:rPr>
              <a:t>) и </a:t>
            </a:r>
            <a:r>
              <a:rPr kumimoji="0" lang="sr-Cyrl-CS" sz="2400" b="0" i="0" u="none" strike="noStrike" cap="none" normalizeH="0" baseline="0" dirty="0" smtClean="0">
                <a:ln>
                  <a:noFill/>
                </a:ln>
                <a:solidFill>
                  <a:srgbClr val="CC6600"/>
                </a:solidFill>
                <a:effectLst/>
                <a:latin typeface="Times New Roman" pitchFamily="18" charset="0"/>
                <a:ea typeface="+mn-ea"/>
                <a:cs typeface="Times New Roman" pitchFamily="18" charset="0"/>
              </a:rPr>
              <a:t>одсуство реуматоидног фактора </a:t>
            </a:r>
            <a:r>
              <a:rPr kumimoji="0" lang="sr-Cyrl-CS" sz="2400" b="0" i="0" u="none" strike="noStrike" cap="none" normalizeH="0" baseline="0" dirty="0" smtClean="0">
                <a:ln>
                  <a:noFill/>
                </a:ln>
                <a:solidFill>
                  <a:schemeClr val="tx1"/>
                </a:solidFill>
                <a:effectLst/>
                <a:latin typeface="Times New Roman" pitchFamily="18" charset="0"/>
                <a:ea typeface="+mn-ea"/>
                <a:cs typeface="Times New Roman" pitchFamily="18" charset="0"/>
              </a:rPr>
              <a:t>у серуму.</a:t>
            </a:r>
          </a:p>
          <a:p>
            <a:pPr marL="0" marR="0" lvl="0" indent="0" defTabSz="914400" rtl="0" eaLnBrk="1" fontAlgn="base" latinLnBrk="0" hangingPunct="1">
              <a:spcBef>
                <a:spcPts val="0"/>
              </a:spcBef>
              <a:spcAft>
                <a:spcPts val="0"/>
              </a:spcAft>
              <a:buClrTx/>
              <a:buSzTx/>
              <a:tabLst>
                <a:tab pos="457200" algn="l"/>
              </a:tabLst>
            </a:pPr>
            <a:endParaRPr kumimoji="0" lang="sr-Cyrl-CS" sz="2400" b="0" i="0" u="none" strike="noStrike" cap="none" normalizeH="0" baseline="0" dirty="0" smtClean="0">
              <a:ln>
                <a:noFill/>
              </a:ln>
              <a:solidFill>
                <a:schemeClr val="tx1"/>
              </a:solidFill>
              <a:effectLst/>
              <a:latin typeface="Times New Roman" pitchFamily="18" charset="0"/>
              <a:ea typeface="+mn-ea"/>
              <a:cs typeface="Times New Roman" pitchFamily="18" charset="0"/>
            </a:endParaRPr>
          </a:p>
          <a:p>
            <a:pPr lvl="0">
              <a:spcBef>
                <a:spcPts val="0"/>
              </a:spcBef>
              <a:spcAft>
                <a:spcPts val="0"/>
              </a:spcAft>
              <a:buSzTx/>
              <a:buFont typeface="Wingdings" pitchFamily="2" charset="2"/>
              <a:buChar char="ü"/>
              <a:tabLst>
                <a:tab pos="457200" algn="l"/>
              </a:tabLst>
            </a:pPr>
            <a:r>
              <a:rPr lang="ru-RU" sz="2400" dirty="0" smtClean="0">
                <a:latin typeface="Times New Roman" pitchFamily="18" charset="0"/>
                <a:cs typeface="Times New Roman" pitchFamily="18" charset="0"/>
              </a:rPr>
              <a:t>Постоји генетска предиспозиција за развој спондилоартропатија - HLA-B27 у 60-95% ових болесника</a:t>
            </a:r>
            <a:endParaRPr kumimoji="0" lang="sr-Cyrl-CS"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 name="object 5"/>
          <p:cNvSpPr>
            <a:spLocks noChangeArrowheads="1"/>
          </p:cNvSpPr>
          <p:nvPr/>
        </p:nvSpPr>
        <p:spPr bwMode="auto">
          <a:xfrm>
            <a:off x="0" y="1700808"/>
            <a:ext cx="3779912" cy="868362"/>
          </a:xfrm>
          <a:prstGeom prst="rect">
            <a:avLst/>
          </a:prstGeom>
          <a:noFill/>
          <a:ln w="9525" algn="ctr">
            <a:noFill/>
            <a:round/>
            <a:headEnd/>
            <a:tailEnd/>
          </a:ln>
        </p:spPr>
        <p:txBody>
          <a:bodyPr lIns="0" tIns="0" rIns="0" bIns="0"/>
          <a:lstStyle/>
          <a:p>
            <a:pPr algn="ctr">
              <a:lnSpc>
                <a:spcPts val="3225"/>
              </a:lnSpc>
            </a:pPr>
            <a:r>
              <a:rPr lang="ru-RU" sz="2300" dirty="0" smtClean="0">
                <a:solidFill>
                  <a:srgbClr val="000000"/>
                </a:solidFill>
                <a:latin typeface="Times New Roman" pitchFamily="18" charset="0"/>
                <a:cs typeface="Times New Roman" pitchFamily="18" charset="0"/>
              </a:rPr>
              <a:t>Анкилозирајући </a:t>
            </a:r>
            <a:r>
              <a:rPr lang="ru-RU" sz="2300" dirty="0">
                <a:solidFill>
                  <a:srgbClr val="000000"/>
                </a:solidFill>
                <a:latin typeface="Times New Roman" pitchFamily="18" charset="0"/>
                <a:cs typeface="Times New Roman" pitchFamily="18" charset="0"/>
              </a:rPr>
              <a:t>спондилитис</a:t>
            </a:r>
          </a:p>
        </p:txBody>
      </p:sp>
      <p:sp>
        <p:nvSpPr>
          <p:cNvPr id="4" name="object 6"/>
          <p:cNvSpPr>
            <a:spLocks noChangeArrowheads="1"/>
          </p:cNvSpPr>
          <p:nvPr/>
        </p:nvSpPr>
        <p:spPr bwMode="auto">
          <a:xfrm>
            <a:off x="0" y="2060848"/>
            <a:ext cx="3668713" cy="868362"/>
          </a:xfrm>
          <a:prstGeom prst="rect">
            <a:avLst/>
          </a:prstGeom>
          <a:noFill/>
          <a:ln w="9525" algn="ctr">
            <a:noFill/>
            <a:round/>
            <a:headEnd/>
            <a:tailEnd/>
          </a:ln>
        </p:spPr>
        <p:txBody>
          <a:bodyPr lIns="0" tIns="0" rIns="0" bIns="0"/>
          <a:lstStyle/>
          <a:p>
            <a:pPr algn="ctr">
              <a:lnSpc>
                <a:spcPts val="3225"/>
              </a:lnSpc>
            </a:pPr>
            <a:r>
              <a:rPr lang="ru-RU" sz="2300" dirty="0" smtClean="0">
                <a:solidFill>
                  <a:srgbClr val="000000"/>
                </a:solidFill>
                <a:latin typeface="Times New Roman" pitchFamily="18" charset="0"/>
                <a:cs typeface="Times New Roman" pitchFamily="18" charset="0"/>
              </a:rPr>
              <a:t>Бехтеревљева</a:t>
            </a:r>
            <a:r>
              <a:rPr lang="en-US" sz="2300" dirty="0" smtClean="0">
                <a:solidFill>
                  <a:srgbClr val="000000"/>
                </a:solidFill>
                <a:latin typeface="Times New Roman" pitchFamily="18" charset="0"/>
                <a:cs typeface="Times New Roman" pitchFamily="18" charset="0"/>
              </a:rPr>
              <a:t> </a:t>
            </a:r>
            <a:r>
              <a:rPr lang="sr-Cyrl-CS" sz="2300" dirty="0" smtClean="0">
                <a:solidFill>
                  <a:srgbClr val="000000"/>
                </a:solidFill>
                <a:latin typeface="Times New Roman" pitchFamily="18" charset="0"/>
                <a:cs typeface="Times New Roman" pitchFamily="18" charset="0"/>
              </a:rPr>
              <a:t>(</a:t>
            </a:r>
            <a:r>
              <a:rPr lang="en-US" sz="2300" dirty="0" err="1" smtClean="0">
                <a:solidFill>
                  <a:srgbClr val="000000"/>
                </a:solidFill>
                <a:latin typeface="Times New Roman" pitchFamily="18" charset="0"/>
                <a:cs typeface="Times New Roman" pitchFamily="18" charset="0"/>
              </a:rPr>
              <a:t>Bechterew</a:t>
            </a:r>
            <a:r>
              <a:rPr lang="sr-Cyrl-CS" sz="2300" dirty="0" smtClean="0">
                <a:solidFill>
                  <a:srgbClr val="000000"/>
                </a:solidFill>
                <a:latin typeface="Times New Roman" pitchFamily="18" charset="0"/>
                <a:cs typeface="Times New Roman" pitchFamily="18" charset="0"/>
              </a:rPr>
              <a:t>)</a:t>
            </a:r>
            <a:r>
              <a:rPr lang="ru-RU" sz="2300" dirty="0" smtClean="0">
                <a:solidFill>
                  <a:srgbClr val="000000"/>
                </a:solidFill>
                <a:latin typeface="Times New Roman" pitchFamily="18" charset="0"/>
                <a:cs typeface="Times New Roman" pitchFamily="18" charset="0"/>
              </a:rPr>
              <a:t> болест</a:t>
            </a:r>
            <a:endParaRPr lang="ru-RU" sz="2300" dirty="0">
              <a:solidFill>
                <a:srgbClr val="000000"/>
              </a:solidFill>
              <a:latin typeface="Times New Roman" pitchFamily="18" charset="0"/>
              <a:cs typeface="Times New Roman" pitchFamily="18" charset="0"/>
            </a:endParaRPr>
          </a:p>
        </p:txBody>
      </p:sp>
      <p:sp>
        <p:nvSpPr>
          <p:cNvPr id="5" name="object 7"/>
          <p:cNvSpPr>
            <a:spLocks noChangeArrowheads="1"/>
          </p:cNvSpPr>
          <p:nvPr/>
        </p:nvSpPr>
        <p:spPr bwMode="auto">
          <a:xfrm>
            <a:off x="0" y="5105400"/>
            <a:ext cx="2736304" cy="1275928"/>
          </a:xfrm>
          <a:prstGeom prst="rect">
            <a:avLst/>
          </a:prstGeom>
          <a:noFill/>
          <a:ln w="9525" algn="ctr">
            <a:noFill/>
            <a:round/>
            <a:headEnd/>
            <a:tailEnd/>
          </a:ln>
        </p:spPr>
        <p:txBody>
          <a:bodyPr lIns="0" tIns="0" rIns="0" bIns="0"/>
          <a:lstStyle/>
          <a:p>
            <a:pPr algn="ctr">
              <a:lnSpc>
                <a:spcPts val="3225"/>
              </a:lnSpc>
            </a:pPr>
            <a:r>
              <a:rPr lang="ru-RU" sz="2300" dirty="0" smtClean="0">
                <a:solidFill>
                  <a:srgbClr val="000000"/>
                </a:solidFill>
                <a:latin typeface="Times New Roman" pitchFamily="18" charset="0"/>
                <a:cs typeface="Times New Roman" pitchFamily="18" charset="0"/>
              </a:rPr>
              <a:t>Рајтеров (Reiter) </a:t>
            </a:r>
          </a:p>
          <a:p>
            <a:pPr algn="ctr">
              <a:lnSpc>
                <a:spcPts val="3225"/>
              </a:lnSpc>
            </a:pPr>
            <a:r>
              <a:rPr lang="ru-RU" sz="2300" dirty="0" smtClean="0">
                <a:solidFill>
                  <a:srgbClr val="000000"/>
                </a:solidFill>
                <a:latin typeface="Times New Roman" pitchFamily="18" charset="0"/>
                <a:cs typeface="Times New Roman" pitchFamily="18" charset="0"/>
              </a:rPr>
              <a:t>синдром</a:t>
            </a:r>
            <a:endParaRPr lang="ru-RU" sz="2300" dirty="0">
              <a:solidFill>
                <a:srgbClr val="000000"/>
              </a:solidFill>
              <a:latin typeface="Times New Roman" pitchFamily="18" charset="0"/>
              <a:cs typeface="Times New Roman" pitchFamily="18" charset="0"/>
            </a:endParaRPr>
          </a:p>
        </p:txBody>
      </p:sp>
      <p:sp>
        <p:nvSpPr>
          <p:cNvPr id="6" name="object 7"/>
          <p:cNvSpPr>
            <a:spLocks noChangeArrowheads="1"/>
          </p:cNvSpPr>
          <p:nvPr/>
        </p:nvSpPr>
        <p:spPr bwMode="auto">
          <a:xfrm>
            <a:off x="5004049" y="5301208"/>
            <a:ext cx="3816424" cy="627856"/>
          </a:xfrm>
          <a:prstGeom prst="rect">
            <a:avLst/>
          </a:prstGeom>
          <a:noFill/>
          <a:ln w="9525" algn="ctr">
            <a:noFill/>
            <a:round/>
            <a:headEnd/>
            <a:tailEnd/>
          </a:ln>
        </p:spPr>
        <p:txBody>
          <a:bodyPr lIns="0" tIns="0" rIns="0" bIns="0"/>
          <a:lstStyle/>
          <a:p>
            <a:pPr>
              <a:lnSpc>
                <a:spcPts val="3225"/>
              </a:lnSpc>
            </a:pPr>
            <a:r>
              <a:rPr lang="ru-RU" sz="2300" dirty="0" smtClean="0">
                <a:solidFill>
                  <a:srgbClr val="000000"/>
                </a:solidFill>
                <a:latin typeface="Times New Roman" pitchFamily="18" charset="0"/>
                <a:cs typeface="Times New Roman" pitchFamily="18" charset="0"/>
              </a:rPr>
              <a:t>Ентеропатски артритис</a:t>
            </a:r>
          </a:p>
          <a:p>
            <a:pPr>
              <a:lnSpc>
                <a:spcPts val="3225"/>
              </a:lnSpc>
            </a:pPr>
            <a:r>
              <a:rPr lang="ru-RU" sz="2300" dirty="0" smtClean="0">
                <a:solidFill>
                  <a:srgbClr val="000000"/>
                </a:solidFill>
                <a:latin typeface="Times New Roman" pitchFamily="18" charset="0"/>
                <a:cs typeface="Times New Roman" pitchFamily="18" charset="0"/>
              </a:rPr>
              <a:t>(улцерозни колитис, Кронова болест)</a:t>
            </a:r>
            <a:r>
              <a:rPr lang="en-US" sz="2300" dirty="0" smtClean="0">
                <a:solidFill>
                  <a:srgbClr val="000000"/>
                </a:solidFill>
                <a:latin typeface="Times New Roman" pitchFamily="18" charset="0"/>
                <a:cs typeface="Times New Roman" pitchFamily="18" charset="0"/>
              </a:rPr>
              <a:t> </a:t>
            </a:r>
            <a:endParaRPr lang="ru-RU" sz="2300" dirty="0">
              <a:solidFill>
                <a:srgbClr val="000000"/>
              </a:solidFill>
              <a:latin typeface="Times New Roman" pitchFamily="18" charset="0"/>
              <a:cs typeface="Times New Roman" pitchFamily="18" charset="0"/>
            </a:endParaRPr>
          </a:p>
        </p:txBody>
      </p:sp>
      <p:sp>
        <p:nvSpPr>
          <p:cNvPr id="7" name="object 7"/>
          <p:cNvSpPr>
            <a:spLocks noChangeArrowheads="1"/>
          </p:cNvSpPr>
          <p:nvPr/>
        </p:nvSpPr>
        <p:spPr bwMode="auto">
          <a:xfrm>
            <a:off x="5255568" y="1988840"/>
            <a:ext cx="3888432" cy="720080"/>
          </a:xfrm>
          <a:prstGeom prst="rect">
            <a:avLst/>
          </a:prstGeom>
          <a:noFill/>
          <a:ln w="9525" algn="ctr">
            <a:noFill/>
            <a:round/>
            <a:headEnd/>
            <a:tailEnd/>
          </a:ln>
        </p:spPr>
        <p:txBody>
          <a:bodyPr lIns="0" tIns="0" rIns="0" bIns="0"/>
          <a:lstStyle/>
          <a:p>
            <a:pPr>
              <a:lnSpc>
                <a:spcPts val="3225"/>
              </a:lnSpc>
              <a:spcBef>
                <a:spcPts val="288"/>
              </a:spcBef>
            </a:pPr>
            <a:r>
              <a:rPr lang="ru-RU" sz="2300" dirty="0" smtClean="0">
                <a:solidFill>
                  <a:srgbClr val="000000"/>
                </a:solidFill>
                <a:latin typeface="Times New Roman" pitchFamily="18" charset="0"/>
                <a:cs typeface="Times New Roman" pitchFamily="18" charset="0"/>
              </a:rPr>
              <a:t>Псоријазни </a:t>
            </a:r>
            <a:r>
              <a:rPr lang="ru-RU" sz="2300" dirty="0">
                <a:solidFill>
                  <a:srgbClr val="000000"/>
                </a:solidFill>
                <a:latin typeface="Times New Roman" pitchFamily="18" charset="0"/>
                <a:cs typeface="Times New Roman" pitchFamily="18" charset="0"/>
              </a:rPr>
              <a:t>артритис</a:t>
            </a:r>
          </a:p>
          <a:p>
            <a:pPr>
              <a:lnSpc>
                <a:spcPts val="3225"/>
              </a:lnSpc>
              <a:spcBef>
                <a:spcPts val="288"/>
              </a:spcBef>
            </a:pPr>
            <a:endParaRPr lang="ru-RU" sz="2300" dirty="0">
              <a:solidFill>
                <a:srgbClr val="000000"/>
              </a:solidFill>
              <a:latin typeface="Times New Roman" pitchFamily="18" charset="0"/>
              <a:cs typeface="Times New Roman" pitchFamily="18" charset="0"/>
            </a:endParaRPr>
          </a:p>
        </p:txBody>
      </p:sp>
      <p:sp>
        <p:nvSpPr>
          <p:cNvPr id="8" name="object 7"/>
          <p:cNvSpPr>
            <a:spLocks noChangeArrowheads="1"/>
          </p:cNvSpPr>
          <p:nvPr/>
        </p:nvSpPr>
        <p:spPr bwMode="auto">
          <a:xfrm>
            <a:off x="3131840" y="3501008"/>
            <a:ext cx="1872208" cy="720080"/>
          </a:xfrm>
          <a:prstGeom prst="rect">
            <a:avLst/>
          </a:prstGeom>
          <a:noFill/>
          <a:ln w="9525" algn="ctr">
            <a:noFill/>
            <a:round/>
            <a:headEnd/>
            <a:tailEnd/>
          </a:ln>
        </p:spPr>
        <p:txBody>
          <a:bodyPr lIns="0" tIns="0" rIns="0" bIns="0"/>
          <a:lstStyle/>
          <a:p>
            <a:pPr>
              <a:lnSpc>
                <a:spcPts val="3225"/>
              </a:lnSpc>
              <a:spcBef>
                <a:spcPts val="288"/>
              </a:spcBef>
            </a:pPr>
            <a:r>
              <a:rPr lang="ru-RU" sz="2300" dirty="0" smtClean="0">
                <a:solidFill>
                  <a:srgbClr val="000000"/>
                </a:solidFill>
                <a:latin typeface="Times New Roman" pitchFamily="18" charset="0"/>
                <a:cs typeface="Times New Roman" pitchFamily="18" charset="0"/>
              </a:rPr>
              <a:t>Сакроилиитис</a:t>
            </a:r>
            <a:endParaRPr lang="ru-RU" sz="2300" dirty="0">
              <a:solidFill>
                <a:srgbClr val="000000"/>
              </a:solidFill>
              <a:latin typeface="Times New Roman" pitchFamily="18" charset="0"/>
              <a:cs typeface="Times New Roman" pitchFamily="18" charset="0"/>
            </a:endParaRPr>
          </a:p>
          <a:p>
            <a:pPr>
              <a:lnSpc>
                <a:spcPts val="3225"/>
              </a:lnSpc>
              <a:spcBef>
                <a:spcPts val="288"/>
              </a:spcBef>
            </a:pPr>
            <a:endParaRPr lang="ru-RU" sz="2300" dirty="0">
              <a:solidFill>
                <a:srgbClr val="000000"/>
              </a:solidFill>
              <a:latin typeface="Times New Roman" pitchFamily="18" charset="0"/>
              <a:cs typeface="Times New Roman" pitchFamily="18" charset="0"/>
            </a:endParaRPr>
          </a:p>
        </p:txBody>
      </p:sp>
      <p:sp>
        <p:nvSpPr>
          <p:cNvPr id="9" name="object 3"/>
          <p:cNvSpPr>
            <a:spLocks noChangeArrowheads="1"/>
          </p:cNvSpPr>
          <p:nvPr/>
        </p:nvSpPr>
        <p:spPr bwMode="auto">
          <a:xfrm>
            <a:off x="899592" y="620688"/>
            <a:ext cx="7542212" cy="970235"/>
          </a:xfrm>
          <a:prstGeom prst="rect">
            <a:avLst/>
          </a:prstGeom>
          <a:noFill/>
          <a:ln w="9525" algn="ctr">
            <a:noFill/>
            <a:round/>
            <a:headEnd/>
            <a:tailEnd/>
          </a:ln>
        </p:spPr>
        <p:txBody>
          <a:bodyPr lIns="0" tIns="0" rIns="0" bIns="0"/>
          <a:lstStyle/>
          <a:p>
            <a:pPr>
              <a:lnSpc>
                <a:spcPts val="4325"/>
              </a:lnSpc>
            </a:pPr>
            <a:r>
              <a:rPr lang="ru-RU" sz="3200" b="1" dirty="0">
                <a:solidFill>
                  <a:srgbClr val="C00000"/>
                </a:solidFill>
                <a:latin typeface="Times New Roman" pitchFamily="18" charset="0"/>
                <a:cs typeface="Times New Roman" pitchFamily="18" charset="0"/>
              </a:rPr>
              <a:t>СЕРОНЕГАТИВН</a:t>
            </a:r>
            <a:r>
              <a:rPr lang="en-US" sz="3200" b="1" dirty="0">
                <a:solidFill>
                  <a:srgbClr val="C00000"/>
                </a:solidFill>
                <a:latin typeface="Times New Roman" pitchFamily="18" charset="0"/>
                <a:cs typeface="Times New Roman" pitchFamily="18" charset="0"/>
              </a:rPr>
              <a:t>E</a:t>
            </a:r>
            <a:r>
              <a:rPr lang="ru-RU" sz="3200" b="1" dirty="0">
                <a:solidFill>
                  <a:srgbClr val="C00000"/>
                </a:solidFill>
                <a:latin typeface="Times New Roman" pitchFamily="18" charset="0"/>
                <a:cs typeface="Times New Roman" pitchFamily="18" charset="0"/>
              </a:rPr>
              <a:t> </a:t>
            </a:r>
            <a:r>
              <a:rPr lang="ru-RU" sz="3200" b="1" dirty="0" smtClean="0">
                <a:solidFill>
                  <a:srgbClr val="C00000"/>
                </a:solidFill>
                <a:latin typeface="Times New Roman" pitchFamily="18" charset="0"/>
                <a:cs typeface="Times New Roman" pitchFamily="18" charset="0"/>
              </a:rPr>
              <a:t>АРТРОПАТИЈЕ</a:t>
            </a:r>
            <a:endParaRPr lang="ru-RU" sz="3200" b="1" dirty="0">
              <a:solidFill>
                <a:srgbClr val="C00000"/>
              </a:solidFill>
              <a:latin typeface="Times New Roman" pitchFamily="18" charset="0"/>
              <a:cs typeface="Times New Roman" pitchFamily="18" charset="0"/>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9" name="object 3"/>
          <p:cNvSpPr>
            <a:spLocks noChangeArrowheads="1"/>
          </p:cNvSpPr>
          <p:nvPr/>
        </p:nvSpPr>
        <p:spPr bwMode="auto">
          <a:xfrm>
            <a:off x="1115616" y="260648"/>
            <a:ext cx="6768752" cy="620688"/>
          </a:xfrm>
          <a:prstGeom prst="rect">
            <a:avLst/>
          </a:prstGeom>
          <a:noFill/>
          <a:ln w="9525" algn="ctr">
            <a:noFill/>
            <a:round/>
            <a:headEnd/>
            <a:tailEnd/>
          </a:ln>
        </p:spPr>
        <p:txBody>
          <a:bodyPr lIns="0" tIns="0" rIns="0" bIns="0"/>
          <a:lstStyle/>
          <a:p>
            <a:pPr>
              <a:lnSpc>
                <a:spcPts val="4325"/>
              </a:lnSpc>
            </a:pPr>
            <a:r>
              <a:rPr lang="ru-RU" sz="3200" b="1" dirty="0" smtClean="0">
                <a:solidFill>
                  <a:srgbClr val="C00000"/>
                </a:solidFill>
                <a:latin typeface="Times New Roman" pitchFamily="18" charset="0"/>
                <a:cs typeface="Times New Roman" pitchFamily="18" charset="0"/>
              </a:rPr>
              <a:t>СЕРОНЕГАТИВН</a:t>
            </a:r>
            <a:r>
              <a:rPr lang="en-US" sz="3200" b="1" dirty="0" smtClean="0">
                <a:solidFill>
                  <a:srgbClr val="C00000"/>
                </a:solidFill>
                <a:latin typeface="Times New Roman" pitchFamily="18" charset="0"/>
                <a:cs typeface="Times New Roman" pitchFamily="18" charset="0"/>
              </a:rPr>
              <a:t>E</a:t>
            </a:r>
            <a:r>
              <a:rPr lang="ru-RU" sz="3200" b="1" dirty="0" smtClean="0">
                <a:solidFill>
                  <a:srgbClr val="C00000"/>
                </a:solidFill>
                <a:latin typeface="Times New Roman" pitchFamily="18" charset="0"/>
                <a:cs typeface="Times New Roman" pitchFamily="18" charset="0"/>
              </a:rPr>
              <a:t> АРТРОПАТИЈЕ</a:t>
            </a:r>
            <a:endParaRPr lang="ru-RU" sz="3200" b="1" dirty="0">
              <a:solidFill>
                <a:srgbClr val="C00000"/>
              </a:solidFill>
              <a:latin typeface="Times New Roman" pitchFamily="18" charset="0"/>
              <a:cs typeface="Times New Roman" pitchFamily="18" charset="0"/>
            </a:endParaRPr>
          </a:p>
        </p:txBody>
      </p:sp>
      <p:sp>
        <p:nvSpPr>
          <p:cNvPr id="91140" name="object 4"/>
          <p:cNvSpPr>
            <a:spLocks noChangeArrowheads="1"/>
          </p:cNvSpPr>
          <p:nvPr/>
        </p:nvSpPr>
        <p:spPr bwMode="auto">
          <a:xfrm>
            <a:off x="179512" y="908720"/>
            <a:ext cx="8568952" cy="3733800"/>
          </a:xfrm>
          <a:prstGeom prst="rect">
            <a:avLst/>
          </a:prstGeom>
          <a:noFill/>
          <a:ln w="9525" algn="ctr">
            <a:noFill/>
            <a:round/>
            <a:headEnd/>
            <a:tailEnd/>
          </a:ln>
        </p:spPr>
        <p:txBody>
          <a:bodyPr lIns="0" tIns="0" rIns="0" bIns="0"/>
          <a:lstStyle/>
          <a:p>
            <a:pPr marL="342900">
              <a:lnSpc>
                <a:spcPct val="150000"/>
              </a:lnSpc>
            </a:pPr>
            <a:r>
              <a:rPr lang="ru-RU" sz="2200" dirty="0">
                <a:solidFill>
                  <a:srgbClr val="000000"/>
                </a:solidFill>
                <a:latin typeface="Times New Roman" pitchFamily="18" charset="0"/>
                <a:cs typeface="Times New Roman" pitchFamily="18" charset="0"/>
              </a:rPr>
              <a:t>• </a:t>
            </a:r>
            <a:r>
              <a:rPr lang="ru-RU" sz="2200" dirty="0" smtClean="0">
                <a:solidFill>
                  <a:srgbClr val="000000"/>
                </a:solidFill>
                <a:latin typeface="Times New Roman" pitchFamily="18" charset="0"/>
                <a:cs typeface="Times New Roman" pitchFamily="18" charset="0"/>
              </a:rPr>
              <a:t>Чешће обољевају мушкарци, пре 40. године живота</a:t>
            </a:r>
          </a:p>
          <a:p>
            <a:pPr marL="342900">
              <a:lnSpc>
                <a:spcPct val="150000"/>
              </a:lnSpc>
              <a:spcBef>
                <a:spcPts val="288"/>
              </a:spcBef>
            </a:pPr>
            <a:r>
              <a:rPr lang="ru-RU" sz="2200" dirty="0" smtClean="0">
                <a:solidFill>
                  <a:srgbClr val="000000"/>
                </a:solidFill>
                <a:latin typeface="Times New Roman" pitchFamily="18" charset="0"/>
                <a:cs typeface="Times New Roman" pitchFamily="18" charset="0"/>
              </a:rPr>
              <a:t>• Одсуство реуматоидног фактора</a:t>
            </a:r>
            <a:endParaRPr lang="ru-RU" sz="2200" dirty="0">
              <a:solidFill>
                <a:srgbClr val="000000"/>
              </a:solidFill>
              <a:latin typeface="Times New Roman" pitchFamily="18" charset="0"/>
              <a:cs typeface="Times New Roman" pitchFamily="18" charset="0"/>
            </a:endParaRPr>
          </a:p>
          <a:p>
            <a:pPr marL="342900">
              <a:lnSpc>
                <a:spcPct val="150000"/>
              </a:lnSpc>
              <a:spcBef>
                <a:spcPts val="288"/>
              </a:spcBef>
            </a:pPr>
            <a:r>
              <a:rPr lang="ru-RU" sz="2200" dirty="0">
                <a:solidFill>
                  <a:srgbClr val="000000"/>
                </a:solidFill>
                <a:latin typeface="Times New Roman" pitchFamily="18" charset="0"/>
                <a:cs typeface="Times New Roman" pitchFamily="18" charset="0"/>
              </a:rPr>
              <a:t>• Запаљенски процес захвата пре свега припоје тетива,</a:t>
            </a:r>
          </a:p>
          <a:p>
            <a:pPr marL="342900">
              <a:lnSpc>
                <a:spcPct val="150000"/>
              </a:lnSpc>
            </a:pPr>
            <a:r>
              <a:rPr lang="ru-RU" sz="2200" dirty="0">
                <a:solidFill>
                  <a:srgbClr val="000000"/>
                </a:solidFill>
                <a:latin typeface="Times New Roman" pitchFamily="18" charset="0"/>
                <a:cs typeface="Times New Roman" pitchFamily="18" charset="0"/>
              </a:rPr>
              <a:t>лигамената, зглобних капсула и фиброзне прстенове</a:t>
            </a:r>
          </a:p>
          <a:p>
            <a:pPr marL="342900">
              <a:lnSpc>
                <a:spcPct val="150000"/>
              </a:lnSpc>
            </a:pPr>
            <a:r>
              <a:rPr lang="ru-RU" sz="2200" dirty="0">
                <a:solidFill>
                  <a:srgbClr val="000000"/>
                </a:solidFill>
                <a:latin typeface="Times New Roman" pitchFamily="18" charset="0"/>
                <a:cs typeface="Times New Roman" pitchFamily="18" charset="0"/>
              </a:rPr>
              <a:t>интервертебралних </a:t>
            </a:r>
            <a:r>
              <a:rPr lang="ru-RU" sz="2200" dirty="0" smtClean="0">
                <a:solidFill>
                  <a:srgbClr val="000000"/>
                </a:solidFill>
                <a:latin typeface="Times New Roman" pitchFamily="18" charset="0"/>
                <a:cs typeface="Times New Roman" pitchFamily="18" charset="0"/>
              </a:rPr>
              <a:t>дискуса. </a:t>
            </a:r>
          </a:p>
          <a:p>
            <a:pPr marL="342900">
              <a:lnSpc>
                <a:spcPct val="150000"/>
              </a:lnSpc>
              <a:buFont typeface="Arial" pitchFamily="34" charset="0"/>
              <a:buChar char="•"/>
            </a:pPr>
            <a:r>
              <a:rPr lang="ru-RU" sz="2200" dirty="0" smtClean="0">
                <a:solidFill>
                  <a:srgbClr val="000000"/>
                </a:solidFill>
                <a:latin typeface="Times New Roman" pitchFamily="18" charset="0"/>
                <a:cs typeface="Times New Roman" pitchFamily="18" charset="0"/>
              </a:rPr>
              <a:t> Клиничке и радиолошке промене на кичменом стубу и сакроилијачним зглобовима (артритис сакроилијачних зглобова и спондилитис) и запаљење периферних зглобова</a:t>
            </a:r>
            <a:r>
              <a:rPr lang="en-US" sz="2200" dirty="0" smtClean="0">
                <a:solidFill>
                  <a:srgbClr val="000000"/>
                </a:solidFill>
                <a:latin typeface="Times New Roman" pitchFamily="18" charset="0"/>
                <a:cs typeface="Times New Roman" pitchFamily="18" charset="0"/>
              </a:rPr>
              <a:t> </a:t>
            </a:r>
            <a:endParaRPr lang="ru-RU" sz="2200" dirty="0">
              <a:solidFill>
                <a:srgbClr val="000000"/>
              </a:solidFill>
              <a:latin typeface="Times New Roman" pitchFamily="18" charset="0"/>
              <a:cs typeface="Times New Roman" pitchFamily="18" charset="0"/>
            </a:endParaRPr>
          </a:p>
          <a:p>
            <a:pPr marL="342900">
              <a:lnSpc>
                <a:spcPct val="150000"/>
              </a:lnSpc>
              <a:spcBef>
                <a:spcPts val="288"/>
              </a:spcBef>
            </a:pPr>
            <a:r>
              <a:rPr lang="ru-RU" sz="2200" dirty="0">
                <a:solidFill>
                  <a:srgbClr val="000000"/>
                </a:solidFill>
                <a:latin typeface="Times New Roman" pitchFamily="18" charset="0"/>
                <a:cs typeface="Times New Roman" pitchFamily="18" charset="0"/>
              </a:rPr>
              <a:t>• Промене на другим органима: предњи </a:t>
            </a:r>
            <a:r>
              <a:rPr lang="ru-RU" sz="2200" dirty="0" smtClean="0">
                <a:solidFill>
                  <a:srgbClr val="000000"/>
                </a:solidFill>
                <a:latin typeface="Times New Roman" pitchFamily="18" charset="0"/>
                <a:cs typeface="Times New Roman" pitchFamily="18" charset="0"/>
              </a:rPr>
              <a:t>увеитис, миокардитис</a:t>
            </a:r>
            <a:r>
              <a:rPr lang="ru-RU" sz="2200" dirty="0">
                <a:solidFill>
                  <a:srgbClr val="000000"/>
                </a:solidFill>
                <a:latin typeface="Times New Roman" pitchFamily="18" charset="0"/>
                <a:cs typeface="Times New Roman" pitchFamily="18" charset="0"/>
              </a:rPr>
              <a:t>, перикардитис, кожне промене</a:t>
            </a:r>
            <a:r>
              <a:rPr lang="ru-RU" sz="2200" dirty="0" smtClean="0">
                <a:solidFill>
                  <a:srgbClr val="000000"/>
                </a:solidFill>
                <a:latin typeface="Times New Roman" pitchFamily="18" charset="0"/>
                <a:cs typeface="Times New Roman" pitchFamily="18" charset="0"/>
              </a:rPr>
              <a:t>)</a:t>
            </a:r>
          </a:p>
          <a:p>
            <a:pPr marL="342900">
              <a:lnSpc>
                <a:spcPct val="150000"/>
              </a:lnSpc>
              <a:buFont typeface="Arial" pitchFamily="34" charset="0"/>
              <a:buChar char="•"/>
            </a:pPr>
            <a:r>
              <a:rPr lang="ru-RU" sz="2200" dirty="0" smtClean="0">
                <a:solidFill>
                  <a:srgbClr val="000000"/>
                </a:solidFill>
                <a:latin typeface="Times New Roman" pitchFamily="18" charset="0"/>
                <a:cs typeface="Times New Roman" pitchFamily="18" charset="0"/>
              </a:rPr>
              <a:t> Одсуство реуматоидних чворића</a:t>
            </a:r>
          </a:p>
          <a:p>
            <a:pPr marL="342900">
              <a:lnSpc>
                <a:spcPct val="150000"/>
              </a:lnSpc>
            </a:pPr>
            <a:endParaRPr lang="ru-RU" sz="2200" dirty="0">
              <a:solidFill>
                <a:srgbClr val="000000"/>
              </a:solidFill>
              <a:latin typeface="Times New Roman" pitchFamily="18" charset="0"/>
              <a:cs typeface="Times New Roman" pitchFamily="18" charset="0"/>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2"/>
          <p:cNvSpPr txBox="1"/>
          <p:nvPr/>
        </p:nvSpPr>
        <p:spPr>
          <a:xfrm>
            <a:off x="927100" y="304800"/>
            <a:ext cx="2971967" cy="1051570"/>
          </a:xfrm>
          <a:prstGeom prst="rect">
            <a:avLst/>
          </a:prstGeom>
          <a:noFill/>
        </p:spPr>
        <p:txBody>
          <a:bodyPr wrap="none" lIns="0" tIns="0" rIns="0" bIns="0">
            <a:spAutoFit/>
          </a:bodyPr>
          <a:lstStyle/>
          <a:p>
            <a:pPr>
              <a:lnSpc>
                <a:spcPts val="4138"/>
              </a:lnSpc>
            </a:pPr>
            <a:r>
              <a:rPr lang="en-CA" sz="3600" b="1" dirty="0" err="1">
                <a:solidFill>
                  <a:srgbClr val="C00000"/>
                </a:solidFill>
                <a:latin typeface="Palatino Linotype Bold" pitchFamily="18" charset="0"/>
              </a:rPr>
              <a:t>Oстеобласти</a:t>
            </a:r>
            <a:endParaRPr lang="en-CA" sz="3600" b="1" dirty="0">
              <a:solidFill>
                <a:srgbClr val="C00000"/>
              </a:solidFill>
              <a:latin typeface="Palatino Linotype Bold" pitchFamily="18" charset="0"/>
            </a:endParaRPr>
          </a:p>
          <a:p>
            <a:pPr>
              <a:lnSpc>
                <a:spcPts val="4138"/>
              </a:lnSpc>
            </a:pPr>
            <a:endParaRPr lang="en-CA" sz="3600" dirty="0">
              <a:solidFill>
                <a:srgbClr val="C00000"/>
              </a:solidFill>
            </a:endParaRPr>
          </a:p>
        </p:txBody>
      </p:sp>
      <p:sp>
        <p:nvSpPr>
          <p:cNvPr id="3" name="TextBox 3"/>
          <p:cNvSpPr txBox="1"/>
          <p:nvPr/>
        </p:nvSpPr>
        <p:spPr>
          <a:xfrm>
            <a:off x="228600" y="1054100"/>
            <a:ext cx="8915400" cy="508000"/>
          </a:xfrm>
          <a:prstGeom prst="rect">
            <a:avLst/>
          </a:prstGeom>
          <a:noFill/>
        </p:spPr>
        <p:txBody>
          <a:bodyPr wrap="none" lIns="0" tIns="0" rIns="0" bIns="0">
            <a:spAutoFit/>
          </a:bodyPr>
          <a:lstStyle/>
          <a:p>
            <a:pPr>
              <a:lnSpc>
                <a:spcPts val="3225"/>
              </a:lnSpc>
            </a:pPr>
            <a:r>
              <a:rPr lang="en-CA" sz="2700">
                <a:solidFill>
                  <a:srgbClr val="000000"/>
                </a:solidFill>
                <a:latin typeface="Palatino Linotype" pitchFamily="18" charset="0"/>
              </a:rPr>
              <a:t>Производе:</a:t>
            </a:r>
          </a:p>
          <a:p>
            <a:pPr>
              <a:lnSpc>
                <a:spcPts val="3225"/>
              </a:lnSpc>
            </a:pPr>
            <a:endParaRPr lang="en-CA" sz="2700">
              <a:solidFill>
                <a:srgbClr val="000000"/>
              </a:solidFill>
            </a:endParaRPr>
          </a:p>
        </p:txBody>
      </p:sp>
      <p:sp>
        <p:nvSpPr>
          <p:cNvPr id="4" name="TextBox 4"/>
          <p:cNvSpPr txBox="1"/>
          <p:nvPr/>
        </p:nvSpPr>
        <p:spPr>
          <a:xfrm>
            <a:off x="228600" y="1460500"/>
            <a:ext cx="8915400" cy="1422400"/>
          </a:xfrm>
          <a:prstGeom prst="rect">
            <a:avLst/>
          </a:prstGeom>
          <a:noFill/>
        </p:spPr>
        <p:txBody>
          <a:bodyPr wrap="none" lIns="0" tIns="0" rIns="0" bIns="0">
            <a:spAutoFit/>
          </a:bodyPr>
          <a:lstStyle/>
          <a:p>
            <a:pPr>
              <a:lnSpc>
                <a:spcPts val="3400"/>
              </a:lnSpc>
            </a:pPr>
            <a:r>
              <a:rPr lang="en-CA" sz="2700">
                <a:solidFill>
                  <a:srgbClr val="000000"/>
                </a:solidFill>
                <a:latin typeface="Palatino Linotype" pitchFamily="18" charset="0"/>
              </a:rPr>
              <a:t>Остеопoнтин, остеоклацин, костни сијалопротеин</a:t>
            </a:r>
            <a:r>
              <a:rPr lang="en-CA" sz="2700">
                <a:solidFill>
                  <a:srgbClr val="000000"/>
                </a:solidFill>
                <a:latin typeface="Times New Roman" pitchFamily="18" charset="0"/>
              </a:rPr>
              <a:t/>
            </a:r>
            <a:br>
              <a:rPr lang="en-CA" sz="2700">
                <a:solidFill>
                  <a:srgbClr val="000000"/>
                </a:solidFill>
                <a:latin typeface="Times New Roman" pitchFamily="18" charset="0"/>
              </a:rPr>
            </a:br>
            <a:r>
              <a:rPr lang="en-CA" sz="2700">
                <a:solidFill>
                  <a:srgbClr val="000000"/>
                </a:solidFill>
                <a:latin typeface="Palatino Linotype" pitchFamily="18" charset="0"/>
              </a:rPr>
              <a:t>Фибронектин, неке факторе раста, алкалну</a:t>
            </a:r>
            <a:r>
              <a:rPr lang="en-CA" sz="2700">
                <a:solidFill>
                  <a:srgbClr val="000000"/>
                </a:solidFill>
                <a:latin typeface="Times New Roman" pitchFamily="18" charset="0"/>
              </a:rPr>
              <a:t/>
            </a:r>
            <a:br>
              <a:rPr lang="en-CA" sz="2700">
                <a:solidFill>
                  <a:srgbClr val="000000"/>
                </a:solidFill>
                <a:latin typeface="Times New Roman" pitchFamily="18" charset="0"/>
              </a:rPr>
            </a:br>
            <a:r>
              <a:rPr lang="en-CA" sz="2700">
                <a:solidFill>
                  <a:srgbClr val="000000"/>
                </a:solidFill>
                <a:latin typeface="Palatino Linotype" pitchFamily="18" charset="0"/>
              </a:rPr>
              <a:t>фосфатазу, тенасцин (гликопрпотеински матрикс)</a:t>
            </a:r>
          </a:p>
          <a:p>
            <a:pPr>
              <a:lnSpc>
                <a:spcPts val="3400"/>
              </a:lnSpc>
            </a:pPr>
            <a:endParaRPr lang="en-CA" sz="2700">
              <a:solidFill>
                <a:srgbClr val="000000"/>
              </a:solidFill>
            </a:endParaRPr>
          </a:p>
        </p:txBody>
      </p:sp>
      <p:sp>
        <p:nvSpPr>
          <p:cNvPr id="5" name="TextBox 5"/>
          <p:cNvSpPr txBox="1"/>
          <p:nvPr/>
        </p:nvSpPr>
        <p:spPr>
          <a:xfrm>
            <a:off x="228600" y="3619500"/>
            <a:ext cx="8915400" cy="508000"/>
          </a:xfrm>
          <a:prstGeom prst="rect">
            <a:avLst/>
          </a:prstGeom>
          <a:noFill/>
        </p:spPr>
        <p:txBody>
          <a:bodyPr wrap="none" lIns="0" tIns="0" rIns="0" bIns="0">
            <a:spAutoFit/>
          </a:bodyPr>
          <a:lstStyle/>
          <a:p>
            <a:pPr>
              <a:lnSpc>
                <a:spcPts val="3225"/>
              </a:lnSpc>
            </a:pPr>
            <a:r>
              <a:rPr lang="en-CA" sz="2700">
                <a:solidFill>
                  <a:srgbClr val="000000"/>
                </a:solidFill>
                <a:latin typeface="Palatino Linotype" pitchFamily="18" charset="0"/>
              </a:rPr>
              <a:t>Синтетичка активност остеобласта је под</a:t>
            </a:r>
          </a:p>
          <a:p>
            <a:pPr>
              <a:lnSpc>
                <a:spcPts val="3225"/>
              </a:lnSpc>
            </a:pPr>
            <a:endParaRPr lang="en-CA" sz="2700">
              <a:solidFill>
                <a:srgbClr val="000000"/>
              </a:solidFill>
            </a:endParaRPr>
          </a:p>
        </p:txBody>
      </p:sp>
      <p:sp>
        <p:nvSpPr>
          <p:cNvPr id="6" name="TextBox 6"/>
          <p:cNvSpPr txBox="1"/>
          <p:nvPr/>
        </p:nvSpPr>
        <p:spPr>
          <a:xfrm>
            <a:off x="228600" y="4025900"/>
            <a:ext cx="7361238" cy="1308100"/>
          </a:xfrm>
          <a:prstGeom prst="rect">
            <a:avLst/>
          </a:prstGeom>
          <a:noFill/>
        </p:spPr>
        <p:txBody>
          <a:bodyPr wrap="none" lIns="0" tIns="0" rIns="0" bIns="0">
            <a:spAutoFit/>
          </a:bodyPr>
          <a:lstStyle/>
          <a:p>
            <a:pPr>
              <a:lnSpc>
                <a:spcPts val="3400"/>
              </a:lnSpc>
            </a:pPr>
            <a:r>
              <a:rPr lang="en-CA" sz="2700">
                <a:solidFill>
                  <a:srgbClr val="000000"/>
                </a:solidFill>
                <a:latin typeface="Palatino Linotype" pitchFamily="18" charset="0"/>
              </a:rPr>
              <a:t>контролом многих фактора: фактори раста,</a:t>
            </a:r>
            <a:r>
              <a:rPr lang="en-CA" sz="2700">
                <a:solidFill>
                  <a:srgbClr val="000000"/>
                </a:solidFill>
                <a:latin typeface="Times New Roman" pitchFamily="18" charset="0"/>
              </a:rPr>
              <a:t/>
            </a:r>
            <a:br>
              <a:rPr lang="en-CA" sz="2700">
                <a:solidFill>
                  <a:srgbClr val="000000"/>
                </a:solidFill>
                <a:latin typeface="Times New Roman" pitchFamily="18" charset="0"/>
              </a:rPr>
            </a:br>
            <a:r>
              <a:rPr lang="en-CA" sz="2700">
                <a:solidFill>
                  <a:srgbClr val="000000"/>
                </a:solidFill>
                <a:latin typeface="Palatino Linotype" pitchFamily="18" charset="0"/>
              </a:rPr>
              <a:t>хормона (паратхормон, полни хормони)</a:t>
            </a:r>
          </a:p>
          <a:p>
            <a:pPr>
              <a:lnSpc>
                <a:spcPts val="3400"/>
              </a:lnSpc>
            </a:pPr>
            <a:endParaRPr lang="en-CA" sz="2700">
              <a:solidFill>
                <a:srgbClr val="000000"/>
              </a:solidFill>
            </a:endParaRP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595438" y="260350"/>
            <a:ext cx="6016625" cy="2062163"/>
          </a:xfrm>
          <a:prstGeom prst="rect">
            <a:avLst/>
          </a:prstGeom>
        </p:spPr>
        <p:txBody>
          <a:bodyPr wrap="none">
            <a:spAutoFit/>
          </a:bodyPr>
          <a:lstStyle>
            <a:lvl1pPr>
              <a:buSzPct val="100000"/>
              <a:buFont typeface="Calibri" panose="020F0502020204030204" pitchFamily="34" charset="0"/>
              <a:defRPr>
                <a:solidFill>
                  <a:schemeClr val="tx1"/>
                </a:solidFill>
                <a:latin typeface="Calibri" panose="020F0502020204030204" pitchFamily="34" charset="0"/>
                <a:cs typeface="Arial" panose="020B0604020202020204" pitchFamily="34" charset="0"/>
              </a:defRPr>
            </a:lvl1pPr>
            <a:lvl2pPr marL="742950" indent="-285750">
              <a:buSzPct val="100000"/>
              <a:buFont typeface="Calibri" panose="020F0502020204030204" pitchFamily="34" charset="0"/>
              <a:defRPr>
                <a:solidFill>
                  <a:schemeClr val="tx1"/>
                </a:solidFill>
                <a:latin typeface="Calibri" panose="020F0502020204030204" pitchFamily="34" charset="0"/>
                <a:cs typeface="Arial" panose="020B0604020202020204" pitchFamily="34" charset="0"/>
              </a:defRPr>
            </a:lvl2pPr>
            <a:lvl3pPr marL="1143000" indent="-228600">
              <a:buSzPct val="100000"/>
              <a:buFont typeface="Calibri" panose="020F0502020204030204" pitchFamily="34" charset="0"/>
              <a:defRPr>
                <a:solidFill>
                  <a:schemeClr val="tx1"/>
                </a:solidFill>
                <a:latin typeface="Calibri" panose="020F0502020204030204" pitchFamily="34" charset="0"/>
                <a:cs typeface="Arial" panose="020B0604020202020204" pitchFamily="34" charset="0"/>
              </a:defRPr>
            </a:lvl3pPr>
            <a:lvl4pPr marL="1600200" indent="-228600">
              <a:buSzPct val="100000"/>
              <a:buFont typeface="Calibri" panose="020F0502020204030204" pitchFamily="34" charset="0"/>
              <a:defRPr>
                <a:solidFill>
                  <a:schemeClr val="tx1"/>
                </a:solidFill>
                <a:latin typeface="Calibri" panose="020F0502020204030204" pitchFamily="34" charset="0"/>
                <a:cs typeface="Arial" panose="020B0604020202020204" pitchFamily="34" charset="0"/>
              </a:defRPr>
            </a:lvl4pPr>
            <a:lvl5pPr marL="2057400" indent="-228600">
              <a:buSzPct val="100000"/>
              <a:buFont typeface="Calibri" panose="020F0502020204030204" pitchFamily="34" charse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buSzPct val="100000"/>
              <a:buFont typeface="Calibri" panose="020F0502020204030204" pitchFamily="34" charset="0"/>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buSzPct val="100000"/>
              <a:buFont typeface="Calibri" panose="020F0502020204030204" pitchFamily="34" charset="0"/>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buSzPct val="100000"/>
              <a:buFont typeface="Calibri" panose="020F0502020204030204" pitchFamily="34" charset="0"/>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buSzPct val="100000"/>
              <a:buFont typeface="Calibri" panose="020F0502020204030204" pitchFamily="34" charset="0"/>
              <a:defRPr>
                <a:solidFill>
                  <a:schemeClr val="tx1"/>
                </a:solidFill>
                <a:latin typeface="Calibri" panose="020F0502020204030204" pitchFamily="34" charset="0"/>
                <a:cs typeface="Arial" panose="020B0604020202020204" pitchFamily="34" charset="0"/>
              </a:defRPr>
            </a:lvl9pPr>
          </a:lstStyle>
          <a:p>
            <a:pPr algn="ctr" eaLnBrk="1" hangingPunct="1"/>
            <a:r>
              <a:rPr lang="sr-Cyrl-CS" altLang="x-none" sz="3200" b="1" dirty="0">
                <a:solidFill>
                  <a:srgbClr val="000000"/>
                </a:solidFill>
                <a:latin typeface="Times New Roman" panose="02020603050405020304" pitchFamily="18" charset="0"/>
                <a:cs typeface="Times New Roman" panose="02020603050405020304" pitchFamily="18" charset="0"/>
              </a:rPr>
              <a:t>Терапија</a:t>
            </a:r>
          </a:p>
          <a:p>
            <a:pPr algn="ctr" eaLnBrk="1" hangingPunct="1"/>
            <a:r>
              <a:rPr lang="sr-Cyrl-CS" altLang="x-none" sz="3200" b="1" dirty="0">
                <a:solidFill>
                  <a:srgbClr val="000000"/>
                </a:solidFill>
                <a:latin typeface="Times New Roman" panose="02020603050405020304" pitchFamily="18" charset="0"/>
                <a:cs typeface="Times New Roman" panose="02020603050405020304" pitchFamily="18" charset="0"/>
              </a:rPr>
              <a:t>анкилозирајућег спондилитиса</a:t>
            </a:r>
            <a:endParaRPr lang="en-GB" altLang="x-none" sz="3200" b="1" dirty="0">
              <a:solidFill>
                <a:srgbClr val="000000"/>
              </a:solidFill>
              <a:latin typeface="Times New Roman" panose="02020603050405020304" pitchFamily="18" charset="0"/>
              <a:cs typeface="Times New Roman" panose="02020603050405020304" pitchFamily="18" charset="0"/>
            </a:endParaRPr>
          </a:p>
          <a:p>
            <a:pPr algn="ctr" eaLnBrk="1" hangingPunct="1"/>
            <a:r>
              <a:rPr lang="en-US" altLang="x-none" sz="3200" dirty="0" err="1">
                <a:solidFill>
                  <a:srgbClr val="FF6600"/>
                </a:solidFill>
                <a:latin typeface="Times New Roman" panose="02020603050405020304" pitchFamily="18" charset="0"/>
                <a:cs typeface="Times New Roman" panose="02020603050405020304" pitchFamily="18" charset="0"/>
              </a:rPr>
              <a:t>Morbus</a:t>
            </a:r>
            <a:r>
              <a:rPr lang="en-US" altLang="x-none" sz="3200" dirty="0">
                <a:solidFill>
                  <a:srgbClr val="FF6600"/>
                </a:solidFill>
                <a:latin typeface="Times New Roman" panose="02020603050405020304" pitchFamily="18" charset="0"/>
                <a:cs typeface="Times New Roman" panose="02020603050405020304" pitchFamily="18" charset="0"/>
              </a:rPr>
              <a:t> </a:t>
            </a:r>
            <a:r>
              <a:rPr lang="en-US" altLang="x-none" sz="3200" dirty="0" err="1">
                <a:solidFill>
                  <a:srgbClr val="FF6600"/>
                </a:solidFill>
                <a:latin typeface="Times New Roman" panose="02020603050405020304" pitchFamily="18" charset="0"/>
                <a:cs typeface="Times New Roman" panose="02020603050405020304" pitchFamily="18" charset="0"/>
              </a:rPr>
              <a:t>Bechterew</a:t>
            </a:r>
            <a:endParaRPr lang="en-US" altLang="x-none" sz="3200" dirty="0">
              <a:solidFill>
                <a:srgbClr val="FF6600"/>
              </a:solidFill>
              <a:latin typeface="Times New Roman" panose="02020603050405020304" pitchFamily="18" charset="0"/>
              <a:cs typeface="Times New Roman" panose="02020603050405020304" pitchFamily="18" charset="0"/>
            </a:endParaRPr>
          </a:p>
          <a:p>
            <a:pPr algn="ctr" eaLnBrk="1" hangingPunct="1"/>
            <a:endParaRPr lang="en-US" altLang="x-none" sz="3200" b="1" dirty="0">
              <a:solidFill>
                <a:srgbClr val="000000"/>
              </a:solidFill>
              <a:latin typeface="Times New Roman" panose="02020603050405020304" pitchFamily="18" charset="0"/>
              <a:cs typeface="Times New Roman" panose="02020603050405020304" pitchFamily="18" charset="0"/>
            </a:endParaRPr>
          </a:p>
        </p:txBody>
      </p:sp>
      <p:sp>
        <p:nvSpPr>
          <p:cNvPr id="93187" name="Content Placeholder 8"/>
          <p:cNvSpPr>
            <a:spLocks noGrp="1"/>
          </p:cNvSpPr>
          <p:nvPr>
            <p:ph idx="1"/>
          </p:nvPr>
        </p:nvSpPr>
        <p:spPr>
          <a:xfrm>
            <a:off x="684213" y="2459038"/>
            <a:ext cx="6840537" cy="1847850"/>
          </a:xfrm>
        </p:spPr>
        <p:txBody>
          <a:bodyPr/>
          <a:lstStyle/>
          <a:p>
            <a:pPr algn="just"/>
            <a:r>
              <a:rPr lang="en-US" altLang="x-none" sz="2400" b="1" smtClean="0">
                <a:latin typeface="Times New Roman" panose="02020603050405020304" pitchFamily="18" charset="0"/>
                <a:cs typeface="Times New Roman" panose="02020603050405020304" pitchFamily="18" charset="0"/>
              </a:rPr>
              <a:t>Secukinumab </a:t>
            </a:r>
            <a:r>
              <a:rPr lang="sr-Cyrl-CS" altLang="x-none" sz="2400" smtClean="0">
                <a:latin typeface="Times New Roman" panose="02020603050405020304" pitchFamily="18" charset="0"/>
                <a:cs typeface="Times New Roman" panose="02020603050405020304" pitchFamily="18" charset="0"/>
              </a:rPr>
              <a:t>је хумано </a:t>
            </a:r>
            <a:r>
              <a:rPr lang="en-US" altLang="x-none" sz="2400" smtClean="0">
                <a:latin typeface="Times New Roman" panose="02020603050405020304" pitchFamily="18" charset="0"/>
                <a:cs typeface="Times New Roman" panose="02020603050405020304" pitchFamily="18" charset="0"/>
              </a:rPr>
              <a:t>IgG1</a:t>
            </a:r>
            <a:r>
              <a:rPr lang="el-GR" altLang="x-none" sz="2400" smtClean="0">
                <a:latin typeface="Times New Roman" panose="02020603050405020304" pitchFamily="18" charset="0"/>
                <a:cs typeface="Times New Roman" panose="02020603050405020304" pitchFamily="18" charset="0"/>
              </a:rPr>
              <a:t>κ </a:t>
            </a:r>
            <a:r>
              <a:rPr lang="sr-Cyrl-CS" altLang="x-none" sz="2400" smtClean="0">
                <a:latin typeface="Times New Roman" panose="02020603050405020304" pitchFamily="18" charset="0"/>
                <a:cs typeface="Times New Roman" panose="02020603050405020304" pitchFamily="18" charset="0"/>
              </a:rPr>
              <a:t>антитело које везује</a:t>
            </a:r>
            <a:r>
              <a:rPr lang="en-US" altLang="x-none" sz="2400" smtClean="0">
                <a:latin typeface="Times New Roman" panose="02020603050405020304" pitchFamily="18" charset="0"/>
                <a:cs typeface="Times New Roman" panose="02020603050405020304" pitchFamily="18" charset="0"/>
              </a:rPr>
              <a:t> IL-17A </a:t>
            </a:r>
            <a:r>
              <a:rPr lang="sr-Cyrl-CS" altLang="x-none" sz="2400" smtClean="0">
                <a:latin typeface="Times New Roman" panose="02020603050405020304" pitchFamily="18" charset="0"/>
                <a:cs typeface="Times New Roman" panose="02020603050405020304" pitchFamily="18" charset="0"/>
              </a:rPr>
              <a:t>и</a:t>
            </a:r>
            <a:r>
              <a:rPr lang="en-US" altLang="x-none" sz="2400" smtClean="0">
                <a:latin typeface="Times New Roman" panose="02020603050405020304" pitchFamily="18" charset="0"/>
                <a:cs typeface="Times New Roman" panose="02020603050405020304" pitchFamily="18" charset="0"/>
              </a:rPr>
              <a:t> </a:t>
            </a:r>
            <a:r>
              <a:rPr lang="sr-Cyrl-CS" altLang="x-none" sz="2400" smtClean="0">
                <a:latin typeface="Times New Roman" panose="02020603050405020304" pitchFamily="18" charset="0"/>
                <a:cs typeface="Times New Roman" panose="02020603050405020304" pitchFamily="18" charset="0"/>
              </a:rPr>
              <a:t>користи се у терапији анкилозирајућег спондилитиса</a:t>
            </a:r>
          </a:p>
          <a:p>
            <a:pPr algn="just"/>
            <a:r>
              <a:rPr lang="sr-Cyrl-CS" altLang="x-none" sz="2400" smtClean="0">
                <a:latin typeface="Times New Roman" panose="02020603050405020304" pitchFamily="18" charset="0"/>
                <a:cs typeface="Times New Roman" panose="02020603050405020304" pitchFamily="18" charset="0"/>
              </a:rPr>
              <a:t> </a:t>
            </a:r>
          </a:p>
          <a:p>
            <a:pPr algn="just"/>
            <a:r>
              <a:rPr lang="sr-Cyrl-CS" altLang="x-none" sz="2400" smtClean="0">
                <a:latin typeface="Times New Roman" panose="02020603050405020304" pitchFamily="18" charset="0"/>
                <a:cs typeface="Times New Roman" panose="02020603050405020304" pitchFamily="18" charset="0"/>
              </a:rPr>
              <a:t>За терапију АС јеодобрено у јануару 2016. године</a:t>
            </a:r>
            <a:endParaRPr lang="en-US" altLang="x-none" sz="2400" smtClean="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4223111782"/>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3" name="object 3"/>
          <p:cNvSpPr>
            <a:spLocks noChangeArrowheads="1"/>
          </p:cNvSpPr>
          <p:nvPr/>
        </p:nvSpPr>
        <p:spPr bwMode="auto">
          <a:xfrm>
            <a:off x="2433638" y="406400"/>
            <a:ext cx="6384925" cy="1593850"/>
          </a:xfrm>
          <a:prstGeom prst="rect">
            <a:avLst/>
          </a:prstGeom>
          <a:noFill/>
          <a:ln w="9525" algn="ctr">
            <a:noFill/>
            <a:round/>
            <a:headEnd/>
            <a:tailEnd/>
          </a:ln>
        </p:spPr>
        <p:txBody>
          <a:bodyPr lIns="0" tIns="0" rIns="0" bIns="0"/>
          <a:lstStyle/>
          <a:p>
            <a:pPr>
              <a:lnSpc>
                <a:spcPts val="5938"/>
              </a:lnSpc>
            </a:pPr>
            <a:r>
              <a:rPr lang="ru-RU" sz="4400" b="1">
                <a:solidFill>
                  <a:srgbClr val="000000"/>
                </a:solidFill>
                <a:latin typeface="MGRRLF+PalatinoLinotype-Bold" charset="0"/>
              </a:rPr>
              <a:t>Садржај предавања</a:t>
            </a:r>
          </a:p>
        </p:txBody>
      </p:sp>
      <p:sp>
        <p:nvSpPr>
          <p:cNvPr id="92164" name="object 4"/>
          <p:cNvSpPr>
            <a:spLocks noChangeArrowheads="1"/>
          </p:cNvSpPr>
          <p:nvPr/>
        </p:nvSpPr>
        <p:spPr bwMode="auto">
          <a:xfrm>
            <a:off x="1308100" y="1484784"/>
            <a:ext cx="6613525" cy="4040188"/>
          </a:xfrm>
          <a:prstGeom prst="rect">
            <a:avLst/>
          </a:prstGeom>
          <a:noFill/>
          <a:ln w="9525" algn="ctr">
            <a:noFill/>
            <a:round/>
            <a:headEnd/>
            <a:tailEnd/>
          </a:ln>
        </p:spPr>
        <p:txBody>
          <a:bodyPr lIns="0" tIns="0" rIns="0" bIns="0"/>
          <a:lstStyle/>
          <a:p>
            <a:pPr>
              <a:lnSpc>
                <a:spcPts val="2700"/>
              </a:lnSpc>
            </a:pPr>
            <a:r>
              <a:rPr lang="ru-RU" sz="2400" dirty="0">
                <a:solidFill>
                  <a:srgbClr val="000000"/>
                </a:solidFill>
                <a:latin typeface="URGEAG+PalatinoLinotype-Roman" charset="0"/>
              </a:rPr>
              <a:t>• увод (структура и функција кости и зглобова)</a:t>
            </a:r>
          </a:p>
          <a:p>
            <a:pPr>
              <a:lnSpc>
                <a:spcPts val="2588"/>
              </a:lnSpc>
            </a:pPr>
            <a:r>
              <a:rPr lang="ru-RU" sz="2400" dirty="0">
                <a:solidFill>
                  <a:srgbClr val="000000"/>
                </a:solidFill>
                <a:latin typeface="URGEAG+PalatinoLinotype-Roman" charset="0"/>
              </a:rPr>
              <a:t>• метаболичке болести костију</a:t>
            </a:r>
          </a:p>
          <a:p>
            <a:pPr>
              <a:lnSpc>
                <a:spcPts val="2600"/>
              </a:lnSpc>
            </a:pPr>
            <a:r>
              <a:rPr lang="ru-RU" sz="2400" dirty="0">
                <a:solidFill>
                  <a:srgbClr val="000000"/>
                </a:solidFill>
                <a:latin typeface="NGRBLQ+PalatinoLinotype-Roman" charset="0"/>
              </a:rPr>
              <a:t>- </a:t>
            </a:r>
            <a:r>
              <a:rPr lang="ru-RU" sz="2400" dirty="0">
                <a:solidFill>
                  <a:srgbClr val="000000"/>
                </a:solidFill>
                <a:latin typeface="URGEAG+PalatinoLinotype-Roman" charset="0"/>
              </a:rPr>
              <a:t>остеопороза</a:t>
            </a:r>
          </a:p>
          <a:p>
            <a:pPr>
              <a:lnSpc>
                <a:spcPts val="2600"/>
              </a:lnSpc>
            </a:pPr>
            <a:r>
              <a:rPr lang="ru-RU" sz="2400" dirty="0">
                <a:solidFill>
                  <a:srgbClr val="000000"/>
                </a:solidFill>
                <a:latin typeface="NGRBLQ+PalatinoLinotype-Roman" charset="0"/>
              </a:rPr>
              <a:t>- </a:t>
            </a:r>
            <a:r>
              <a:rPr lang="ru-RU" sz="2400" dirty="0">
                <a:solidFill>
                  <a:srgbClr val="000000"/>
                </a:solidFill>
                <a:latin typeface="URGEAG+PalatinoLinotype-Roman" charset="0"/>
              </a:rPr>
              <a:t>остеомалација</a:t>
            </a:r>
          </a:p>
          <a:p>
            <a:pPr>
              <a:lnSpc>
                <a:spcPts val="2588"/>
              </a:lnSpc>
            </a:pPr>
            <a:r>
              <a:rPr lang="ru-RU" sz="2400" dirty="0">
                <a:solidFill>
                  <a:srgbClr val="000000"/>
                </a:solidFill>
                <a:latin typeface="URGEAG+PalatinoLinotype-Roman" charset="0"/>
              </a:rPr>
              <a:t>• остеоартритис</a:t>
            </a:r>
          </a:p>
          <a:p>
            <a:pPr>
              <a:lnSpc>
                <a:spcPts val="2600"/>
              </a:lnSpc>
            </a:pPr>
            <a:r>
              <a:rPr lang="ru-RU" sz="2400" dirty="0">
                <a:solidFill>
                  <a:srgbClr val="000000"/>
                </a:solidFill>
                <a:latin typeface="URGEAG+PalatinoLinotype-Roman" charset="0"/>
              </a:rPr>
              <a:t>• запаљење коштаног ткива (остеомијелитис)</a:t>
            </a:r>
          </a:p>
          <a:p>
            <a:pPr>
              <a:lnSpc>
                <a:spcPts val="2688"/>
              </a:lnSpc>
            </a:pPr>
            <a:r>
              <a:rPr lang="ru-RU" sz="2400" dirty="0">
                <a:solidFill>
                  <a:srgbClr val="000000"/>
                </a:solidFill>
                <a:latin typeface="URGEAG+PalatinoLinotype-Roman" charset="0"/>
              </a:rPr>
              <a:t>• зарастање прелома костију</a:t>
            </a:r>
          </a:p>
          <a:p>
            <a:pPr>
              <a:lnSpc>
                <a:spcPts val="2600"/>
              </a:lnSpc>
            </a:pPr>
            <a:r>
              <a:rPr lang="ru-RU" sz="2400" dirty="0">
                <a:solidFill>
                  <a:srgbClr val="000000"/>
                </a:solidFill>
                <a:latin typeface="URGEAG+PalatinoLinotype-Roman" charset="0"/>
              </a:rPr>
              <a:t>• Запаљенске реуматске болести:</a:t>
            </a:r>
          </a:p>
          <a:p>
            <a:pPr>
              <a:lnSpc>
                <a:spcPts val="2588"/>
              </a:lnSpc>
            </a:pPr>
            <a:r>
              <a:rPr lang="ru-RU" sz="2400" dirty="0">
                <a:solidFill>
                  <a:srgbClr val="000000"/>
                </a:solidFill>
                <a:latin typeface="BUICOL+TimesNewRomanPSMT" charset="0"/>
              </a:rPr>
              <a:t>–</a:t>
            </a:r>
            <a:r>
              <a:rPr lang="ru-RU" sz="2400" dirty="0">
                <a:solidFill>
                  <a:srgbClr val="000000"/>
                </a:solidFill>
                <a:latin typeface="Times New Roman" pitchFamily="18" charset="0"/>
                <a:cs typeface="Times New Roman" pitchFamily="18" charset="0"/>
              </a:rPr>
              <a:t> </a:t>
            </a:r>
            <a:r>
              <a:rPr lang="ru-RU" sz="2400" dirty="0">
                <a:solidFill>
                  <a:srgbClr val="000000"/>
                </a:solidFill>
                <a:latin typeface="URGEAG+PalatinoLinotype-Roman" charset="0"/>
              </a:rPr>
              <a:t>Реуматоидни артритис</a:t>
            </a:r>
          </a:p>
          <a:p>
            <a:pPr>
              <a:lnSpc>
                <a:spcPts val="2600"/>
              </a:lnSpc>
            </a:pPr>
            <a:r>
              <a:rPr lang="ru-RU" sz="2400" dirty="0">
                <a:solidFill>
                  <a:srgbClr val="000000"/>
                </a:solidFill>
                <a:latin typeface="BUICOL+TimesNewRomanPSMT" charset="0"/>
              </a:rPr>
              <a:t>–</a:t>
            </a:r>
            <a:r>
              <a:rPr lang="ru-RU" sz="2400" dirty="0">
                <a:solidFill>
                  <a:srgbClr val="000000"/>
                </a:solidFill>
                <a:latin typeface="Times New Roman" pitchFamily="18" charset="0"/>
                <a:cs typeface="Times New Roman" pitchFamily="18" charset="0"/>
              </a:rPr>
              <a:t> </a:t>
            </a:r>
            <a:r>
              <a:rPr lang="ru-RU" sz="2400" dirty="0">
                <a:solidFill>
                  <a:srgbClr val="000000"/>
                </a:solidFill>
                <a:latin typeface="URGEAG+PalatinoLinotype-Roman" charset="0"/>
              </a:rPr>
              <a:t>Системски еритемски лупус</a:t>
            </a:r>
          </a:p>
          <a:p>
            <a:pPr>
              <a:lnSpc>
                <a:spcPts val="2600"/>
              </a:lnSpc>
            </a:pPr>
            <a:r>
              <a:rPr lang="ru-RU" sz="2400" dirty="0">
                <a:solidFill>
                  <a:srgbClr val="000000"/>
                </a:solidFill>
                <a:latin typeface="BUICOL+TimesNewRomanPSMT" charset="0"/>
              </a:rPr>
              <a:t>–</a:t>
            </a:r>
            <a:r>
              <a:rPr lang="ru-RU" sz="2400" dirty="0">
                <a:solidFill>
                  <a:srgbClr val="000000"/>
                </a:solidFill>
                <a:latin typeface="Times New Roman" pitchFamily="18" charset="0"/>
                <a:cs typeface="Times New Roman" pitchFamily="18" charset="0"/>
              </a:rPr>
              <a:t> </a:t>
            </a:r>
            <a:r>
              <a:rPr lang="ru-RU" sz="2400" dirty="0">
                <a:solidFill>
                  <a:srgbClr val="000000"/>
                </a:solidFill>
                <a:latin typeface="URGEAG+PalatinoLinotype-Roman" charset="0"/>
              </a:rPr>
              <a:t>Системска склероза</a:t>
            </a:r>
          </a:p>
        </p:txBody>
      </p:sp>
      <p:sp>
        <p:nvSpPr>
          <p:cNvPr id="92165" name="object 5"/>
          <p:cNvSpPr>
            <a:spLocks noChangeArrowheads="1"/>
          </p:cNvSpPr>
          <p:nvPr/>
        </p:nvSpPr>
        <p:spPr bwMode="auto">
          <a:xfrm>
            <a:off x="1331640" y="5517232"/>
            <a:ext cx="5040560" cy="1055688"/>
          </a:xfrm>
          <a:prstGeom prst="rect">
            <a:avLst/>
          </a:prstGeom>
          <a:noFill/>
          <a:ln w="9525" algn="ctr">
            <a:noFill/>
            <a:round/>
            <a:headEnd/>
            <a:tailEnd/>
          </a:ln>
        </p:spPr>
        <p:txBody>
          <a:bodyPr lIns="0" tIns="0" rIns="0" bIns="0"/>
          <a:lstStyle/>
          <a:p>
            <a:pPr>
              <a:lnSpc>
                <a:spcPts val="2700"/>
              </a:lnSpc>
            </a:pPr>
            <a:r>
              <a:rPr lang="ru-RU" sz="2400" dirty="0">
                <a:solidFill>
                  <a:srgbClr val="000000"/>
                </a:solidFill>
                <a:latin typeface="BUICOL+TimesNewRomanPSMT" charset="0"/>
              </a:rPr>
              <a:t>–</a:t>
            </a:r>
            <a:r>
              <a:rPr lang="ru-RU" sz="2400" dirty="0">
                <a:solidFill>
                  <a:srgbClr val="000000"/>
                </a:solidFill>
                <a:latin typeface="Times New Roman" pitchFamily="18" charset="0"/>
                <a:cs typeface="Times New Roman" pitchFamily="18" charset="0"/>
              </a:rPr>
              <a:t> </a:t>
            </a:r>
            <a:r>
              <a:rPr lang="ru-RU" sz="2400" dirty="0">
                <a:solidFill>
                  <a:srgbClr val="000000"/>
                </a:solidFill>
                <a:latin typeface="URGEAG+PalatinoLinotype-Roman" charset="0"/>
              </a:rPr>
              <a:t>Сјоегренов синдром</a:t>
            </a:r>
          </a:p>
          <a:p>
            <a:pPr>
              <a:lnSpc>
                <a:spcPts val="2600"/>
              </a:lnSpc>
            </a:pPr>
            <a:r>
              <a:rPr lang="ru-RU" sz="2400" dirty="0">
                <a:solidFill>
                  <a:srgbClr val="000000"/>
                </a:solidFill>
                <a:latin typeface="BUICOL+TimesNewRomanPSMT" charset="0"/>
              </a:rPr>
              <a:t>–</a:t>
            </a:r>
            <a:r>
              <a:rPr lang="ru-RU" sz="2400" dirty="0">
                <a:solidFill>
                  <a:srgbClr val="000000"/>
                </a:solidFill>
                <a:latin typeface="Times New Roman" pitchFamily="18" charset="0"/>
                <a:cs typeface="Times New Roman" pitchFamily="18" charset="0"/>
              </a:rPr>
              <a:t> </a:t>
            </a:r>
            <a:r>
              <a:rPr lang="ru-RU" sz="2400" dirty="0">
                <a:solidFill>
                  <a:srgbClr val="000000"/>
                </a:solidFill>
                <a:latin typeface="URGEAG+PalatinoLinotype-Roman" charset="0"/>
              </a:rPr>
              <a:t>Серонегативне артропатије</a:t>
            </a:r>
          </a:p>
        </p:txBody>
      </p:sp>
    </p:spTree>
  </p:cSld>
  <p:clrMapOvr>
    <a:masterClrMapping/>
  </p:clrMapOvr>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7" name="object 3"/>
          <p:cNvSpPr>
            <a:spLocks noChangeArrowheads="1"/>
          </p:cNvSpPr>
          <p:nvPr/>
        </p:nvSpPr>
        <p:spPr bwMode="auto">
          <a:xfrm>
            <a:off x="1625600" y="249238"/>
            <a:ext cx="7613650" cy="1446212"/>
          </a:xfrm>
          <a:prstGeom prst="rect">
            <a:avLst/>
          </a:prstGeom>
          <a:noFill/>
          <a:ln w="9525" algn="ctr">
            <a:noFill/>
            <a:round/>
            <a:headEnd/>
            <a:tailEnd/>
          </a:ln>
        </p:spPr>
        <p:txBody>
          <a:bodyPr lIns="0" tIns="0" rIns="0" bIns="0"/>
          <a:lstStyle/>
          <a:p>
            <a:pPr>
              <a:lnSpc>
                <a:spcPts val="5388"/>
              </a:lnSpc>
            </a:pPr>
            <a:r>
              <a:rPr lang="ru-RU" sz="3200" b="1" dirty="0">
                <a:solidFill>
                  <a:srgbClr val="000000"/>
                </a:solidFill>
                <a:latin typeface="MGRRLF+PalatinoLinotype-Bold" charset="0"/>
              </a:rPr>
              <a:t>Шта студент треба да зна:</a:t>
            </a:r>
          </a:p>
        </p:txBody>
      </p:sp>
      <p:sp>
        <p:nvSpPr>
          <p:cNvPr id="93188" name="object 4"/>
          <p:cNvSpPr>
            <a:spLocks noChangeArrowheads="1"/>
          </p:cNvSpPr>
          <p:nvPr/>
        </p:nvSpPr>
        <p:spPr bwMode="auto">
          <a:xfrm>
            <a:off x="928688" y="1617663"/>
            <a:ext cx="7883525" cy="1012825"/>
          </a:xfrm>
          <a:prstGeom prst="rect">
            <a:avLst/>
          </a:prstGeom>
          <a:noFill/>
          <a:ln w="9525" algn="ctr">
            <a:noFill/>
            <a:round/>
            <a:headEnd/>
            <a:tailEnd/>
          </a:ln>
        </p:spPr>
        <p:txBody>
          <a:bodyPr lIns="0" tIns="0" rIns="0" bIns="0"/>
          <a:lstStyle/>
          <a:p>
            <a:pPr>
              <a:lnSpc>
                <a:spcPts val="3763"/>
              </a:lnSpc>
            </a:pPr>
            <a:r>
              <a:rPr lang="ru-RU" sz="2400">
                <a:solidFill>
                  <a:srgbClr val="000000"/>
                </a:solidFill>
                <a:latin typeface="URGEAG+PalatinoLinotype-Roman" charset="0"/>
              </a:rPr>
              <a:t>• структуру и функцију кости и зглобова</a:t>
            </a:r>
          </a:p>
        </p:txBody>
      </p:sp>
      <p:sp>
        <p:nvSpPr>
          <p:cNvPr id="93189" name="object 5"/>
          <p:cNvSpPr>
            <a:spLocks noChangeArrowheads="1"/>
          </p:cNvSpPr>
          <p:nvPr/>
        </p:nvSpPr>
        <p:spPr bwMode="auto">
          <a:xfrm>
            <a:off x="928688" y="2085975"/>
            <a:ext cx="8440737" cy="1012825"/>
          </a:xfrm>
          <a:prstGeom prst="rect">
            <a:avLst/>
          </a:prstGeom>
          <a:noFill/>
          <a:ln w="9525" algn="ctr">
            <a:noFill/>
            <a:round/>
            <a:headEnd/>
            <a:tailEnd/>
          </a:ln>
        </p:spPr>
        <p:txBody>
          <a:bodyPr lIns="0" tIns="0" rIns="0" bIns="0"/>
          <a:lstStyle/>
          <a:p>
            <a:pPr>
              <a:lnSpc>
                <a:spcPts val="3763"/>
              </a:lnSpc>
            </a:pPr>
            <a:r>
              <a:rPr lang="ru-RU" sz="2400" dirty="0">
                <a:solidFill>
                  <a:srgbClr val="000000"/>
                </a:solidFill>
                <a:latin typeface="URGEAG+PalatinoLinotype-Roman" charset="0"/>
              </a:rPr>
              <a:t>• класификацију поремећаја локомоторног</a:t>
            </a:r>
          </a:p>
        </p:txBody>
      </p:sp>
      <p:sp>
        <p:nvSpPr>
          <p:cNvPr id="93190" name="object 6"/>
          <p:cNvSpPr>
            <a:spLocks noChangeArrowheads="1"/>
          </p:cNvSpPr>
          <p:nvPr/>
        </p:nvSpPr>
        <p:spPr bwMode="auto">
          <a:xfrm>
            <a:off x="1270000" y="2466975"/>
            <a:ext cx="1849438" cy="1012825"/>
          </a:xfrm>
          <a:prstGeom prst="rect">
            <a:avLst/>
          </a:prstGeom>
          <a:noFill/>
          <a:ln w="9525" algn="ctr">
            <a:noFill/>
            <a:round/>
            <a:headEnd/>
            <a:tailEnd/>
          </a:ln>
        </p:spPr>
        <p:txBody>
          <a:bodyPr lIns="0" tIns="0" rIns="0" bIns="0"/>
          <a:lstStyle/>
          <a:p>
            <a:pPr>
              <a:lnSpc>
                <a:spcPts val="3775"/>
              </a:lnSpc>
            </a:pPr>
            <a:r>
              <a:rPr lang="ru-RU" sz="2400">
                <a:solidFill>
                  <a:srgbClr val="000000"/>
                </a:solidFill>
                <a:latin typeface="URGEAG+PalatinoLinotype-Roman" charset="0"/>
              </a:rPr>
              <a:t>система</a:t>
            </a:r>
          </a:p>
        </p:txBody>
      </p:sp>
      <p:sp>
        <p:nvSpPr>
          <p:cNvPr id="93191" name="object 7"/>
          <p:cNvSpPr>
            <a:spLocks noChangeArrowheads="1"/>
          </p:cNvSpPr>
          <p:nvPr/>
        </p:nvSpPr>
        <p:spPr bwMode="auto">
          <a:xfrm>
            <a:off x="928688" y="2932113"/>
            <a:ext cx="8308975" cy="2871787"/>
          </a:xfrm>
          <a:prstGeom prst="rect">
            <a:avLst/>
          </a:prstGeom>
          <a:noFill/>
          <a:ln w="9525" algn="ctr">
            <a:noFill/>
            <a:round/>
            <a:headEnd/>
            <a:tailEnd/>
          </a:ln>
        </p:spPr>
        <p:txBody>
          <a:bodyPr lIns="0" tIns="0" rIns="0" bIns="0"/>
          <a:lstStyle/>
          <a:p>
            <a:pPr>
              <a:lnSpc>
                <a:spcPts val="3763"/>
              </a:lnSpc>
            </a:pPr>
            <a:r>
              <a:rPr lang="ru-RU" sz="2400" dirty="0">
                <a:solidFill>
                  <a:srgbClr val="000000"/>
                </a:solidFill>
                <a:latin typeface="URGEAG+PalatinoLinotype-Roman" charset="0"/>
              </a:rPr>
              <a:t>• етиологију и патогенезу остеопорозе</a:t>
            </a:r>
          </a:p>
          <a:p>
            <a:pPr>
              <a:lnSpc>
                <a:spcPts val="3650"/>
              </a:lnSpc>
            </a:pPr>
            <a:r>
              <a:rPr lang="ru-RU" sz="2400" dirty="0">
                <a:solidFill>
                  <a:srgbClr val="000000"/>
                </a:solidFill>
                <a:latin typeface="URGEAG+PalatinoLinotype-Roman" charset="0"/>
              </a:rPr>
              <a:t>• етиологију и патогенезу остеомалације</a:t>
            </a:r>
          </a:p>
          <a:p>
            <a:pPr>
              <a:lnSpc>
                <a:spcPts val="3650"/>
              </a:lnSpc>
            </a:pPr>
            <a:r>
              <a:rPr lang="ru-RU" sz="2400" dirty="0">
                <a:solidFill>
                  <a:srgbClr val="000000"/>
                </a:solidFill>
                <a:latin typeface="URGEAG+PalatinoLinotype-Roman" charset="0"/>
              </a:rPr>
              <a:t>• етиологију и патогенезу остеартритиса</a:t>
            </a:r>
          </a:p>
          <a:p>
            <a:pPr>
              <a:lnSpc>
                <a:spcPts val="3650"/>
              </a:lnSpc>
            </a:pPr>
            <a:r>
              <a:rPr lang="ru-RU" sz="2400" dirty="0">
                <a:solidFill>
                  <a:srgbClr val="000000"/>
                </a:solidFill>
                <a:latin typeface="URGEAG+PalatinoLinotype-Roman" charset="0"/>
              </a:rPr>
              <a:t>• етиологију и патогенезу остеомијелитиса</a:t>
            </a:r>
          </a:p>
          <a:p>
            <a:pPr>
              <a:lnSpc>
                <a:spcPts val="3650"/>
              </a:lnSpc>
            </a:pPr>
            <a:r>
              <a:rPr lang="ru-RU" sz="2400" dirty="0">
                <a:solidFill>
                  <a:srgbClr val="000000"/>
                </a:solidFill>
                <a:latin typeface="URGEAG+PalatinoLinotype-Roman" charset="0"/>
              </a:rPr>
              <a:t>• механизме процеса зарастања костију</a:t>
            </a:r>
          </a:p>
        </p:txBody>
      </p:sp>
      <p:sp>
        <p:nvSpPr>
          <p:cNvPr id="93192" name="object 8"/>
          <p:cNvSpPr>
            <a:spLocks noChangeArrowheads="1"/>
          </p:cNvSpPr>
          <p:nvPr/>
        </p:nvSpPr>
        <p:spPr bwMode="auto">
          <a:xfrm>
            <a:off x="928688" y="5308600"/>
            <a:ext cx="7553325" cy="1439863"/>
          </a:xfrm>
          <a:prstGeom prst="rect">
            <a:avLst/>
          </a:prstGeom>
          <a:noFill/>
          <a:ln w="9525" algn="ctr">
            <a:noFill/>
            <a:round/>
            <a:headEnd/>
            <a:tailEnd/>
          </a:ln>
        </p:spPr>
        <p:txBody>
          <a:bodyPr lIns="0" tIns="0" rIns="0" bIns="0"/>
          <a:lstStyle/>
          <a:p>
            <a:pPr>
              <a:lnSpc>
                <a:spcPts val="3763"/>
              </a:lnSpc>
            </a:pPr>
            <a:r>
              <a:rPr lang="ru-RU" sz="2400">
                <a:solidFill>
                  <a:srgbClr val="000000"/>
                </a:solidFill>
                <a:latin typeface="URGEAG+PalatinoLinotype-Roman" charset="0"/>
              </a:rPr>
              <a:t>• етиологију и патогенезу запаљенских</a:t>
            </a:r>
          </a:p>
          <a:p>
            <a:pPr>
              <a:lnSpc>
                <a:spcPts val="3350"/>
              </a:lnSpc>
            </a:pPr>
            <a:r>
              <a:rPr lang="ru-RU" sz="2400">
                <a:solidFill>
                  <a:srgbClr val="000000"/>
                </a:solidFill>
                <a:latin typeface="URGEAG+PalatinoLinotype-Roman" charset="0"/>
              </a:rPr>
              <a:t>реуматских болести</a:t>
            </a:r>
          </a:p>
        </p:txBody>
      </p:sp>
    </p:spTree>
  </p:cSld>
  <p:clrMapOvr>
    <a:masterClrMapping/>
  </p:clrMapOvr>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1" name="object 3"/>
          <p:cNvSpPr>
            <a:spLocks noChangeArrowheads="1"/>
          </p:cNvSpPr>
          <p:nvPr/>
        </p:nvSpPr>
        <p:spPr bwMode="auto">
          <a:xfrm>
            <a:off x="1625600" y="325438"/>
            <a:ext cx="7613650" cy="1446212"/>
          </a:xfrm>
          <a:prstGeom prst="rect">
            <a:avLst/>
          </a:prstGeom>
          <a:noFill/>
          <a:ln w="9525" algn="ctr">
            <a:noFill/>
            <a:round/>
            <a:headEnd/>
            <a:tailEnd/>
          </a:ln>
        </p:spPr>
        <p:txBody>
          <a:bodyPr lIns="0" tIns="0" rIns="0" bIns="0"/>
          <a:lstStyle/>
          <a:p>
            <a:pPr>
              <a:lnSpc>
                <a:spcPts val="5388"/>
              </a:lnSpc>
            </a:pPr>
            <a:r>
              <a:rPr lang="ru-RU" sz="4000" b="1">
                <a:solidFill>
                  <a:srgbClr val="000000"/>
                </a:solidFill>
                <a:latin typeface="MGRRLF+PalatinoLinotype-Bold" charset="0"/>
              </a:rPr>
              <a:t>Шта студент треба да зна:</a:t>
            </a:r>
          </a:p>
        </p:txBody>
      </p:sp>
      <p:sp>
        <p:nvSpPr>
          <p:cNvPr id="94212" name="object 4"/>
          <p:cNvSpPr>
            <a:spLocks noChangeArrowheads="1"/>
          </p:cNvSpPr>
          <p:nvPr/>
        </p:nvSpPr>
        <p:spPr bwMode="auto">
          <a:xfrm>
            <a:off x="777875" y="1449388"/>
            <a:ext cx="2601913" cy="723900"/>
          </a:xfrm>
          <a:prstGeom prst="rect">
            <a:avLst/>
          </a:prstGeom>
          <a:noFill/>
          <a:ln w="9525" algn="ctr">
            <a:noFill/>
            <a:round/>
            <a:headEnd/>
            <a:tailEnd/>
          </a:ln>
        </p:spPr>
        <p:txBody>
          <a:bodyPr lIns="0" tIns="0" rIns="0" bIns="0"/>
          <a:lstStyle/>
          <a:p>
            <a:pPr>
              <a:lnSpc>
                <a:spcPts val="2700"/>
              </a:lnSpc>
            </a:pPr>
            <a:r>
              <a:rPr lang="ru-RU" sz="2000">
                <a:solidFill>
                  <a:srgbClr val="000000"/>
                </a:solidFill>
                <a:latin typeface="URGEAG+PalatinoLinotype-Roman" charset="0"/>
              </a:rPr>
              <a:t>• кључни појмови:</a:t>
            </a:r>
          </a:p>
        </p:txBody>
      </p:sp>
      <p:sp>
        <p:nvSpPr>
          <p:cNvPr id="94213" name="object 5"/>
          <p:cNvSpPr>
            <a:spLocks noChangeArrowheads="1"/>
          </p:cNvSpPr>
          <p:nvPr/>
        </p:nvSpPr>
        <p:spPr bwMode="auto">
          <a:xfrm>
            <a:off x="777875" y="1816100"/>
            <a:ext cx="7172325" cy="3978275"/>
          </a:xfrm>
          <a:prstGeom prst="rect">
            <a:avLst/>
          </a:prstGeom>
          <a:noFill/>
          <a:ln w="9525" algn="ctr">
            <a:noFill/>
            <a:round/>
            <a:headEnd/>
            <a:tailEnd/>
          </a:ln>
        </p:spPr>
        <p:txBody>
          <a:bodyPr lIns="0" tIns="0" rIns="0" bIns="0"/>
          <a:lstStyle/>
          <a:p>
            <a:pPr>
              <a:lnSpc>
                <a:spcPts val="2700"/>
              </a:lnSpc>
            </a:pPr>
            <a:r>
              <a:rPr lang="ru-RU" sz="2000">
                <a:solidFill>
                  <a:srgbClr val="000000"/>
                </a:solidFill>
                <a:latin typeface="BUICOL+TimesNewRomanPSMT" charset="0"/>
              </a:rPr>
              <a:t>−</a:t>
            </a:r>
            <a:r>
              <a:rPr lang="ru-RU" sz="2000">
                <a:solidFill>
                  <a:srgbClr val="000000"/>
                </a:solidFill>
                <a:latin typeface="Times New Roman" pitchFamily="18" charset="0"/>
                <a:cs typeface="Times New Roman" pitchFamily="18" charset="0"/>
              </a:rPr>
              <a:t> </a:t>
            </a:r>
            <a:r>
              <a:rPr lang="ru-RU" sz="2000">
                <a:solidFill>
                  <a:srgbClr val="000000"/>
                </a:solidFill>
                <a:latin typeface="URGEAG+PalatinoLinotype-Roman" charset="0"/>
              </a:rPr>
              <a:t>локомоторни (мускулоскелетни систем)</a:t>
            </a:r>
          </a:p>
          <a:p>
            <a:pPr>
              <a:lnSpc>
                <a:spcPts val="2700"/>
              </a:lnSpc>
              <a:spcBef>
                <a:spcPts val="200"/>
              </a:spcBef>
            </a:pPr>
            <a:r>
              <a:rPr lang="ru-RU" sz="2000">
                <a:solidFill>
                  <a:srgbClr val="000000"/>
                </a:solidFill>
                <a:latin typeface="BUICOL+TimesNewRomanPSMT" charset="0"/>
              </a:rPr>
              <a:t>−</a:t>
            </a:r>
            <a:r>
              <a:rPr lang="ru-RU" sz="2000">
                <a:solidFill>
                  <a:srgbClr val="000000"/>
                </a:solidFill>
                <a:latin typeface="Times New Roman" pitchFamily="18" charset="0"/>
                <a:cs typeface="Times New Roman" pitchFamily="18" charset="0"/>
              </a:rPr>
              <a:t> </a:t>
            </a:r>
            <a:r>
              <a:rPr lang="ru-RU" sz="2000">
                <a:solidFill>
                  <a:srgbClr val="000000"/>
                </a:solidFill>
                <a:latin typeface="URGEAG+PalatinoLinotype-Roman" charset="0"/>
              </a:rPr>
              <a:t>компактна и сунђераста кост, ремоделовање кости</a:t>
            </a:r>
          </a:p>
          <a:p>
            <a:pPr>
              <a:lnSpc>
                <a:spcPts val="2700"/>
              </a:lnSpc>
              <a:spcBef>
                <a:spcPts val="200"/>
              </a:spcBef>
            </a:pPr>
            <a:r>
              <a:rPr lang="ru-RU" sz="2000">
                <a:solidFill>
                  <a:srgbClr val="000000"/>
                </a:solidFill>
                <a:latin typeface="BUICOL+TimesNewRomanPSMT" charset="0"/>
              </a:rPr>
              <a:t>−</a:t>
            </a:r>
            <a:r>
              <a:rPr lang="ru-RU" sz="2000">
                <a:solidFill>
                  <a:srgbClr val="000000"/>
                </a:solidFill>
                <a:latin typeface="Times New Roman" pitchFamily="18" charset="0"/>
                <a:cs typeface="Times New Roman" pitchFamily="18" charset="0"/>
              </a:rPr>
              <a:t> </a:t>
            </a:r>
            <a:r>
              <a:rPr lang="ru-RU" sz="2000">
                <a:solidFill>
                  <a:srgbClr val="000000"/>
                </a:solidFill>
                <a:latin typeface="URGEAG+PalatinoLinotype-Roman" charset="0"/>
              </a:rPr>
              <a:t>коштана густина</a:t>
            </a:r>
          </a:p>
          <a:p>
            <a:pPr>
              <a:lnSpc>
                <a:spcPts val="2700"/>
              </a:lnSpc>
              <a:spcBef>
                <a:spcPts val="188"/>
              </a:spcBef>
            </a:pPr>
            <a:r>
              <a:rPr lang="ru-RU" sz="2000">
                <a:solidFill>
                  <a:srgbClr val="000000"/>
                </a:solidFill>
                <a:latin typeface="BUICOL+TimesNewRomanPSMT" charset="0"/>
              </a:rPr>
              <a:t>−</a:t>
            </a:r>
            <a:r>
              <a:rPr lang="ru-RU" sz="2000">
                <a:solidFill>
                  <a:srgbClr val="000000"/>
                </a:solidFill>
                <a:latin typeface="Times New Roman" pitchFamily="18" charset="0"/>
                <a:cs typeface="Times New Roman" pitchFamily="18" charset="0"/>
              </a:rPr>
              <a:t> </a:t>
            </a:r>
            <a:r>
              <a:rPr lang="ru-RU" sz="2000">
                <a:solidFill>
                  <a:srgbClr val="000000"/>
                </a:solidFill>
                <a:latin typeface="URGEAG+PalatinoLinotype-Roman" charset="0"/>
              </a:rPr>
              <a:t>остеопороза, остеомалација, остеоартритис,</a:t>
            </a:r>
          </a:p>
          <a:p>
            <a:pPr>
              <a:lnSpc>
                <a:spcPts val="2400"/>
              </a:lnSpc>
            </a:pPr>
            <a:r>
              <a:rPr lang="ru-RU" sz="2000">
                <a:solidFill>
                  <a:srgbClr val="000000"/>
                </a:solidFill>
                <a:latin typeface="URGEAG+PalatinoLinotype-Roman" charset="0"/>
              </a:rPr>
              <a:t>остеомијелитис</a:t>
            </a:r>
          </a:p>
          <a:p>
            <a:pPr>
              <a:lnSpc>
                <a:spcPts val="2700"/>
              </a:lnSpc>
              <a:spcBef>
                <a:spcPts val="188"/>
              </a:spcBef>
            </a:pPr>
            <a:r>
              <a:rPr lang="ru-RU" sz="2000">
                <a:solidFill>
                  <a:srgbClr val="000000"/>
                </a:solidFill>
                <a:latin typeface="BUICOL+TimesNewRomanPSMT" charset="0"/>
              </a:rPr>
              <a:t>−</a:t>
            </a:r>
            <a:r>
              <a:rPr lang="ru-RU" sz="2000">
                <a:solidFill>
                  <a:srgbClr val="000000"/>
                </a:solidFill>
                <a:latin typeface="Times New Roman" pitchFamily="18" charset="0"/>
                <a:cs typeface="Times New Roman" pitchFamily="18" charset="0"/>
              </a:rPr>
              <a:t> </a:t>
            </a:r>
            <a:r>
              <a:rPr lang="ru-RU" sz="2000">
                <a:solidFill>
                  <a:srgbClr val="000000"/>
                </a:solidFill>
                <a:latin typeface="URGEAG+PalatinoLinotype-Roman" charset="0"/>
              </a:rPr>
              <a:t>прелом (фрактура) кости</a:t>
            </a:r>
          </a:p>
          <a:p>
            <a:pPr>
              <a:lnSpc>
                <a:spcPts val="2700"/>
              </a:lnSpc>
              <a:spcBef>
                <a:spcPts val="200"/>
              </a:spcBef>
            </a:pPr>
            <a:r>
              <a:rPr lang="ru-RU" sz="2000">
                <a:solidFill>
                  <a:srgbClr val="000000"/>
                </a:solidFill>
                <a:latin typeface="BUICOL+TimesNewRomanPSMT" charset="0"/>
              </a:rPr>
              <a:t>−</a:t>
            </a:r>
            <a:r>
              <a:rPr lang="ru-RU" sz="2000">
                <a:solidFill>
                  <a:srgbClr val="000000"/>
                </a:solidFill>
                <a:latin typeface="Times New Roman" pitchFamily="18" charset="0"/>
                <a:cs typeface="Times New Roman" pitchFamily="18" charset="0"/>
              </a:rPr>
              <a:t> </a:t>
            </a:r>
            <a:r>
              <a:rPr lang="ru-RU" sz="2000">
                <a:solidFill>
                  <a:srgbClr val="000000"/>
                </a:solidFill>
                <a:latin typeface="URGEAG+PalatinoLinotype-Roman" charset="0"/>
              </a:rPr>
              <a:t>репарација кости (калус)</a:t>
            </a:r>
          </a:p>
          <a:p>
            <a:pPr>
              <a:lnSpc>
                <a:spcPts val="2700"/>
              </a:lnSpc>
              <a:spcBef>
                <a:spcPts val="188"/>
              </a:spcBef>
            </a:pPr>
            <a:r>
              <a:rPr lang="ru-RU" sz="2000">
                <a:solidFill>
                  <a:srgbClr val="000000"/>
                </a:solidFill>
                <a:latin typeface="BUICOL+TimesNewRomanPSMT" charset="0"/>
              </a:rPr>
              <a:t>–</a:t>
            </a:r>
            <a:r>
              <a:rPr lang="ru-RU" sz="2000">
                <a:solidFill>
                  <a:srgbClr val="000000"/>
                </a:solidFill>
                <a:latin typeface="Times New Roman" pitchFamily="18" charset="0"/>
                <a:cs typeface="Times New Roman" pitchFamily="18" charset="0"/>
              </a:rPr>
              <a:t> </a:t>
            </a:r>
            <a:r>
              <a:rPr lang="ru-RU" sz="2000">
                <a:solidFill>
                  <a:srgbClr val="000000"/>
                </a:solidFill>
                <a:latin typeface="URGEAG+PalatinoLinotype-Roman" charset="0"/>
              </a:rPr>
              <a:t>структура коже</a:t>
            </a:r>
          </a:p>
          <a:p>
            <a:pPr>
              <a:lnSpc>
                <a:spcPts val="2700"/>
              </a:lnSpc>
              <a:spcBef>
                <a:spcPts val="200"/>
              </a:spcBef>
            </a:pPr>
            <a:r>
              <a:rPr lang="ru-RU" sz="2000">
                <a:solidFill>
                  <a:srgbClr val="000000"/>
                </a:solidFill>
                <a:latin typeface="BUICOL+TimesNewRomanPSMT" charset="0"/>
              </a:rPr>
              <a:t>–</a:t>
            </a:r>
            <a:r>
              <a:rPr lang="ru-RU" sz="2000">
                <a:solidFill>
                  <a:srgbClr val="000000"/>
                </a:solidFill>
                <a:latin typeface="Times New Roman" pitchFamily="18" charset="0"/>
                <a:cs typeface="Times New Roman" pitchFamily="18" charset="0"/>
              </a:rPr>
              <a:t> </a:t>
            </a:r>
            <a:r>
              <a:rPr lang="ru-RU" sz="2000">
                <a:solidFill>
                  <a:srgbClr val="000000"/>
                </a:solidFill>
                <a:latin typeface="URGEAG+PalatinoLinotype-Roman" charset="0"/>
              </a:rPr>
              <a:t>протеини ванћелијског матрикса</a:t>
            </a:r>
          </a:p>
          <a:p>
            <a:pPr>
              <a:lnSpc>
                <a:spcPts val="2700"/>
              </a:lnSpc>
              <a:spcBef>
                <a:spcPts val="188"/>
              </a:spcBef>
            </a:pPr>
            <a:r>
              <a:rPr lang="ru-RU" sz="2000">
                <a:solidFill>
                  <a:srgbClr val="000000"/>
                </a:solidFill>
                <a:latin typeface="BUICOL+TimesNewRomanPSMT" charset="0"/>
              </a:rPr>
              <a:t>–</a:t>
            </a:r>
            <a:r>
              <a:rPr lang="ru-RU" sz="2000">
                <a:solidFill>
                  <a:srgbClr val="000000"/>
                </a:solidFill>
                <a:latin typeface="Times New Roman" pitchFamily="18" charset="0"/>
                <a:cs typeface="Times New Roman" pitchFamily="18" charset="0"/>
              </a:rPr>
              <a:t> </a:t>
            </a:r>
            <a:r>
              <a:rPr lang="ru-RU" sz="2000">
                <a:solidFill>
                  <a:srgbClr val="000000"/>
                </a:solidFill>
                <a:latin typeface="URGEAG+PalatinoLinotype-Roman" charset="0"/>
              </a:rPr>
              <a:t>Реуматоидни артритис</a:t>
            </a:r>
          </a:p>
        </p:txBody>
      </p:sp>
      <p:sp>
        <p:nvSpPr>
          <p:cNvPr id="94214" name="object 6"/>
          <p:cNvSpPr>
            <a:spLocks noChangeArrowheads="1"/>
          </p:cNvSpPr>
          <p:nvPr/>
        </p:nvSpPr>
        <p:spPr bwMode="auto">
          <a:xfrm>
            <a:off x="777875" y="5437188"/>
            <a:ext cx="4933950" cy="1093787"/>
          </a:xfrm>
          <a:prstGeom prst="rect">
            <a:avLst/>
          </a:prstGeom>
          <a:noFill/>
          <a:ln w="9525" algn="ctr">
            <a:noFill/>
            <a:round/>
            <a:headEnd/>
            <a:tailEnd/>
          </a:ln>
        </p:spPr>
        <p:txBody>
          <a:bodyPr lIns="0" tIns="0" rIns="0" bIns="0"/>
          <a:lstStyle/>
          <a:p>
            <a:pPr>
              <a:lnSpc>
                <a:spcPts val="2700"/>
              </a:lnSpc>
            </a:pPr>
            <a:r>
              <a:rPr lang="ru-RU" sz="2000" dirty="0">
                <a:solidFill>
                  <a:srgbClr val="000000"/>
                </a:solidFill>
                <a:latin typeface="BUICOL+TimesNewRomanPSMT" charset="0"/>
              </a:rPr>
              <a:t>–</a:t>
            </a:r>
            <a:r>
              <a:rPr lang="ru-RU" sz="2000" dirty="0">
                <a:solidFill>
                  <a:srgbClr val="000000"/>
                </a:solidFill>
                <a:latin typeface="Times New Roman" pitchFamily="18" charset="0"/>
                <a:cs typeface="Times New Roman" pitchFamily="18" charset="0"/>
              </a:rPr>
              <a:t> </a:t>
            </a:r>
            <a:r>
              <a:rPr lang="ru-RU" sz="2000" dirty="0">
                <a:solidFill>
                  <a:srgbClr val="000000"/>
                </a:solidFill>
                <a:latin typeface="URGEAG+PalatinoLinotype-Roman" charset="0"/>
              </a:rPr>
              <a:t>Системске болести везивног ткива</a:t>
            </a:r>
          </a:p>
          <a:p>
            <a:pPr>
              <a:lnSpc>
                <a:spcPts val="2700"/>
              </a:lnSpc>
              <a:spcBef>
                <a:spcPts val="200"/>
              </a:spcBef>
            </a:pPr>
            <a:r>
              <a:rPr lang="ru-RU" sz="2000" dirty="0">
                <a:solidFill>
                  <a:srgbClr val="000000"/>
                </a:solidFill>
                <a:latin typeface="BUICOL+TimesNewRomanPSMT" charset="0"/>
              </a:rPr>
              <a:t>–</a:t>
            </a:r>
            <a:r>
              <a:rPr lang="ru-RU" sz="2000" dirty="0">
                <a:solidFill>
                  <a:srgbClr val="000000"/>
                </a:solidFill>
                <a:latin typeface="Times New Roman" pitchFamily="18" charset="0"/>
                <a:cs typeface="Times New Roman" pitchFamily="18" charset="0"/>
              </a:rPr>
              <a:t> </a:t>
            </a:r>
            <a:r>
              <a:rPr lang="ru-RU" sz="2000" dirty="0" smtClean="0">
                <a:solidFill>
                  <a:srgbClr val="000000"/>
                </a:solidFill>
                <a:latin typeface="URGEAG+PalatinoLinotype-Roman" charset="0"/>
              </a:rPr>
              <a:t>Серонегативне артропатије</a:t>
            </a:r>
            <a:endParaRPr lang="ru-RU" sz="2000" dirty="0">
              <a:solidFill>
                <a:srgbClr val="000000"/>
              </a:solidFill>
              <a:latin typeface="URGEAG+PalatinoLinotype-Roman" charset="0"/>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2"/>
          <p:cNvSpPr txBox="1"/>
          <p:nvPr/>
        </p:nvSpPr>
        <p:spPr>
          <a:xfrm>
            <a:off x="3009900" y="635000"/>
            <a:ext cx="2752357" cy="1308050"/>
          </a:xfrm>
          <a:prstGeom prst="rect">
            <a:avLst/>
          </a:prstGeom>
          <a:noFill/>
        </p:spPr>
        <p:txBody>
          <a:bodyPr wrap="none" lIns="0" tIns="0" rIns="0" bIns="0">
            <a:spAutoFit/>
          </a:bodyPr>
          <a:lstStyle/>
          <a:p>
            <a:pPr>
              <a:lnSpc>
                <a:spcPts val="5063"/>
              </a:lnSpc>
            </a:pPr>
            <a:r>
              <a:rPr lang="en-CA" sz="4400" b="1" dirty="0" err="1">
                <a:solidFill>
                  <a:srgbClr val="C00000"/>
                </a:solidFill>
                <a:latin typeface="Times New Roman" pitchFamily="18" charset="0"/>
                <a:cs typeface="Times New Roman" pitchFamily="18" charset="0"/>
              </a:rPr>
              <a:t>Oстеоцити</a:t>
            </a:r>
            <a:endParaRPr lang="en-CA" sz="4400" b="1" dirty="0">
              <a:solidFill>
                <a:srgbClr val="C00000"/>
              </a:solidFill>
              <a:latin typeface="Times New Roman" pitchFamily="18" charset="0"/>
              <a:cs typeface="Times New Roman" pitchFamily="18" charset="0"/>
            </a:endParaRPr>
          </a:p>
          <a:p>
            <a:pPr>
              <a:lnSpc>
                <a:spcPts val="5063"/>
              </a:lnSpc>
            </a:pPr>
            <a:endParaRPr lang="en-CA" sz="4400" dirty="0">
              <a:solidFill>
                <a:srgbClr val="C00000"/>
              </a:solidFill>
              <a:latin typeface="Times New Roman" pitchFamily="18" charset="0"/>
              <a:cs typeface="Times New Roman" pitchFamily="18" charset="0"/>
            </a:endParaRPr>
          </a:p>
        </p:txBody>
      </p:sp>
      <p:sp>
        <p:nvSpPr>
          <p:cNvPr id="3" name="TextBox 3"/>
          <p:cNvSpPr txBox="1"/>
          <p:nvPr/>
        </p:nvSpPr>
        <p:spPr>
          <a:xfrm>
            <a:off x="1689100" y="1993900"/>
            <a:ext cx="4916410" cy="948978"/>
          </a:xfrm>
          <a:prstGeom prst="rect">
            <a:avLst/>
          </a:prstGeom>
          <a:noFill/>
        </p:spPr>
        <p:txBody>
          <a:bodyPr wrap="none" lIns="0" tIns="0" rIns="0" bIns="0">
            <a:spAutoFit/>
          </a:bodyPr>
          <a:lstStyle/>
          <a:p>
            <a:pPr>
              <a:lnSpc>
                <a:spcPts val="3675"/>
              </a:lnSpc>
            </a:pPr>
            <a:r>
              <a:rPr lang="en-CA" sz="3200">
                <a:solidFill>
                  <a:srgbClr val="000000"/>
                </a:solidFill>
                <a:latin typeface="Times New Roman" pitchFamily="18" charset="0"/>
                <a:cs typeface="Times New Roman" pitchFamily="18" charset="0"/>
              </a:rPr>
              <a:t>• остеобласти ‘заробљени’ у</a:t>
            </a:r>
          </a:p>
          <a:p>
            <a:pPr>
              <a:lnSpc>
                <a:spcPts val="3675"/>
              </a:lnSpc>
            </a:pPr>
            <a:endParaRPr lang="en-CA" sz="3200">
              <a:solidFill>
                <a:srgbClr val="000000"/>
              </a:solidFill>
              <a:latin typeface="Times New Roman" pitchFamily="18" charset="0"/>
              <a:cs typeface="Times New Roman" pitchFamily="18" charset="0"/>
            </a:endParaRPr>
          </a:p>
        </p:txBody>
      </p:sp>
      <p:sp>
        <p:nvSpPr>
          <p:cNvPr id="4" name="TextBox 4"/>
          <p:cNvSpPr txBox="1"/>
          <p:nvPr/>
        </p:nvSpPr>
        <p:spPr>
          <a:xfrm>
            <a:off x="2032000" y="2476500"/>
            <a:ext cx="4310475" cy="948978"/>
          </a:xfrm>
          <a:prstGeom prst="rect">
            <a:avLst/>
          </a:prstGeom>
          <a:noFill/>
        </p:spPr>
        <p:txBody>
          <a:bodyPr wrap="none" lIns="0" tIns="0" rIns="0" bIns="0">
            <a:spAutoFit/>
          </a:bodyPr>
          <a:lstStyle/>
          <a:p>
            <a:pPr>
              <a:lnSpc>
                <a:spcPts val="3675"/>
              </a:lnSpc>
            </a:pPr>
            <a:r>
              <a:rPr lang="en-CA" sz="3200" dirty="0" smtClean="0">
                <a:solidFill>
                  <a:srgbClr val="000000"/>
                </a:solidFill>
                <a:latin typeface="Times New Roman" pitchFamily="18" charset="0"/>
                <a:cs typeface="Times New Roman" pitchFamily="18" charset="0"/>
              </a:rPr>
              <a:t>o</a:t>
            </a:r>
            <a:r>
              <a:rPr lang="sr-Cyrl-CS" sz="3200" dirty="0" smtClean="0">
                <a:solidFill>
                  <a:srgbClr val="000000"/>
                </a:solidFill>
                <a:latin typeface="Times New Roman" pitchFamily="18" charset="0"/>
                <a:cs typeface="Times New Roman" pitchFamily="18" charset="0"/>
              </a:rPr>
              <a:t>стеоиду </a:t>
            </a:r>
            <a:r>
              <a:rPr lang="en-CA" sz="3200" dirty="0" smtClean="0">
                <a:solidFill>
                  <a:srgbClr val="000000"/>
                </a:solidFill>
                <a:latin typeface="Times New Roman" pitchFamily="18" charset="0"/>
                <a:cs typeface="Times New Roman" pitchFamily="18" charset="0"/>
              </a:rPr>
              <a:t>-</a:t>
            </a:r>
            <a:r>
              <a:rPr lang="sr-Cyrl-CS" sz="3200" dirty="0" smtClean="0">
                <a:solidFill>
                  <a:srgbClr val="000000"/>
                </a:solidFill>
                <a:latin typeface="Times New Roman" pitchFamily="18" charset="0"/>
                <a:cs typeface="Times New Roman" pitchFamily="18" charset="0"/>
              </a:rPr>
              <a:t> </a:t>
            </a:r>
            <a:r>
              <a:rPr lang="en-CA" sz="3200" b="1" dirty="0" err="1" smtClean="0">
                <a:solidFill>
                  <a:srgbClr val="FF6600"/>
                </a:solidFill>
                <a:latin typeface="Times New Roman" pitchFamily="18" charset="0"/>
                <a:cs typeface="Times New Roman" pitchFamily="18" charset="0"/>
              </a:rPr>
              <a:t>зреле</a:t>
            </a:r>
            <a:r>
              <a:rPr lang="en-CA" sz="3200" b="1" dirty="0" smtClean="0">
                <a:solidFill>
                  <a:srgbClr val="FF6600"/>
                </a:solidFill>
                <a:latin typeface="Times New Roman" pitchFamily="18" charset="0"/>
                <a:cs typeface="Times New Roman" pitchFamily="18" charset="0"/>
              </a:rPr>
              <a:t> </a:t>
            </a:r>
            <a:r>
              <a:rPr lang="en-CA" sz="3200" b="1" dirty="0" err="1">
                <a:solidFill>
                  <a:srgbClr val="FF6600"/>
                </a:solidFill>
                <a:latin typeface="Times New Roman" pitchFamily="18" charset="0"/>
                <a:cs typeface="Times New Roman" pitchFamily="18" charset="0"/>
              </a:rPr>
              <a:t>ћелије</a:t>
            </a:r>
            <a:endParaRPr lang="en-CA" sz="3200" b="1" dirty="0">
              <a:solidFill>
                <a:srgbClr val="FF6600"/>
              </a:solidFill>
              <a:latin typeface="Times New Roman" pitchFamily="18" charset="0"/>
              <a:cs typeface="Times New Roman" pitchFamily="18" charset="0"/>
            </a:endParaRPr>
          </a:p>
          <a:p>
            <a:pPr>
              <a:lnSpc>
                <a:spcPts val="3675"/>
              </a:lnSpc>
            </a:pPr>
            <a:endParaRPr lang="en-CA" sz="3200" dirty="0">
              <a:solidFill>
                <a:srgbClr val="000000"/>
              </a:solidFill>
              <a:latin typeface="Times New Roman" pitchFamily="18" charset="0"/>
              <a:cs typeface="Times New Roman" pitchFamily="18" charset="0"/>
            </a:endParaRPr>
          </a:p>
        </p:txBody>
      </p:sp>
      <p:sp>
        <p:nvSpPr>
          <p:cNvPr id="5" name="TextBox 5"/>
          <p:cNvSpPr txBox="1"/>
          <p:nvPr/>
        </p:nvSpPr>
        <p:spPr>
          <a:xfrm>
            <a:off x="1689100" y="3657600"/>
            <a:ext cx="5348067" cy="1461939"/>
          </a:xfrm>
          <a:prstGeom prst="rect">
            <a:avLst/>
          </a:prstGeom>
          <a:noFill/>
        </p:spPr>
        <p:txBody>
          <a:bodyPr wrap="none" lIns="0" tIns="0" rIns="0" bIns="0">
            <a:spAutoFit/>
          </a:bodyPr>
          <a:lstStyle/>
          <a:p>
            <a:pPr>
              <a:lnSpc>
                <a:spcPts val="3800"/>
              </a:lnSpc>
            </a:pPr>
            <a:r>
              <a:rPr lang="en-CA" sz="3200" dirty="0">
                <a:solidFill>
                  <a:srgbClr val="000000"/>
                </a:solidFill>
                <a:latin typeface="Times New Roman" pitchFamily="18" charset="0"/>
                <a:cs typeface="Times New Roman" pitchFamily="18" charset="0"/>
              </a:rPr>
              <a:t>• </a:t>
            </a:r>
            <a:r>
              <a:rPr lang="en-CA" sz="3200" dirty="0" err="1">
                <a:solidFill>
                  <a:srgbClr val="000000"/>
                </a:solidFill>
                <a:latin typeface="Times New Roman" pitchFamily="18" charset="0"/>
                <a:cs typeface="Times New Roman" pitchFamily="18" charset="0"/>
              </a:rPr>
              <a:t>налазе</a:t>
            </a:r>
            <a:r>
              <a:rPr lang="en-CA" sz="3200" dirty="0">
                <a:solidFill>
                  <a:srgbClr val="000000"/>
                </a:solidFill>
                <a:latin typeface="Times New Roman" pitchFamily="18" charset="0"/>
                <a:cs typeface="Times New Roman" pitchFamily="18" charset="0"/>
              </a:rPr>
              <a:t> </a:t>
            </a:r>
            <a:r>
              <a:rPr lang="en-CA" sz="3200" dirty="0" err="1">
                <a:solidFill>
                  <a:srgbClr val="000000"/>
                </a:solidFill>
                <a:latin typeface="Times New Roman" pitchFamily="18" charset="0"/>
                <a:cs typeface="Times New Roman" pitchFamily="18" charset="0"/>
              </a:rPr>
              <a:t>се</a:t>
            </a:r>
            <a:r>
              <a:rPr lang="en-CA" sz="3200" dirty="0">
                <a:solidFill>
                  <a:srgbClr val="000000"/>
                </a:solidFill>
                <a:latin typeface="Times New Roman" pitchFamily="18" charset="0"/>
                <a:cs typeface="Times New Roman" pitchFamily="18" charset="0"/>
              </a:rPr>
              <a:t> у </a:t>
            </a:r>
            <a:r>
              <a:rPr lang="en-CA" sz="3200" dirty="0" err="1">
                <a:solidFill>
                  <a:srgbClr val="000000"/>
                </a:solidFill>
                <a:latin typeface="Times New Roman" pitchFamily="18" charset="0"/>
                <a:cs typeface="Times New Roman" pitchFamily="18" charset="0"/>
              </a:rPr>
              <a:t>простору</a:t>
            </a:r>
            <a:r>
              <a:rPr lang="en-CA" sz="3200" dirty="0">
                <a:solidFill>
                  <a:srgbClr val="000000"/>
                </a:solidFill>
                <a:latin typeface="Times New Roman" pitchFamily="18" charset="0"/>
                <a:cs typeface="Times New Roman" pitchFamily="18" charset="0"/>
              </a:rPr>
              <a:t> </a:t>
            </a:r>
            <a:r>
              <a:rPr lang="en-CA" sz="3200" dirty="0" err="1">
                <a:solidFill>
                  <a:srgbClr val="000000"/>
                </a:solidFill>
                <a:latin typeface="Times New Roman" pitchFamily="18" charset="0"/>
                <a:cs typeface="Times New Roman" pitchFamily="18" charset="0"/>
              </a:rPr>
              <a:t>отврдле</a:t>
            </a:r>
            <a:r>
              <a:rPr lang="en-CA" sz="3200" dirty="0">
                <a:solidFill>
                  <a:srgbClr val="000000"/>
                </a:solidFill>
                <a:latin typeface="Times New Roman" pitchFamily="18" charset="0"/>
                <a:cs typeface="Times New Roman" pitchFamily="18" charset="0"/>
              </a:rPr>
              <a:t/>
            </a:r>
            <a:br>
              <a:rPr lang="en-CA" sz="3200" dirty="0">
                <a:solidFill>
                  <a:srgbClr val="000000"/>
                </a:solidFill>
                <a:latin typeface="Times New Roman" pitchFamily="18" charset="0"/>
                <a:cs typeface="Times New Roman" pitchFamily="18" charset="0"/>
              </a:rPr>
            </a:br>
            <a:r>
              <a:rPr lang="en-CA" sz="3200" dirty="0" err="1">
                <a:solidFill>
                  <a:srgbClr val="000000"/>
                </a:solidFill>
                <a:latin typeface="Times New Roman" pitchFamily="18" charset="0"/>
                <a:cs typeface="Times New Roman" pitchFamily="18" charset="0"/>
              </a:rPr>
              <a:t>костне</a:t>
            </a:r>
            <a:r>
              <a:rPr lang="en-CA" sz="3200" dirty="0">
                <a:solidFill>
                  <a:srgbClr val="000000"/>
                </a:solidFill>
                <a:latin typeface="Times New Roman" pitchFamily="18" charset="0"/>
                <a:cs typeface="Times New Roman" pitchFamily="18" charset="0"/>
              </a:rPr>
              <a:t> </a:t>
            </a:r>
            <a:r>
              <a:rPr lang="en-CA" sz="3200" dirty="0" err="1" smtClean="0">
                <a:solidFill>
                  <a:srgbClr val="000000"/>
                </a:solidFill>
                <a:latin typeface="Times New Roman" pitchFamily="18" charset="0"/>
                <a:cs typeface="Times New Roman" pitchFamily="18" charset="0"/>
              </a:rPr>
              <a:t>потке</a:t>
            </a:r>
            <a:r>
              <a:rPr lang="sr-Cyrl-CS" sz="3200" dirty="0" smtClean="0">
                <a:solidFill>
                  <a:srgbClr val="000000"/>
                </a:solidFill>
                <a:latin typeface="Times New Roman" pitchFamily="18" charset="0"/>
                <a:cs typeface="Times New Roman" pitchFamily="18" charset="0"/>
              </a:rPr>
              <a:t> </a:t>
            </a:r>
            <a:r>
              <a:rPr lang="en-CA" sz="3200" dirty="0" smtClean="0">
                <a:solidFill>
                  <a:srgbClr val="000000"/>
                </a:solidFill>
                <a:latin typeface="Times New Roman" pitchFamily="18" charset="0"/>
                <a:cs typeface="Times New Roman" pitchFamily="18" charset="0"/>
              </a:rPr>
              <a:t>- </a:t>
            </a:r>
            <a:r>
              <a:rPr lang="en-CA" sz="3200" b="1" dirty="0" err="1">
                <a:solidFill>
                  <a:srgbClr val="FF6600"/>
                </a:solidFill>
                <a:latin typeface="Times New Roman" pitchFamily="18" charset="0"/>
                <a:cs typeface="Times New Roman" pitchFamily="18" charset="0"/>
              </a:rPr>
              <a:t>лакуна</a:t>
            </a:r>
            <a:endParaRPr lang="en-CA" sz="3200" b="1" dirty="0">
              <a:solidFill>
                <a:srgbClr val="FF6600"/>
              </a:solidFill>
              <a:latin typeface="Times New Roman" pitchFamily="18" charset="0"/>
              <a:cs typeface="Times New Roman" pitchFamily="18" charset="0"/>
            </a:endParaRPr>
          </a:p>
          <a:p>
            <a:pPr>
              <a:lnSpc>
                <a:spcPts val="3800"/>
              </a:lnSpc>
            </a:pPr>
            <a:endParaRPr lang="en-CA" sz="3200" dirty="0">
              <a:solidFill>
                <a:srgbClr val="000000"/>
              </a:solidFill>
              <a:latin typeface="Times New Roman" pitchFamily="18" charset="0"/>
              <a:cs typeface="Times New Roman" pitchFamily="18" charset="0"/>
            </a:endParaRPr>
          </a:p>
        </p:txBody>
      </p:sp>
      <p:sp>
        <p:nvSpPr>
          <p:cNvPr id="6" name="TextBox 6"/>
          <p:cNvSpPr txBox="1"/>
          <p:nvPr/>
        </p:nvSpPr>
        <p:spPr>
          <a:xfrm>
            <a:off x="1689100" y="5359400"/>
            <a:ext cx="4504310" cy="948978"/>
          </a:xfrm>
          <a:prstGeom prst="rect">
            <a:avLst/>
          </a:prstGeom>
          <a:noFill/>
        </p:spPr>
        <p:txBody>
          <a:bodyPr wrap="none" lIns="0" tIns="0" rIns="0" bIns="0">
            <a:spAutoFit/>
          </a:bodyPr>
          <a:lstStyle/>
          <a:p>
            <a:pPr>
              <a:lnSpc>
                <a:spcPts val="3675"/>
              </a:lnSpc>
            </a:pPr>
            <a:r>
              <a:rPr lang="en-CA" sz="3200">
                <a:solidFill>
                  <a:srgbClr val="000000"/>
                </a:solidFill>
                <a:latin typeface="Times New Roman" pitchFamily="18" charset="0"/>
                <a:cs typeface="Times New Roman" pitchFamily="18" charset="0"/>
              </a:rPr>
              <a:t>• одржавање костне потке</a:t>
            </a:r>
          </a:p>
          <a:p>
            <a:pPr>
              <a:lnSpc>
                <a:spcPts val="3675"/>
              </a:lnSpc>
            </a:pPr>
            <a:endParaRPr lang="en-CA" sz="3200">
              <a:solidFill>
                <a:srgbClr val="00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2"/>
          <p:cNvSpPr txBox="1"/>
          <p:nvPr/>
        </p:nvSpPr>
        <p:spPr>
          <a:xfrm>
            <a:off x="2463800" y="863600"/>
            <a:ext cx="3274935" cy="1308050"/>
          </a:xfrm>
          <a:prstGeom prst="rect">
            <a:avLst/>
          </a:prstGeom>
          <a:noFill/>
        </p:spPr>
        <p:txBody>
          <a:bodyPr wrap="none" lIns="0" tIns="0" rIns="0" bIns="0">
            <a:spAutoFit/>
          </a:bodyPr>
          <a:lstStyle/>
          <a:p>
            <a:pPr>
              <a:lnSpc>
                <a:spcPts val="5063"/>
              </a:lnSpc>
            </a:pPr>
            <a:r>
              <a:rPr lang="en-CA" sz="4400" b="1" dirty="0" err="1">
                <a:solidFill>
                  <a:srgbClr val="C00000"/>
                </a:solidFill>
                <a:latin typeface="Times New Roman" pitchFamily="18" charset="0"/>
                <a:cs typeface="Times New Roman" pitchFamily="18" charset="0"/>
              </a:rPr>
              <a:t>Oстеокласти</a:t>
            </a:r>
            <a:endParaRPr lang="en-CA" sz="4400" b="1" dirty="0">
              <a:solidFill>
                <a:srgbClr val="C00000"/>
              </a:solidFill>
              <a:latin typeface="Times New Roman" pitchFamily="18" charset="0"/>
              <a:cs typeface="Times New Roman" pitchFamily="18" charset="0"/>
            </a:endParaRPr>
          </a:p>
          <a:p>
            <a:pPr>
              <a:lnSpc>
                <a:spcPts val="5063"/>
              </a:lnSpc>
            </a:pPr>
            <a:endParaRPr lang="en-CA" sz="4400" dirty="0">
              <a:solidFill>
                <a:srgbClr val="C00000"/>
              </a:solidFill>
              <a:latin typeface="Times New Roman" pitchFamily="18" charset="0"/>
              <a:cs typeface="Times New Roman" pitchFamily="18" charset="0"/>
            </a:endParaRPr>
          </a:p>
        </p:txBody>
      </p:sp>
      <p:sp>
        <p:nvSpPr>
          <p:cNvPr id="3" name="TextBox 3"/>
          <p:cNvSpPr txBox="1"/>
          <p:nvPr/>
        </p:nvSpPr>
        <p:spPr>
          <a:xfrm>
            <a:off x="1612900" y="2514600"/>
            <a:ext cx="5116081" cy="1384995"/>
          </a:xfrm>
          <a:prstGeom prst="rect">
            <a:avLst/>
          </a:prstGeom>
          <a:noFill/>
        </p:spPr>
        <p:txBody>
          <a:bodyPr wrap="none" lIns="0" tIns="0" rIns="0" bIns="0">
            <a:spAutoFit/>
          </a:bodyPr>
          <a:lstStyle/>
          <a:p>
            <a:pPr>
              <a:lnSpc>
                <a:spcPts val="2700"/>
              </a:lnSpc>
            </a:pPr>
            <a:r>
              <a:rPr lang="en-CA" sz="2700">
                <a:solidFill>
                  <a:srgbClr val="000000"/>
                </a:solidFill>
                <a:latin typeface="Times New Roman" pitchFamily="18" charset="0"/>
                <a:cs typeface="Times New Roman" pitchFamily="18" charset="0"/>
              </a:rPr>
              <a:t>• мултиједарне ћелије пореклом из</a:t>
            </a:r>
            <a:br>
              <a:rPr lang="en-CA" sz="2700">
                <a:solidFill>
                  <a:srgbClr val="000000"/>
                </a:solidFill>
                <a:latin typeface="Times New Roman" pitchFamily="18" charset="0"/>
                <a:cs typeface="Times New Roman" pitchFamily="18" charset="0"/>
              </a:rPr>
            </a:br>
            <a:r>
              <a:rPr lang="en-CA" sz="2800" b="1">
                <a:solidFill>
                  <a:srgbClr val="FF9900"/>
                </a:solidFill>
                <a:latin typeface="Times New Roman" pitchFamily="18" charset="0"/>
                <a:cs typeface="Times New Roman" pitchFamily="18" charset="0"/>
              </a:rPr>
              <a:t>хематопоетске матичне ћелије</a:t>
            </a:r>
            <a:r>
              <a:rPr lang="en-CA" sz="2700">
                <a:solidFill>
                  <a:srgbClr val="000000"/>
                </a:solidFill>
                <a:latin typeface="Times New Roman" pitchFamily="18" charset="0"/>
                <a:cs typeface="Times New Roman" pitchFamily="18" charset="0"/>
              </a:rPr>
              <a:t>,</a:t>
            </a:r>
            <a:br>
              <a:rPr lang="en-CA" sz="2700">
                <a:solidFill>
                  <a:srgbClr val="000000"/>
                </a:solidFill>
                <a:latin typeface="Times New Roman" pitchFamily="18" charset="0"/>
                <a:cs typeface="Times New Roman" pitchFamily="18" charset="0"/>
              </a:rPr>
            </a:br>
            <a:r>
              <a:rPr lang="en-CA" sz="2700">
                <a:solidFill>
                  <a:srgbClr val="000000"/>
                </a:solidFill>
                <a:latin typeface="Times New Roman" pitchFamily="18" charset="0"/>
                <a:cs typeface="Times New Roman" pitchFamily="18" charset="0"/>
              </a:rPr>
              <a:t>прекурзора моноцита</a:t>
            </a:r>
          </a:p>
          <a:p>
            <a:pPr>
              <a:lnSpc>
                <a:spcPts val="2700"/>
              </a:lnSpc>
            </a:pPr>
            <a:endParaRPr lang="en-CA" sz="2700">
              <a:solidFill>
                <a:srgbClr val="000000"/>
              </a:solidFill>
              <a:latin typeface="Times New Roman" pitchFamily="18" charset="0"/>
              <a:cs typeface="Times New Roman" pitchFamily="18" charset="0"/>
            </a:endParaRPr>
          </a:p>
        </p:txBody>
      </p:sp>
      <p:sp>
        <p:nvSpPr>
          <p:cNvPr id="4" name="TextBox 4"/>
          <p:cNvSpPr txBox="1"/>
          <p:nvPr/>
        </p:nvSpPr>
        <p:spPr>
          <a:xfrm>
            <a:off x="1612900" y="4000500"/>
            <a:ext cx="3940181" cy="820738"/>
          </a:xfrm>
          <a:prstGeom prst="rect">
            <a:avLst/>
          </a:prstGeom>
          <a:noFill/>
        </p:spPr>
        <p:txBody>
          <a:bodyPr wrap="none" lIns="0" tIns="0" rIns="0" bIns="0">
            <a:spAutoFit/>
          </a:bodyPr>
          <a:lstStyle/>
          <a:p>
            <a:pPr>
              <a:lnSpc>
                <a:spcPts val="3225"/>
              </a:lnSpc>
            </a:pPr>
            <a:r>
              <a:rPr lang="en-CA" sz="2700">
                <a:solidFill>
                  <a:srgbClr val="000000"/>
                </a:solidFill>
                <a:latin typeface="Times New Roman" pitchFamily="18" charset="0"/>
                <a:cs typeface="Times New Roman" pitchFamily="18" charset="0"/>
              </a:rPr>
              <a:t>• велике, фагоцитне ћелије</a:t>
            </a:r>
          </a:p>
          <a:p>
            <a:pPr>
              <a:lnSpc>
                <a:spcPts val="3225"/>
              </a:lnSpc>
            </a:pPr>
            <a:endParaRPr lang="en-CA" sz="2700">
              <a:solidFill>
                <a:srgbClr val="000000"/>
              </a:solidFill>
              <a:latin typeface="Times New Roman" pitchFamily="18" charset="0"/>
              <a:cs typeface="Times New Roman" pitchFamily="18" charset="0"/>
            </a:endParaRPr>
          </a:p>
        </p:txBody>
      </p:sp>
      <p:sp>
        <p:nvSpPr>
          <p:cNvPr id="5" name="TextBox 5"/>
          <p:cNvSpPr txBox="1"/>
          <p:nvPr/>
        </p:nvSpPr>
        <p:spPr>
          <a:xfrm>
            <a:off x="1612900" y="4876800"/>
            <a:ext cx="4124847" cy="820738"/>
          </a:xfrm>
          <a:prstGeom prst="rect">
            <a:avLst/>
          </a:prstGeom>
          <a:noFill/>
        </p:spPr>
        <p:txBody>
          <a:bodyPr wrap="none" lIns="0" tIns="0" rIns="0" bIns="0">
            <a:spAutoFit/>
          </a:bodyPr>
          <a:lstStyle/>
          <a:p>
            <a:pPr>
              <a:lnSpc>
                <a:spcPts val="3225"/>
              </a:lnSpc>
            </a:pPr>
            <a:r>
              <a:rPr lang="en-CA" sz="2700">
                <a:solidFill>
                  <a:srgbClr val="000000"/>
                </a:solidFill>
                <a:latin typeface="Times New Roman" pitchFamily="18" charset="0"/>
                <a:cs typeface="Times New Roman" pitchFamily="18" charset="0"/>
              </a:rPr>
              <a:t>•</a:t>
            </a:r>
            <a:r>
              <a:rPr lang="en-CA" sz="2800" b="1">
                <a:solidFill>
                  <a:srgbClr val="000000"/>
                </a:solidFill>
                <a:latin typeface="Times New Roman" pitchFamily="18" charset="0"/>
                <a:cs typeface="Times New Roman" pitchFamily="18" charset="0"/>
              </a:rPr>
              <a:t> улога</a:t>
            </a:r>
            <a:r>
              <a:rPr lang="en-CA" sz="2700">
                <a:solidFill>
                  <a:srgbClr val="000000"/>
                </a:solidFill>
                <a:latin typeface="Times New Roman" pitchFamily="18" charset="0"/>
                <a:cs typeface="Times New Roman" pitchFamily="18" charset="0"/>
              </a:rPr>
              <a:t>: </a:t>
            </a:r>
            <a:r>
              <a:rPr lang="en-CA" sz="2800" b="1">
                <a:solidFill>
                  <a:srgbClr val="FF9900"/>
                </a:solidFill>
                <a:latin typeface="Times New Roman" pitchFamily="18" charset="0"/>
                <a:cs typeface="Times New Roman" pitchFamily="18" charset="0"/>
              </a:rPr>
              <a:t>ресорпција кости</a:t>
            </a:r>
          </a:p>
          <a:p>
            <a:pPr>
              <a:lnSpc>
                <a:spcPts val="3225"/>
              </a:lnSpc>
            </a:pPr>
            <a:endParaRPr lang="en-CA" sz="2700">
              <a:solidFill>
                <a:srgbClr val="00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2"/>
          <p:cNvSpPr txBox="1"/>
          <p:nvPr/>
        </p:nvSpPr>
        <p:spPr>
          <a:xfrm>
            <a:off x="673100" y="977900"/>
            <a:ext cx="6988580" cy="1654299"/>
          </a:xfrm>
          <a:prstGeom prst="rect">
            <a:avLst/>
          </a:prstGeom>
          <a:noFill/>
        </p:spPr>
        <p:txBody>
          <a:bodyPr wrap="none" lIns="0" tIns="0" rIns="0" bIns="0">
            <a:spAutoFit/>
          </a:bodyPr>
          <a:lstStyle/>
          <a:p>
            <a:pPr>
              <a:lnSpc>
                <a:spcPts val="4300"/>
              </a:lnSpc>
            </a:pPr>
            <a:r>
              <a:rPr lang="en-CA" sz="3600" b="1" dirty="0" err="1">
                <a:solidFill>
                  <a:srgbClr val="C00000"/>
                </a:solidFill>
                <a:latin typeface="Times New Roman" pitchFamily="18" charset="0"/>
                <a:cs typeface="Times New Roman" pitchFamily="18" charset="0"/>
              </a:rPr>
              <a:t>Неорганске</a:t>
            </a:r>
            <a:r>
              <a:rPr lang="en-CA" sz="3600" b="1" dirty="0">
                <a:solidFill>
                  <a:srgbClr val="C00000"/>
                </a:solidFill>
                <a:latin typeface="Times New Roman" pitchFamily="18" charset="0"/>
                <a:cs typeface="Times New Roman" pitchFamily="18" charset="0"/>
              </a:rPr>
              <a:t> </a:t>
            </a:r>
            <a:r>
              <a:rPr lang="en-CA" sz="3600" b="1" dirty="0" err="1">
                <a:solidFill>
                  <a:srgbClr val="C00000"/>
                </a:solidFill>
                <a:latin typeface="Times New Roman" pitchFamily="18" charset="0"/>
                <a:cs typeface="Times New Roman" pitchFamily="18" charset="0"/>
              </a:rPr>
              <a:t>материје</a:t>
            </a:r>
            <a:r>
              <a:rPr lang="en-CA" sz="3600" b="1" dirty="0">
                <a:solidFill>
                  <a:srgbClr val="C00000"/>
                </a:solidFill>
                <a:latin typeface="Times New Roman" pitchFamily="18" charset="0"/>
                <a:cs typeface="Times New Roman" pitchFamily="18" charset="0"/>
              </a:rPr>
              <a:t> у </a:t>
            </a:r>
            <a:r>
              <a:rPr lang="en-CA" sz="3600" b="1" dirty="0" err="1">
                <a:solidFill>
                  <a:srgbClr val="C00000"/>
                </a:solidFill>
                <a:latin typeface="Times New Roman" pitchFamily="18" charset="0"/>
                <a:cs typeface="Times New Roman" pitchFamily="18" charset="0"/>
              </a:rPr>
              <a:t>коштаном</a:t>
            </a:r>
            <a:r>
              <a:rPr lang="en-CA" sz="3600" dirty="0">
                <a:solidFill>
                  <a:srgbClr val="C00000"/>
                </a:solidFill>
                <a:latin typeface="Times New Roman" pitchFamily="18" charset="0"/>
                <a:cs typeface="Times New Roman" pitchFamily="18" charset="0"/>
              </a:rPr>
              <a:t/>
            </a:r>
            <a:br>
              <a:rPr lang="en-CA" sz="3600" dirty="0">
                <a:solidFill>
                  <a:srgbClr val="C00000"/>
                </a:solidFill>
                <a:latin typeface="Times New Roman" pitchFamily="18" charset="0"/>
                <a:cs typeface="Times New Roman" pitchFamily="18" charset="0"/>
              </a:rPr>
            </a:br>
            <a:r>
              <a:rPr lang="en-CA" sz="3600" b="1" dirty="0" err="1">
                <a:solidFill>
                  <a:srgbClr val="C00000"/>
                </a:solidFill>
                <a:latin typeface="Times New Roman" pitchFamily="18" charset="0"/>
                <a:cs typeface="Times New Roman" pitchFamily="18" charset="0"/>
              </a:rPr>
              <a:t>ткиву-кристализовани</a:t>
            </a:r>
            <a:r>
              <a:rPr lang="en-CA" sz="3600" b="1" dirty="0">
                <a:solidFill>
                  <a:srgbClr val="C00000"/>
                </a:solidFill>
                <a:latin typeface="Times New Roman" pitchFamily="18" charset="0"/>
                <a:cs typeface="Times New Roman" pitchFamily="18" charset="0"/>
              </a:rPr>
              <a:t> </a:t>
            </a:r>
            <a:r>
              <a:rPr lang="en-CA" sz="3600" b="1" dirty="0" err="1">
                <a:solidFill>
                  <a:srgbClr val="C00000"/>
                </a:solidFill>
                <a:latin typeface="Times New Roman" pitchFamily="18" charset="0"/>
                <a:cs typeface="Times New Roman" pitchFamily="18" charset="0"/>
              </a:rPr>
              <a:t>минерали</a:t>
            </a:r>
            <a:endParaRPr lang="en-CA" sz="3600" b="1" dirty="0">
              <a:solidFill>
                <a:srgbClr val="C00000"/>
              </a:solidFill>
              <a:latin typeface="Times New Roman" pitchFamily="18" charset="0"/>
              <a:cs typeface="Times New Roman" pitchFamily="18" charset="0"/>
            </a:endParaRPr>
          </a:p>
          <a:p>
            <a:pPr>
              <a:lnSpc>
                <a:spcPts val="4300"/>
              </a:lnSpc>
            </a:pPr>
            <a:endParaRPr lang="en-CA" sz="3600" dirty="0">
              <a:solidFill>
                <a:srgbClr val="C00000"/>
              </a:solidFill>
              <a:latin typeface="Times New Roman" pitchFamily="18" charset="0"/>
              <a:cs typeface="Times New Roman" pitchFamily="18" charset="0"/>
            </a:endParaRPr>
          </a:p>
        </p:txBody>
      </p:sp>
      <p:sp>
        <p:nvSpPr>
          <p:cNvPr id="3" name="TextBox 3"/>
          <p:cNvSpPr txBox="1"/>
          <p:nvPr/>
        </p:nvSpPr>
        <p:spPr>
          <a:xfrm>
            <a:off x="774700" y="3073400"/>
            <a:ext cx="3580532" cy="948978"/>
          </a:xfrm>
          <a:prstGeom prst="rect">
            <a:avLst/>
          </a:prstGeom>
          <a:noFill/>
        </p:spPr>
        <p:txBody>
          <a:bodyPr wrap="none" lIns="0" tIns="0" rIns="0" bIns="0">
            <a:spAutoFit/>
          </a:bodyPr>
          <a:lstStyle/>
          <a:p>
            <a:pPr>
              <a:lnSpc>
                <a:spcPts val="3675"/>
              </a:lnSpc>
            </a:pPr>
            <a:r>
              <a:rPr lang="en-CA" sz="3200">
                <a:solidFill>
                  <a:srgbClr val="FF9900"/>
                </a:solidFill>
                <a:latin typeface="Times New Roman" pitchFamily="18" charset="0"/>
                <a:cs typeface="Times New Roman" pitchFamily="18" charset="0"/>
              </a:rPr>
              <a:t>•</a:t>
            </a:r>
            <a:r>
              <a:rPr lang="en-CA" sz="3200" b="1">
                <a:solidFill>
                  <a:srgbClr val="FF9900"/>
                </a:solidFill>
                <a:latin typeface="Times New Roman" pitchFamily="18" charset="0"/>
                <a:cs typeface="Times New Roman" pitchFamily="18" charset="0"/>
              </a:rPr>
              <a:t> Хидроксиапатит -</a:t>
            </a:r>
          </a:p>
          <a:p>
            <a:pPr>
              <a:lnSpc>
                <a:spcPts val="3675"/>
              </a:lnSpc>
            </a:pPr>
            <a:endParaRPr lang="en-CA" sz="3200">
              <a:solidFill>
                <a:srgbClr val="000000"/>
              </a:solidFill>
              <a:latin typeface="Times New Roman" pitchFamily="18" charset="0"/>
              <a:cs typeface="Times New Roman" pitchFamily="18" charset="0"/>
            </a:endParaRPr>
          </a:p>
        </p:txBody>
      </p:sp>
      <p:sp>
        <p:nvSpPr>
          <p:cNvPr id="4" name="TextBox 4"/>
          <p:cNvSpPr txBox="1"/>
          <p:nvPr/>
        </p:nvSpPr>
        <p:spPr>
          <a:xfrm>
            <a:off x="1079500" y="3797300"/>
            <a:ext cx="4389984" cy="948978"/>
          </a:xfrm>
          <a:prstGeom prst="rect">
            <a:avLst/>
          </a:prstGeom>
          <a:noFill/>
        </p:spPr>
        <p:txBody>
          <a:bodyPr wrap="none" lIns="0" tIns="0" rIns="0" bIns="0">
            <a:spAutoFit/>
          </a:bodyPr>
          <a:lstStyle/>
          <a:p>
            <a:pPr>
              <a:lnSpc>
                <a:spcPts val="3675"/>
              </a:lnSpc>
            </a:pPr>
            <a:r>
              <a:rPr lang="en-CA" sz="3200">
                <a:solidFill>
                  <a:srgbClr val="000000"/>
                </a:solidFill>
                <a:latin typeface="Times New Roman" pitchFamily="18" charset="0"/>
                <a:cs typeface="Times New Roman" pitchFamily="18" charset="0"/>
              </a:rPr>
              <a:t>(соли калцијум-фосфата)</a:t>
            </a:r>
          </a:p>
          <a:p>
            <a:pPr>
              <a:lnSpc>
                <a:spcPts val="3675"/>
              </a:lnSpc>
            </a:pPr>
            <a:endParaRPr lang="en-CA" sz="3200">
              <a:solidFill>
                <a:srgbClr val="000000"/>
              </a:solidFill>
              <a:latin typeface="Times New Roman" pitchFamily="18" charset="0"/>
              <a:cs typeface="Times New Roman" pitchFamily="18" charset="0"/>
            </a:endParaRPr>
          </a:p>
        </p:txBody>
      </p:sp>
      <p:sp>
        <p:nvSpPr>
          <p:cNvPr id="5" name="TextBox 5"/>
          <p:cNvSpPr txBox="1"/>
          <p:nvPr/>
        </p:nvSpPr>
        <p:spPr>
          <a:xfrm>
            <a:off x="774700" y="4635500"/>
            <a:ext cx="3511346" cy="948978"/>
          </a:xfrm>
          <a:prstGeom prst="rect">
            <a:avLst/>
          </a:prstGeom>
          <a:noFill/>
        </p:spPr>
        <p:txBody>
          <a:bodyPr wrap="none" lIns="0" tIns="0" rIns="0" bIns="0">
            <a:spAutoFit/>
          </a:bodyPr>
          <a:lstStyle/>
          <a:p>
            <a:pPr>
              <a:lnSpc>
                <a:spcPts val="3675"/>
              </a:lnSpc>
            </a:pPr>
            <a:r>
              <a:rPr lang="en-CA" sz="3200">
                <a:solidFill>
                  <a:srgbClr val="000000"/>
                </a:solidFill>
                <a:latin typeface="Times New Roman" pitchFamily="18" charset="0"/>
                <a:cs typeface="Times New Roman" pitchFamily="18" charset="0"/>
              </a:rPr>
              <a:t>• калцијум карбонат</a:t>
            </a:r>
          </a:p>
          <a:p>
            <a:pPr>
              <a:lnSpc>
                <a:spcPts val="3675"/>
              </a:lnSpc>
            </a:pPr>
            <a:endParaRPr lang="en-CA" sz="3200">
              <a:solidFill>
                <a:srgbClr val="000000"/>
              </a:solidFill>
              <a:latin typeface="Times New Roman" pitchFamily="18" charset="0"/>
              <a:cs typeface="Times New Roman" pitchFamily="18" charset="0"/>
            </a:endParaRPr>
          </a:p>
        </p:txBody>
      </p:sp>
      <p:sp>
        <p:nvSpPr>
          <p:cNvPr id="6" name="TextBox 6"/>
          <p:cNvSpPr txBox="1"/>
          <p:nvPr/>
        </p:nvSpPr>
        <p:spPr>
          <a:xfrm>
            <a:off x="774700" y="5461000"/>
            <a:ext cx="3440494" cy="948978"/>
          </a:xfrm>
          <a:prstGeom prst="rect">
            <a:avLst/>
          </a:prstGeom>
          <a:noFill/>
        </p:spPr>
        <p:txBody>
          <a:bodyPr wrap="none" lIns="0" tIns="0" rIns="0" bIns="0">
            <a:spAutoFit/>
          </a:bodyPr>
          <a:lstStyle/>
          <a:p>
            <a:pPr>
              <a:lnSpc>
                <a:spcPts val="3675"/>
              </a:lnSpc>
            </a:pPr>
            <a:r>
              <a:rPr lang="en-CA" sz="3200">
                <a:solidFill>
                  <a:srgbClr val="000000"/>
                </a:solidFill>
                <a:latin typeface="Times New Roman" pitchFamily="18" charset="0"/>
                <a:cs typeface="Times New Roman" pitchFamily="18" charset="0"/>
              </a:rPr>
              <a:t>• калцијум флуорид</a:t>
            </a:r>
          </a:p>
          <a:p>
            <a:pPr>
              <a:lnSpc>
                <a:spcPts val="3675"/>
              </a:lnSpc>
            </a:pPr>
            <a:endParaRPr lang="en-CA" sz="3200">
              <a:solidFill>
                <a:srgbClr val="00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object 3"/>
          <p:cNvSpPr>
            <a:spLocks noChangeArrowheads="1"/>
          </p:cNvSpPr>
          <p:nvPr/>
        </p:nvSpPr>
        <p:spPr bwMode="auto">
          <a:xfrm>
            <a:off x="2152650" y="627063"/>
            <a:ext cx="5607050" cy="1593850"/>
          </a:xfrm>
          <a:prstGeom prst="rect">
            <a:avLst/>
          </a:prstGeom>
          <a:noFill/>
          <a:ln w="9525" algn="ctr">
            <a:noFill/>
            <a:round/>
            <a:headEnd/>
            <a:tailEnd/>
          </a:ln>
        </p:spPr>
        <p:txBody>
          <a:bodyPr lIns="0" tIns="0" rIns="0" bIns="0"/>
          <a:lstStyle/>
          <a:p>
            <a:pPr>
              <a:lnSpc>
                <a:spcPts val="5938"/>
              </a:lnSpc>
            </a:pPr>
            <a:r>
              <a:rPr lang="ru-RU" sz="4400" b="1" dirty="0">
                <a:solidFill>
                  <a:srgbClr val="C00000"/>
                </a:solidFill>
                <a:latin typeface="Times New Roman" pitchFamily="18" charset="0"/>
                <a:cs typeface="Times New Roman" pitchFamily="18" charset="0"/>
              </a:rPr>
              <a:t>Структура кости</a:t>
            </a:r>
          </a:p>
        </p:txBody>
      </p:sp>
      <p:sp>
        <p:nvSpPr>
          <p:cNvPr id="21507" name="object 4"/>
          <p:cNvSpPr>
            <a:spLocks noChangeArrowheads="1"/>
          </p:cNvSpPr>
          <p:nvPr/>
        </p:nvSpPr>
        <p:spPr bwMode="auto">
          <a:xfrm>
            <a:off x="777875" y="2257425"/>
            <a:ext cx="7858125" cy="2135188"/>
          </a:xfrm>
          <a:prstGeom prst="rect">
            <a:avLst/>
          </a:prstGeom>
          <a:noFill/>
          <a:ln w="9525" algn="ctr">
            <a:noFill/>
            <a:round/>
            <a:headEnd/>
            <a:tailEnd/>
          </a:ln>
        </p:spPr>
        <p:txBody>
          <a:bodyPr lIns="0" tIns="0" rIns="0" bIns="0"/>
          <a:lstStyle/>
          <a:p>
            <a:pPr>
              <a:lnSpc>
                <a:spcPts val="4325"/>
              </a:lnSpc>
            </a:pPr>
            <a:r>
              <a:rPr lang="ru-RU" sz="3200" b="1">
                <a:solidFill>
                  <a:srgbClr val="FF0000"/>
                </a:solidFill>
                <a:latin typeface="Times New Roman" pitchFamily="18" charset="0"/>
                <a:cs typeface="Times New Roman" pitchFamily="18" charset="0"/>
              </a:rPr>
              <a:t>компактна кост-</a:t>
            </a:r>
          </a:p>
          <a:p>
            <a:pPr>
              <a:lnSpc>
                <a:spcPts val="3838"/>
              </a:lnSpc>
            </a:pPr>
            <a:r>
              <a:rPr lang="ru-RU" sz="3200" b="1">
                <a:solidFill>
                  <a:srgbClr val="000000"/>
                </a:solidFill>
                <a:latin typeface="Times New Roman" pitchFamily="18" charset="0"/>
                <a:cs typeface="Times New Roman" pitchFamily="18" charset="0"/>
              </a:rPr>
              <a:t>(густ, калцификован ванћелијски</a:t>
            </a:r>
          </a:p>
          <a:p>
            <a:pPr>
              <a:lnSpc>
                <a:spcPts val="3838"/>
              </a:lnSpc>
            </a:pPr>
            <a:r>
              <a:rPr lang="ru-RU" sz="3200" b="1">
                <a:solidFill>
                  <a:srgbClr val="000000"/>
                </a:solidFill>
                <a:latin typeface="Times New Roman" pitchFamily="18" charset="0"/>
                <a:cs typeface="Times New Roman" pitchFamily="18" charset="0"/>
              </a:rPr>
              <a:t>матрикс)</a:t>
            </a:r>
          </a:p>
        </p:txBody>
      </p:sp>
      <p:sp>
        <p:nvSpPr>
          <p:cNvPr id="21508" name="object 5"/>
          <p:cNvSpPr>
            <a:spLocks noChangeArrowheads="1"/>
          </p:cNvSpPr>
          <p:nvPr/>
        </p:nvSpPr>
        <p:spPr bwMode="auto">
          <a:xfrm>
            <a:off x="777875" y="4419600"/>
            <a:ext cx="5214938" cy="1646238"/>
          </a:xfrm>
          <a:prstGeom prst="rect">
            <a:avLst/>
          </a:prstGeom>
          <a:noFill/>
          <a:ln w="9525" algn="ctr">
            <a:noFill/>
            <a:round/>
            <a:headEnd/>
            <a:tailEnd/>
          </a:ln>
        </p:spPr>
        <p:txBody>
          <a:bodyPr lIns="0" tIns="0" rIns="0" bIns="0"/>
          <a:lstStyle/>
          <a:p>
            <a:pPr>
              <a:lnSpc>
                <a:spcPts val="4313"/>
              </a:lnSpc>
            </a:pPr>
            <a:r>
              <a:rPr lang="ru-RU" sz="3200" b="1">
                <a:solidFill>
                  <a:srgbClr val="FF0000"/>
                </a:solidFill>
                <a:latin typeface="Times New Roman" pitchFamily="18" charset="0"/>
                <a:cs typeface="Times New Roman" pitchFamily="18" charset="0"/>
              </a:rPr>
              <a:t>сунђераста кост-</a:t>
            </a:r>
          </a:p>
          <a:p>
            <a:pPr>
              <a:lnSpc>
                <a:spcPts val="3838"/>
              </a:lnSpc>
            </a:pPr>
            <a:r>
              <a:rPr lang="ru-RU" sz="3200" b="1">
                <a:solidFill>
                  <a:srgbClr val="000000"/>
                </a:solidFill>
                <a:latin typeface="Times New Roman" pitchFamily="18" charset="0"/>
                <a:cs typeface="Times New Roman" pitchFamily="18" charset="0"/>
              </a:rPr>
              <a:t>(умрежене трабекуле)</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0" name="object 1"/>
          <p:cNvSpPr>
            <a:spLocks noChangeArrowheads="1"/>
          </p:cNvSpPr>
          <p:nvPr/>
        </p:nvSpPr>
        <p:spPr bwMode="auto">
          <a:xfrm>
            <a:off x="0" y="0"/>
            <a:ext cx="9144000" cy="6858000"/>
          </a:xfrm>
          <a:prstGeom prst="rect">
            <a:avLst/>
          </a:prstGeom>
          <a:blipFill dpi="0" rotWithShape="0">
            <a:blip r:embed="rId2" cstate="print"/>
            <a:srcRect/>
            <a:stretch>
              <a:fillRect/>
            </a:stretch>
          </a:blipFill>
          <a:ln w="9525" algn="ctr">
            <a:noFill/>
            <a:round/>
            <a:headEnd/>
            <a:tailEnd/>
          </a:ln>
        </p:spPr>
        <p:txBody>
          <a:bodyPr lIns="0" tIns="0" rIns="0" bIns="0"/>
          <a:lstStyle/>
          <a:p>
            <a:endParaRPr lang="en-US"/>
          </a:p>
        </p:txBody>
      </p:sp>
      <p:sp>
        <p:nvSpPr>
          <p:cNvPr id="22531" name="object 3"/>
          <p:cNvSpPr>
            <a:spLocks noChangeArrowheads="1"/>
          </p:cNvSpPr>
          <p:nvPr/>
        </p:nvSpPr>
        <p:spPr bwMode="auto">
          <a:xfrm>
            <a:off x="1393825" y="322263"/>
            <a:ext cx="5432425" cy="1592262"/>
          </a:xfrm>
          <a:prstGeom prst="rect">
            <a:avLst/>
          </a:prstGeom>
          <a:noFill/>
          <a:ln w="9525" algn="ctr">
            <a:noFill/>
            <a:round/>
            <a:headEnd/>
            <a:tailEnd/>
          </a:ln>
        </p:spPr>
        <p:txBody>
          <a:bodyPr lIns="0" tIns="0" rIns="0" bIns="0"/>
          <a:lstStyle/>
          <a:p>
            <a:pPr algn="ctr">
              <a:lnSpc>
                <a:spcPts val="5938"/>
              </a:lnSpc>
            </a:pPr>
            <a:r>
              <a:rPr lang="ru-RU" sz="4400" b="1" dirty="0">
                <a:solidFill>
                  <a:srgbClr val="C00000"/>
                </a:solidFill>
                <a:latin typeface="MGRRLF+PalatinoLinotype-Bold" charset="0"/>
              </a:rPr>
              <a:t>Хаверсов систем</a:t>
            </a:r>
          </a:p>
        </p:txBody>
      </p:sp>
      <p:sp>
        <p:nvSpPr>
          <p:cNvPr id="22532" name="object 4"/>
          <p:cNvSpPr>
            <a:spLocks noChangeArrowheads="1"/>
          </p:cNvSpPr>
          <p:nvPr/>
        </p:nvSpPr>
        <p:spPr bwMode="auto">
          <a:xfrm>
            <a:off x="460375" y="1630363"/>
            <a:ext cx="8143875" cy="868362"/>
          </a:xfrm>
          <a:prstGeom prst="rect">
            <a:avLst/>
          </a:prstGeom>
          <a:noFill/>
          <a:ln w="9525" algn="ctr">
            <a:noFill/>
            <a:round/>
            <a:headEnd/>
            <a:tailEnd/>
          </a:ln>
        </p:spPr>
        <p:txBody>
          <a:bodyPr lIns="0" tIns="0" rIns="0" bIns="0"/>
          <a:lstStyle/>
          <a:p>
            <a:pPr>
              <a:lnSpc>
                <a:spcPts val="3225"/>
              </a:lnSpc>
            </a:pPr>
            <a:r>
              <a:rPr lang="ru-RU" sz="2400">
                <a:solidFill>
                  <a:srgbClr val="FF0000"/>
                </a:solidFill>
                <a:latin typeface="URGEAG+PalatinoLinotype-Roman" charset="0"/>
              </a:rPr>
              <a:t>• </a:t>
            </a:r>
            <a:r>
              <a:rPr lang="ru-RU" sz="2400" b="1">
                <a:solidFill>
                  <a:srgbClr val="FF0000"/>
                </a:solidFill>
                <a:latin typeface="MGRRLF+PalatinoLinotype-Bold" charset="0"/>
              </a:rPr>
              <a:t>Остеон </a:t>
            </a:r>
            <a:r>
              <a:rPr lang="ru-RU" sz="2400">
                <a:solidFill>
                  <a:srgbClr val="000000"/>
                </a:solidFill>
                <a:latin typeface="URGEAG+PalatinoLinotype-Roman" charset="0"/>
              </a:rPr>
              <a:t>са централним </a:t>
            </a:r>
            <a:r>
              <a:rPr lang="ru-RU" sz="2400" b="1">
                <a:solidFill>
                  <a:srgbClr val="FF0000"/>
                </a:solidFill>
                <a:latin typeface="MGRRLF+PalatinoLinotype-Bold" charset="0"/>
              </a:rPr>
              <a:t>Хаверсовим каналом</a:t>
            </a:r>
          </a:p>
        </p:txBody>
      </p:sp>
      <p:sp>
        <p:nvSpPr>
          <p:cNvPr id="22533" name="object 5"/>
          <p:cNvSpPr>
            <a:spLocks noChangeArrowheads="1"/>
          </p:cNvSpPr>
          <p:nvPr/>
        </p:nvSpPr>
        <p:spPr bwMode="auto">
          <a:xfrm>
            <a:off x="930275" y="2033588"/>
            <a:ext cx="2554288" cy="1676400"/>
          </a:xfrm>
          <a:prstGeom prst="rect">
            <a:avLst/>
          </a:prstGeom>
          <a:noFill/>
          <a:ln w="9525" algn="ctr">
            <a:noFill/>
            <a:round/>
            <a:headEnd/>
            <a:tailEnd/>
          </a:ln>
        </p:spPr>
        <p:txBody>
          <a:bodyPr lIns="0" tIns="0" rIns="0" bIns="0"/>
          <a:lstStyle/>
          <a:p>
            <a:pPr>
              <a:lnSpc>
                <a:spcPts val="3225"/>
              </a:lnSpc>
            </a:pPr>
            <a:r>
              <a:rPr lang="ru-RU" sz="2400">
                <a:solidFill>
                  <a:srgbClr val="000000"/>
                </a:solidFill>
                <a:latin typeface="URGEAG+PalatinoLinotype-Roman" charset="0"/>
              </a:rPr>
              <a:t>– ћелије</a:t>
            </a:r>
          </a:p>
          <a:p>
            <a:pPr>
              <a:lnSpc>
                <a:spcPts val="3175"/>
              </a:lnSpc>
            </a:pPr>
            <a:r>
              <a:rPr lang="ru-RU" sz="2400">
                <a:solidFill>
                  <a:srgbClr val="000000"/>
                </a:solidFill>
                <a:latin typeface="URGEAG+PalatinoLinotype-Roman" charset="0"/>
              </a:rPr>
              <a:t>– крвне судове</a:t>
            </a:r>
          </a:p>
          <a:p>
            <a:pPr>
              <a:lnSpc>
                <a:spcPts val="3175"/>
              </a:lnSpc>
            </a:pPr>
            <a:r>
              <a:rPr lang="ru-RU" sz="2400">
                <a:solidFill>
                  <a:srgbClr val="000000"/>
                </a:solidFill>
                <a:latin typeface="URGEAG+PalatinoLinotype-Roman" charset="0"/>
              </a:rPr>
              <a:t>– нервe</a:t>
            </a:r>
          </a:p>
        </p:txBody>
      </p:sp>
      <p:sp>
        <p:nvSpPr>
          <p:cNvPr id="22534" name="object 6"/>
          <p:cNvSpPr>
            <a:spLocks noChangeArrowheads="1"/>
          </p:cNvSpPr>
          <p:nvPr/>
        </p:nvSpPr>
        <p:spPr bwMode="auto">
          <a:xfrm>
            <a:off x="460375" y="3246438"/>
            <a:ext cx="3640138" cy="1274762"/>
          </a:xfrm>
          <a:prstGeom prst="rect">
            <a:avLst/>
          </a:prstGeom>
          <a:noFill/>
          <a:ln w="9525" algn="ctr">
            <a:noFill/>
            <a:round/>
            <a:headEnd/>
            <a:tailEnd/>
          </a:ln>
        </p:spPr>
        <p:txBody>
          <a:bodyPr lIns="0" tIns="0" rIns="0" bIns="0"/>
          <a:lstStyle/>
          <a:p>
            <a:pPr marL="468313">
              <a:lnSpc>
                <a:spcPts val="3225"/>
              </a:lnSpc>
            </a:pPr>
            <a:r>
              <a:rPr lang="ru-RU" sz="2400">
                <a:solidFill>
                  <a:srgbClr val="FF0000"/>
                </a:solidFill>
                <a:latin typeface="URGEAG+PalatinoLinotype-Roman" charset="0"/>
              </a:rPr>
              <a:t>• </a:t>
            </a:r>
            <a:r>
              <a:rPr lang="ru-RU" sz="2400" b="1">
                <a:solidFill>
                  <a:srgbClr val="FF0000"/>
                </a:solidFill>
                <a:latin typeface="MGRRLF+PalatinoLinotype-Bold" charset="0"/>
              </a:rPr>
              <a:t>Волкманов канал</a:t>
            </a:r>
          </a:p>
          <a:p>
            <a:pPr marL="468313">
              <a:lnSpc>
                <a:spcPts val="3200"/>
              </a:lnSpc>
            </a:pPr>
            <a:r>
              <a:rPr lang="ru-RU" sz="2400">
                <a:solidFill>
                  <a:srgbClr val="000000"/>
                </a:solidFill>
                <a:latin typeface="URGEAG+PalatinoLinotype-Roman" charset="0"/>
              </a:rPr>
              <a:t>– повезује остеоне</a:t>
            </a:r>
          </a:p>
        </p:txBody>
      </p:sp>
      <p:sp>
        <p:nvSpPr>
          <p:cNvPr id="22535" name="object 7"/>
          <p:cNvSpPr>
            <a:spLocks noChangeArrowheads="1"/>
          </p:cNvSpPr>
          <p:nvPr/>
        </p:nvSpPr>
        <p:spPr bwMode="auto">
          <a:xfrm>
            <a:off x="2987675" y="5937250"/>
            <a:ext cx="6375400" cy="868363"/>
          </a:xfrm>
          <a:prstGeom prst="rect">
            <a:avLst/>
          </a:prstGeom>
          <a:noFill/>
          <a:ln w="9525" algn="ctr">
            <a:noFill/>
            <a:round/>
            <a:headEnd/>
            <a:tailEnd/>
          </a:ln>
        </p:spPr>
        <p:txBody>
          <a:bodyPr lIns="0" tIns="0" rIns="0" bIns="0"/>
          <a:lstStyle/>
          <a:p>
            <a:pPr>
              <a:lnSpc>
                <a:spcPts val="3225"/>
              </a:lnSpc>
            </a:pPr>
            <a:r>
              <a:rPr lang="ru-RU" sz="2400" b="1">
                <a:solidFill>
                  <a:srgbClr val="000000"/>
                </a:solidFill>
                <a:latin typeface="MGRRLF+PalatinoLinotype-Bold" charset="0"/>
              </a:rPr>
              <a:t>Хаверсов канал Волкманов канал</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object 3"/>
          <p:cNvSpPr>
            <a:spLocks noChangeArrowheads="1"/>
          </p:cNvSpPr>
          <p:nvPr/>
        </p:nvSpPr>
        <p:spPr bwMode="auto">
          <a:xfrm>
            <a:off x="251520" y="282575"/>
            <a:ext cx="7776865" cy="1590675"/>
          </a:xfrm>
          <a:prstGeom prst="rect">
            <a:avLst/>
          </a:prstGeom>
          <a:noFill/>
          <a:ln w="9525" algn="ctr">
            <a:noFill/>
            <a:round/>
            <a:headEnd/>
            <a:tailEnd/>
          </a:ln>
        </p:spPr>
        <p:txBody>
          <a:bodyPr lIns="0" tIns="0" rIns="0" bIns="0"/>
          <a:lstStyle/>
          <a:p>
            <a:pPr marL="1812925" algn="ctr">
              <a:lnSpc>
                <a:spcPts val="5938"/>
              </a:lnSpc>
            </a:pPr>
            <a:r>
              <a:rPr lang="ru-RU" sz="4400" b="1" dirty="0">
                <a:solidFill>
                  <a:srgbClr val="C00000"/>
                </a:solidFill>
                <a:latin typeface="MGRRLF+PalatinoLinotype-Bold" charset="0"/>
              </a:rPr>
              <a:t>Кост је метаболички</a:t>
            </a:r>
          </a:p>
          <a:p>
            <a:pPr marL="1812925" algn="ctr">
              <a:lnSpc>
                <a:spcPts val="5275"/>
              </a:lnSpc>
            </a:pPr>
            <a:r>
              <a:rPr lang="ru-RU" sz="4400" b="1" dirty="0">
                <a:solidFill>
                  <a:srgbClr val="C00000"/>
                </a:solidFill>
                <a:latin typeface="MGRRLF+PalatinoLinotype-Bold" charset="0"/>
              </a:rPr>
              <a:t>активнa</a:t>
            </a:r>
          </a:p>
        </p:txBody>
      </p:sp>
      <p:sp>
        <p:nvSpPr>
          <p:cNvPr id="23555" name="object 4"/>
          <p:cNvSpPr>
            <a:spLocks noChangeArrowheads="1"/>
          </p:cNvSpPr>
          <p:nvPr/>
        </p:nvSpPr>
        <p:spPr bwMode="auto">
          <a:xfrm>
            <a:off x="854075" y="2105025"/>
            <a:ext cx="7104063" cy="2133600"/>
          </a:xfrm>
          <a:prstGeom prst="rect">
            <a:avLst/>
          </a:prstGeom>
          <a:noFill/>
          <a:ln w="9525" algn="ctr">
            <a:noFill/>
            <a:round/>
            <a:headEnd/>
            <a:tailEnd/>
          </a:ln>
        </p:spPr>
        <p:txBody>
          <a:bodyPr lIns="0" tIns="0" rIns="0" bIns="0"/>
          <a:lstStyle/>
          <a:p>
            <a:pPr marL="342900">
              <a:lnSpc>
                <a:spcPts val="4313"/>
              </a:lnSpc>
            </a:pPr>
            <a:r>
              <a:rPr lang="ru-RU" sz="3200">
                <a:solidFill>
                  <a:srgbClr val="000000"/>
                </a:solidFill>
                <a:latin typeface="URGEAG+PalatinoLinotype-Roman" charset="0"/>
              </a:rPr>
              <a:t>• унутрашња структура кости се</a:t>
            </a:r>
          </a:p>
          <a:p>
            <a:pPr marL="342900">
              <a:lnSpc>
                <a:spcPts val="3838"/>
              </a:lnSpc>
            </a:pPr>
            <a:r>
              <a:rPr lang="ru-RU" sz="3200">
                <a:solidFill>
                  <a:srgbClr val="000000"/>
                </a:solidFill>
                <a:latin typeface="URGEAG+PalatinoLinotype-Roman" charset="0"/>
              </a:rPr>
              <a:t>одржава преобликовањем</a:t>
            </a:r>
            <a:r>
              <a:rPr lang="ru-RU" sz="3200">
                <a:solidFill>
                  <a:srgbClr val="000000"/>
                </a:solidFill>
                <a:latin typeface="NGRBLQ+PalatinoLinotype-Roman" charset="0"/>
              </a:rPr>
              <a:t>-</a:t>
            </a:r>
          </a:p>
          <a:p>
            <a:pPr marL="342900">
              <a:lnSpc>
                <a:spcPts val="3838"/>
              </a:lnSpc>
            </a:pPr>
            <a:r>
              <a:rPr lang="ru-RU" sz="3200" b="1">
                <a:solidFill>
                  <a:srgbClr val="FF0000"/>
                </a:solidFill>
                <a:latin typeface="MGRRLF+PalatinoLinotype-Bold" charset="0"/>
              </a:rPr>
              <a:t>ремоделовање кости</a:t>
            </a:r>
          </a:p>
        </p:txBody>
      </p:sp>
      <p:sp>
        <p:nvSpPr>
          <p:cNvPr id="23556" name="object 5"/>
          <p:cNvSpPr>
            <a:spLocks noChangeArrowheads="1"/>
          </p:cNvSpPr>
          <p:nvPr/>
        </p:nvSpPr>
        <p:spPr bwMode="auto">
          <a:xfrm>
            <a:off x="854075" y="4270375"/>
            <a:ext cx="7970838" cy="2133600"/>
          </a:xfrm>
          <a:prstGeom prst="rect">
            <a:avLst/>
          </a:prstGeom>
          <a:noFill/>
          <a:ln w="9525" algn="ctr">
            <a:noFill/>
            <a:round/>
            <a:headEnd/>
            <a:tailEnd/>
          </a:ln>
        </p:spPr>
        <p:txBody>
          <a:bodyPr lIns="0" tIns="0" rIns="0" bIns="0"/>
          <a:lstStyle/>
          <a:p>
            <a:pPr marL="342900">
              <a:lnSpc>
                <a:spcPts val="4313"/>
              </a:lnSpc>
            </a:pPr>
            <a:r>
              <a:rPr lang="ru-RU" sz="3200">
                <a:solidFill>
                  <a:srgbClr val="000000"/>
                </a:solidFill>
                <a:latin typeface="URGEAG+PalatinoLinotype-Roman" charset="0"/>
              </a:rPr>
              <a:t>• у физиолошким условима постоји</a:t>
            </a:r>
          </a:p>
          <a:p>
            <a:pPr marL="342900">
              <a:lnSpc>
                <a:spcPts val="3838"/>
              </a:lnSpc>
            </a:pPr>
            <a:r>
              <a:rPr lang="ru-RU" sz="3200" b="1">
                <a:solidFill>
                  <a:srgbClr val="000000"/>
                </a:solidFill>
                <a:latin typeface="MGRRLF+PalatinoLinotype-Bold" charset="0"/>
              </a:rPr>
              <a:t>равнотежа између стварања и</a:t>
            </a:r>
          </a:p>
          <a:p>
            <a:pPr marL="342900">
              <a:lnSpc>
                <a:spcPts val="3838"/>
              </a:lnSpc>
            </a:pPr>
            <a:r>
              <a:rPr lang="ru-RU" sz="3200" b="1">
                <a:solidFill>
                  <a:srgbClr val="000000"/>
                </a:solidFill>
                <a:latin typeface="MGRRLF+PalatinoLinotype-Bold" charset="0"/>
              </a:rPr>
              <a:t>разградње (ресорпције) кости</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8" name="object 3"/>
          <p:cNvSpPr>
            <a:spLocks noChangeArrowheads="1"/>
          </p:cNvSpPr>
          <p:nvPr/>
        </p:nvSpPr>
        <p:spPr bwMode="auto">
          <a:xfrm>
            <a:off x="2095500" y="222250"/>
            <a:ext cx="5695950" cy="1646238"/>
          </a:xfrm>
          <a:prstGeom prst="rect">
            <a:avLst/>
          </a:prstGeom>
          <a:noFill/>
          <a:ln w="9525" algn="ctr">
            <a:noFill/>
            <a:round/>
            <a:headEnd/>
            <a:tailEnd/>
          </a:ln>
        </p:spPr>
        <p:txBody>
          <a:bodyPr lIns="0" tIns="0" rIns="0" bIns="0"/>
          <a:lstStyle/>
          <a:p>
            <a:pPr marL="285750">
              <a:lnSpc>
                <a:spcPts val="4313"/>
              </a:lnSpc>
            </a:pPr>
            <a:r>
              <a:rPr lang="ru-RU" sz="3200" b="1" dirty="0">
                <a:solidFill>
                  <a:srgbClr val="C00000"/>
                </a:solidFill>
                <a:latin typeface="MGRRLF+PalatinoLinotype-Bold" charset="0"/>
              </a:rPr>
              <a:t>Фактори који регулишу</a:t>
            </a:r>
          </a:p>
          <a:p>
            <a:pPr marL="285750">
              <a:lnSpc>
                <a:spcPts val="3838"/>
              </a:lnSpc>
            </a:pPr>
            <a:r>
              <a:rPr lang="ru-RU" sz="3200" b="1" dirty="0">
                <a:solidFill>
                  <a:srgbClr val="C00000"/>
                </a:solidFill>
                <a:latin typeface="MGRRLF+PalatinoLinotype-Bold" charset="0"/>
              </a:rPr>
              <a:t>ремоделовање кости:</a:t>
            </a:r>
          </a:p>
        </p:txBody>
      </p:sp>
      <p:sp>
        <p:nvSpPr>
          <p:cNvPr id="24579" name="object 4"/>
          <p:cNvSpPr>
            <a:spLocks noChangeArrowheads="1"/>
          </p:cNvSpPr>
          <p:nvPr/>
        </p:nvSpPr>
        <p:spPr bwMode="auto">
          <a:xfrm>
            <a:off x="549275" y="1514475"/>
            <a:ext cx="9004300" cy="4694238"/>
          </a:xfrm>
          <a:prstGeom prst="rect">
            <a:avLst/>
          </a:prstGeom>
          <a:noFill/>
          <a:ln w="9525" algn="ctr">
            <a:noFill/>
            <a:round/>
            <a:headEnd/>
            <a:tailEnd/>
          </a:ln>
        </p:spPr>
        <p:txBody>
          <a:bodyPr lIns="0" tIns="0" rIns="0" bIns="0"/>
          <a:lstStyle/>
          <a:p>
            <a:pPr>
              <a:lnSpc>
                <a:spcPts val="3225"/>
              </a:lnSpc>
            </a:pPr>
            <a:r>
              <a:rPr lang="ru-RU" sz="2400" dirty="0">
                <a:solidFill>
                  <a:srgbClr val="000000"/>
                </a:solidFill>
                <a:latin typeface="OAEBHU+ArialMT" charset="0"/>
              </a:rPr>
              <a:t>•</a:t>
            </a:r>
            <a:r>
              <a:rPr lang="ru-RU" sz="2400" dirty="0">
                <a:solidFill>
                  <a:srgbClr val="000000"/>
                </a:solidFill>
                <a:latin typeface="Times New Roman" pitchFamily="18" charset="0"/>
                <a:cs typeface="Times New Roman" pitchFamily="18" charset="0"/>
              </a:rPr>
              <a:t> </a:t>
            </a:r>
            <a:r>
              <a:rPr lang="ru-RU" sz="2400" dirty="0">
                <a:solidFill>
                  <a:srgbClr val="000000"/>
                </a:solidFill>
                <a:latin typeface="URGEAG+PalatinoLinotype-Roman" charset="0"/>
              </a:rPr>
              <a:t>Фактори који </a:t>
            </a:r>
            <a:r>
              <a:rPr lang="ru-RU" sz="2400" b="1" dirty="0">
                <a:solidFill>
                  <a:srgbClr val="FF0000"/>
                </a:solidFill>
                <a:latin typeface="MGRRLF+PalatinoLinotype-Bold" charset="0"/>
              </a:rPr>
              <a:t>подстичу ресорпцију кости</a:t>
            </a:r>
            <a:r>
              <a:rPr lang="ru-RU" sz="2400" dirty="0">
                <a:solidFill>
                  <a:srgbClr val="000000"/>
                </a:solidFill>
                <a:latin typeface="URGEAG+PalatinoLinotype-Roman" charset="0"/>
              </a:rPr>
              <a:t>, делују</a:t>
            </a:r>
          </a:p>
          <a:p>
            <a:pPr>
              <a:lnSpc>
                <a:spcPts val="2875"/>
              </a:lnSpc>
            </a:pPr>
            <a:r>
              <a:rPr lang="ru-RU" sz="2400" dirty="0">
                <a:solidFill>
                  <a:srgbClr val="000000"/>
                </a:solidFill>
                <a:latin typeface="URGEAG+PalatinoLinotype-Roman" charset="0"/>
              </a:rPr>
              <a:t>подстицајно на функцију остеокласта:</a:t>
            </a:r>
          </a:p>
          <a:p>
            <a:pPr>
              <a:lnSpc>
                <a:spcPts val="3225"/>
              </a:lnSpc>
              <a:spcBef>
                <a:spcPts val="288"/>
              </a:spcBef>
            </a:pPr>
            <a:r>
              <a:rPr lang="ru-RU" sz="2400" dirty="0">
                <a:solidFill>
                  <a:srgbClr val="000000"/>
                </a:solidFill>
                <a:latin typeface="BUICOL+TimesNewRomanPSMT" charset="0"/>
              </a:rPr>
              <a:t>–</a:t>
            </a:r>
            <a:r>
              <a:rPr lang="ru-RU" sz="2400" dirty="0">
                <a:solidFill>
                  <a:srgbClr val="000000"/>
                </a:solidFill>
                <a:latin typeface="Times New Roman" pitchFamily="18" charset="0"/>
                <a:cs typeface="Times New Roman" pitchFamily="18" charset="0"/>
              </a:rPr>
              <a:t> </a:t>
            </a:r>
            <a:r>
              <a:rPr lang="ru-RU" sz="2400" dirty="0">
                <a:solidFill>
                  <a:srgbClr val="000000"/>
                </a:solidFill>
                <a:latin typeface="URGEAG+PalatinoLinotype-Roman" charset="0"/>
              </a:rPr>
              <a:t>паратиреоидни хормон (ПТХ),</a:t>
            </a:r>
          </a:p>
          <a:p>
            <a:pPr>
              <a:lnSpc>
                <a:spcPts val="3238"/>
              </a:lnSpc>
              <a:spcBef>
                <a:spcPts val="288"/>
              </a:spcBef>
            </a:pPr>
            <a:r>
              <a:rPr lang="ru-RU" sz="2400" dirty="0">
                <a:solidFill>
                  <a:srgbClr val="000000"/>
                </a:solidFill>
                <a:latin typeface="BUICOL+TimesNewRomanPSMT" charset="0"/>
              </a:rPr>
              <a:t>–</a:t>
            </a:r>
            <a:r>
              <a:rPr lang="ru-RU" sz="2400" dirty="0">
                <a:solidFill>
                  <a:srgbClr val="000000"/>
                </a:solidFill>
                <a:latin typeface="Times New Roman" pitchFamily="18" charset="0"/>
                <a:cs typeface="Times New Roman" pitchFamily="18" charset="0"/>
              </a:rPr>
              <a:t> </a:t>
            </a:r>
            <a:r>
              <a:rPr lang="ru-RU" sz="2400" dirty="0">
                <a:solidFill>
                  <a:srgbClr val="000000"/>
                </a:solidFill>
                <a:latin typeface="URGEAG+PalatinoLinotype-Roman" charset="0"/>
              </a:rPr>
              <a:t>витамин Д,</a:t>
            </a:r>
          </a:p>
          <a:p>
            <a:pPr>
              <a:lnSpc>
                <a:spcPts val="3225"/>
              </a:lnSpc>
              <a:spcBef>
                <a:spcPts val="288"/>
              </a:spcBef>
            </a:pPr>
            <a:r>
              <a:rPr lang="ru-RU" sz="2400" dirty="0">
                <a:solidFill>
                  <a:srgbClr val="000000"/>
                </a:solidFill>
                <a:latin typeface="BUICOL+TimesNewRomanPSMT" charset="0"/>
              </a:rPr>
              <a:t>–</a:t>
            </a:r>
            <a:r>
              <a:rPr lang="ru-RU" sz="2400" dirty="0">
                <a:solidFill>
                  <a:srgbClr val="000000"/>
                </a:solidFill>
                <a:latin typeface="Times New Roman" pitchFamily="18" charset="0"/>
                <a:cs typeface="Times New Roman" pitchFamily="18" charset="0"/>
              </a:rPr>
              <a:t> </a:t>
            </a:r>
            <a:r>
              <a:rPr lang="ru-RU" sz="2400" dirty="0">
                <a:solidFill>
                  <a:srgbClr val="000000"/>
                </a:solidFill>
                <a:latin typeface="URGEAG+PalatinoLinotype-Roman" charset="0"/>
              </a:rPr>
              <a:t>проинфламаторни цитокини,</a:t>
            </a:r>
          </a:p>
          <a:p>
            <a:pPr>
              <a:lnSpc>
                <a:spcPts val="3225"/>
              </a:lnSpc>
              <a:spcBef>
                <a:spcPts val="238"/>
              </a:spcBef>
            </a:pPr>
            <a:r>
              <a:rPr lang="ru-RU" sz="2400" dirty="0">
                <a:solidFill>
                  <a:srgbClr val="000000"/>
                </a:solidFill>
                <a:latin typeface="BUICOL+TimesNewRomanPSMT" charset="0"/>
              </a:rPr>
              <a:t>–</a:t>
            </a:r>
            <a:r>
              <a:rPr lang="ru-RU" sz="2400" dirty="0">
                <a:solidFill>
                  <a:srgbClr val="000000"/>
                </a:solidFill>
                <a:latin typeface="Times New Roman" pitchFamily="18" charset="0"/>
                <a:cs typeface="Times New Roman" pitchFamily="18" charset="0"/>
              </a:rPr>
              <a:t> </a:t>
            </a:r>
            <a:r>
              <a:rPr lang="ru-RU" sz="2400" dirty="0">
                <a:solidFill>
                  <a:srgbClr val="000000"/>
                </a:solidFill>
                <a:latin typeface="URGEAG+PalatinoLinotype-Roman" charset="0"/>
              </a:rPr>
              <a:t>остеопротегерински лиганд (РАНК</a:t>
            </a:r>
            <a:r>
              <a:rPr lang="ru-RU" sz="2400" dirty="0">
                <a:solidFill>
                  <a:srgbClr val="000000"/>
                </a:solidFill>
                <a:latin typeface="NGRBLQ+PalatinoLinotype-Roman" charset="0"/>
              </a:rPr>
              <a:t>-</a:t>
            </a:r>
            <a:r>
              <a:rPr lang="ru-RU" sz="2400" dirty="0">
                <a:solidFill>
                  <a:srgbClr val="000000"/>
                </a:solidFill>
                <a:latin typeface="URGEAG+PalatinoLinotype-Roman" charset="0"/>
              </a:rPr>
              <a:t>лиганд</a:t>
            </a:r>
            <a:r>
              <a:rPr lang="en-US" sz="2400" dirty="0">
                <a:solidFill>
                  <a:srgbClr val="000000"/>
                </a:solidFill>
                <a:latin typeface="URGEAG+PalatinoLinotype-Roman" charset="0"/>
              </a:rPr>
              <a:t>/</a:t>
            </a:r>
            <a:r>
              <a:rPr lang="en-US" sz="2400" dirty="0" err="1">
                <a:solidFill>
                  <a:srgbClr val="000000"/>
                </a:solidFill>
                <a:latin typeface="URGEAG+PalatinoLinotype-Roman" charset="0"/>
              </a:rPr>
              <a:t>ОПГ</a:t>
            </a:r>
            <a:r>
              <a:rPr lang="ru-RU" sz="2400" dirty="0">
                <a:solidFill>
                  <a:srgbClr val="000000"/>
                </a:solidFill>
                <a:latin typeface="NGRBLQ+PalatinoLinotype-Roman" charset="0"/>
              </a:rPr>
              <a:t>-</a:t>
            </a:r>
            <a:r>
              <a:rPr lang="ru-RU" sz="2400" dirty="0">
                <a:solidFill>
                  <a:srgbClr val="000000"/>
                </a:solidFill>
                <a:latin typeface="URGEAG+PalatinoLinotype-Roman" charset="0"/>
              </a:rPr>
              <a:t>лиганд)</a:t>
            </a:r>
          </a:p>
          <a:p>
            <a:pPr>
              <a:lnSpc>
                <a:spcPts val="3225"/>
              </a:lnSpc>
              <a:spcBef>
                <a:spcPts val="288"/>
              </a:spcBef>
            </a:pPr>
            <a:r>
              <a:rPr lang="ru-RU" sz="2400" dirty="0">
                <a:solidFill>
                  <a:srgbClr val="000000"/>
                </a:solidFill>
                <a:latin typeface="OAEBHU+ArialMT" charset="0"/>
              </a:rPr>
              <a:t>•</a:t>
            </a:r>
            <a:r>
              <a:rPr lang="ru-RU" sz="2400" dirty="0">
                <a:solidFill>
                  <a:srgbClr val="000000"/>
                </a:solidFill>
                <a:latin typeface="Times New Roman" pitchFamily="18" charset="0"/>
                <a:cs typeface="Times New Roman" pitchFamily="18" charset="0"/>
              </a:rPr>
              <a:t> </a:t>
            </a:r>
            <a:r>
              <a:rPr lang="ru-RU" sz="2400" dirty="0">
                <a:solidFill>
                  <a:srgbClr val="000000"/>
                </a:solidFill>
                <a:latin typeface="URGEAG+PalatinoLinotype-Roman" charset="0"/>
              </a:rPr>
              <a:t>Фактори који </a:t>
            </a:r>
            <a:r>
              <a:rPr lang="ru-RU" sz="2400" b="1" dirty="0">
                <a:solidFill>
                  <a:srgbClr val="FF0000"/>
                </a:solidFill>
                <a:latin typeface="MGRRLF+PalatinoLinotype-Bold" charset="0"/>
              </a:rPr>
              <a:t>спречавају ресорпцију кости</a:t>
            </a:r>
            <a:r>
              <a:rPr lang="ru-RU" sz="2400" dirty="0">
                <a:solidFill>
                  <a:srgbClr val="000000"/>
                </a:solidFill>
                <a:latin typeface="URGEAG+PalatinoLinotype-Roman" charset="0"/>
              </a:rPr>
              <a:t>, делују</a:t>
            </a:r>
          </a:p>
          <a:p>
            <a:pPr>
              <a:lnSpc>
                <a:spcPts val="2875"/>
              </a:lnSpc>
            </a:pPr>
            <a:r>
              <a:rPr lang="ru-RU" sz="2400" dirty="0">
                <a:solidFill>
                  <a:srgbClr val="000000"/>
                </a:solidFill>
                <a:latin typeface="URGEAG+PalatinoLinotype-Roman" charset="0"/>
              </a:rPr>
              <a:t>инхибиторно на функцију остеокласта:</a:t>
            </a:r>
          </a:p>
          <a:p>
            <a:pPr>
              <a:lnSpc>
                <a:spcPts val="3225"/>
              </a:lnSpc>
              <a:spcBef>
                <a:spcPts val="288"/>
              </a:spcBef>
            </a:pPr>
            <a:r>
              <a:rPr lang="ru-RU" sz="2400" dirty="0">
                <a:solidFill>
                  <a:srgbClr val="000000"/>
                </a:solidFill>
                <a:latin typeface="BUICOL+TimesNewRomanPSMT" charset="0"/>
              </a:rPr>
              <a:t>–</a:t>
            </a:r>
            <a:r>
              <a:rPr lang="ru-RU" sz="2400" dirty="0">
                <a:solidFill>
                  <a:srgbClr val="000000"/>
                </a:solidFill>
                <a:latin typeface="Times New Roman" pitchFamily="18" charset="0"/>
                <a:cs typeface="Times New Roman" pitchFamily="18" charset="0"/>
              </a:rPr>
              <a:t> </a:t>
            </a:r>
            <a:r>
              <a:rPr lang="ru-RU" sz="2400" dirty="0">
                <a:solidFill>
                  <a:srgbClr val="000000"/>
                </a:solidFill>
                <a:latin typeface="URGEAG+PalatinoLinotype-Roman" charset="0"/>
              </a:rPr>
              <a:t>калцитонин,</a:t>
            </a:r>
          </a:p>
          <a:p>
            <a:pPr>
              <a:lnSpc>
                <a:spcPts val="3225"/>
              </a:lnSpc>
              <a:spcBef>
                <a:spcPts val="288"/>
              </a:spcBef>
            </a:pPr>
            <a:r>
              <a:rPr lang="ru-RU" sz="2400" dirty="0">
                <a:solidFill>
                  <a:srgbClr val="000000"/>
                </a:solidFill>
                <a:latin typeface="BUICOL+TimesNewRomanPSMT" charset="0"/>
              </a:rPr>
              <a:t>–</a:t>
            </a:r>
            <a:r>
              <a:rPr lang="ru-RU" sz="2400" dirty="0">
                <a:solidFill>
                  <a:srgbClr val="000000"/>
                </a:solidFill>
                <a:latin typeface="Times New Roman" pitchFamily="18" charset="0"/>
                <a:cs typeface="Times New Roman" pitchFamily="18" charset="0"/>
              </a:rPr>
              <a:t> </a:t>
            </a:r>
            <a:r>
              <a:rPr lang="ru-RU" sz="2400" dirty="0">
                <a:solidFill>
                  <a:srgbClr val="000000"/>
                </a:solidFill>
                <a:latin typeface="URGEAG+PalatinoLinotype-Roman" charset="0"/>
              </a:rPr>
              <a:t>естроген,</a:t>
            </a:r>
          </a:p>
        </p:txBody>
      </p:sp>
      <p:sp>
        <p:nvSpPr>
          <p:cNvPr id="24580" name="object 5"/>
          <p:cNvSpPr>
            <a:spLocks noChangeArrowheads="1"/>
          </p:cNvSpPr>
          <p:nvPr/>
        </p:nvSpPr>
        <p:spPr bwMode="auto">
          <a:xfrm>
            <a:off x="549275" y="5783263"/>
            <a:ext cx="4249738" cy="868362"/>
          </a:xfrm>
          <a:prstGeom prst="rect">
            <a:avLst/>
          </a:prstGeom>
          <a:noFill/>
          <a:ln w="9525" algn="ctr">
            <a:noFill/>
            <a:round/>
            <a:headEnd/>
            <a:tailEnd/>
          </a:ln>
        </p:spPr>
        <p:txBody>
          <a:bodyPr lIns="0" tIns="0" rIns="0" bIns="0"/>
          <a:lstStyle/>
          <a:p>
            <a:pPr>
              <a:lnSpc>
                <a:spcPts val="3225"/>
              </a:lnSpc>
            </a:pPr>
            <a:r>
              <a:rPr lang="ru-RU" sz="2400">
                <a:solidFill>
                  <a:srgbClr val="000000"/>
                </a:solidFill>
                <a:latin typeface="BUICOL+TimesNewRomanPSMT" charset="0"/>
              </a:rPr>
              <a:t>–</a:t>
            </a:r>
            <a:r>
              <a:rPr lang="ru-RU" sz="2400">
                <a:solidFill>
                  <a:srgbClr val="000000"/>
                </a:solidFill>
                <a:latin typeface="Times New Roman" pitchFamily="18" charset="0"/>
                <a:cs typeface="Times New Roman" pitchFamily="18" charset="0"/>
              </a:rPr>
              <a:t> </a:t>
            </a:r>
            <a:r>
              <a:rPr lang="ru-RU" sz="2400">
                <a:solidFill>
                  <a:srgbClr val="000000"/>
                </a:solidFill>
                <a:latin typeface="URGEAG+PalatinoLinotype-Roman" charset="0"/>
              </a:rPr>
              <a:t>остеопротегерин (ОПГ)</a:t>
            </a: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2" name="object 3"/>
          <p:cNvSpPr>
            <a:spLocks noChangeArrowheads="1"/>
          </p:cNvSpPr>
          <p:nvPr/>
        </p:nvSpPr>
        <p:spPr bwMode="auto">
          <a:xfrm>
            <a:off x="2103438" y="322263"/>
            <a:ext cx="5781675" cy="1592262"/>
          </a:xfrm>
          <a:prstGeom prst="rect">
            <a:avLst/>
          </a:prstGeom>
          <a:noFill/>
          <a:ln w="9525" algn="ctr">
            <a:noFill/>
            <a:round/>
            <a:headEnd/>
            <a:tailEnd/>
          </a:ln>
        </p:spPr>
        <p:txBody>
          <a:bodyPr lIns="0" tIns="0" rIns="0" bIns="0"/>
          <a:lstStyle/>
          <a:p>
            <a:pPr>
              <a:lnSpc>
                <a:spcPts val="5938"/>
              </a:lnSpc>
            </a:pPr>
            <a:r>
              <a:rPr lang="ru-RU" sz="4400" b="1" dirty="0">
                <a:solidFill>
                  <a:srgbClr val="C00000"/>
                </a:solidFill>
                <a:latin typeface="MGRRLF+PalatinoLinotype-Bold" charset="0"/>
              </a:rPr>
              <a:t>Структура зглоба</a:t>
            </a:r>
          </a:p>
        </p:txBody>
      </p:sp>
      <p:sp>
        <p:nvSpPr>
          <p:cNvPr id="25603" name="object 4"/>
          <p:cNvSpPr>
            <a:spLocks noChangeArrowheads="1"/>
          </p:cNvSpPr>
          <p:nvPr/>
        </p:nvSpPr>
        <p:spPr bwMode="auto">
          <a:xfrm>
            <a:off x="930275" y="1363663"/>
            <a:ext cx="3440113" cy="868362"/>
          </a:xfrm>
          <a:prstGeom prst="rect">
            <a:avLst/>
          </a:prstGeom>
          <a:noFill/>
          <a:ln w="9525" algn="ctr">
            <a:noFill/>
            <a:round/>
            <a:headEnd/>
            <a:tailEnd/>
          </a:ln>
        </p:spPr>
        <p:txBody>
          <a:bodyPr lIns="0" tIns="0" rIns="0" bIns="0"/>
          <a:lstStyle/>
          <a:p>
            <a:pPr>
              <a:lnSpc>
                <a:spcPts val="3225"/>
              </a:lnSpc>
            </a:pPr>
            <a:r>
              <a:rPr lang="ru-RU" sz="2400">
                <a:solidFill>
                  <a:srgbClr val="FF0000"/>
                </a:solidFill>
                <a:latin typeface="URGEAG+PalatinoLinotype-Roman" charset="0"/>
              </a:rPr>
              <a:t>• зглобна хрскавица</a:t>
            </a:r>
          </a:p>
        </p:txBody>
      </p:sp>
      <p:sp>
        <p:nvSpPr>
          <p:cNvPr id="25604" name="object 5"/>
          <p:cNvSpPr>
            <a:spLocks noChangeArrowheads="1"/>
          </p:cNvSpPr>
          <p:nvPr/>
        </p:nvSpPr>
        <p:spPr bwMode="auto">
          <a:xfrm>
            <a:off x="1387475" y="1806575"/>
            <a:ext cx="6788150" cy="1309688"/>
          </a:xfrm>
          <a:prstGeom prst="rect">
            <a:avLst/>
          </a:prstGeom>
          <a:noFill/>
          <a:ln w="9525" algn="ctr">
            <a:noFill/>
            <a:round/>
            <a:headEnd/>
            <a:tailEnd/>
          </a:ln>
        </p:spPr>
        <p:txBody>
          <a:bodyPr lIns="0" tIns="0" rIns="0" bIns="0"/>
          <a:lstStyle/>
          <a:p>
            <a:pPr>
              <a:lnSpc>
                <a:spcPts val="3225"/>
              </a:lnSpc>
            </a:pPr>
            <a:r>
              <a:rPr lang="ru-RU" sz="2400">
                <a:solidFill>
                  <a:srgbClr val="000000"/>
                </a:solidFill>
              </a:rPr>
              <a:t>−</a:t>
            </a:r>
            <a:r>
              <a:rPr lang="ru-RU" sz="2400">
                <a:solidFill>
                  <a:srgbClr val="000000"/>
                </a:solidFill>
                <a:latin typeface="Times New Roman" pitchFamily="18" charset="0"/>
                <a:cs typeface="Times New Roman" pitchFamily="18" charset="0"/>
              </a:rPr>
              <a:t> </a:t>
            </a:r>
            <a:r>
              <a:rPr lang="ru-RU" sz="2400">
                <a:solidFill>
                  <a:srgbClr val="000000"/>
                </a:solidFill>
                <a:latin typeface="URGEAG+PalatinoLinotype-Roman" charset="0"/>
              </a:rPr>
              <a:t>еластична</a:t>
            </a:r>
          </a:p>
          <a:p>
            <a:pPr>
              <a:lnSpc>
                <a:spcPts val="3225"/>
              </a:lnSpc>
              <a:spcBef>
                <a:spcPts val="288"/>
              </a:spcBef>
            </a:pPr>
            <a:r>
              <a:rPr lang="ru-RU" sz="2400">
                <a:solidFill>
                  <a:srgbClr val="000000"/>
                </a:solidFill>
              </a:rPr>
              <a:t>−</a:t>
            </a:r>
            <a:r>
              <a:rPr lang="ru-RU" sz="2400">
                <a:solidFill>
                  <a:srgbClr val="000000"/>
                </a:solidFill>
                <a:latin typeface="Times New Roman" pitchFamily="18" charset="0"/>
                <a:cs typeface="Times New Roman" pitchFamily="18" charset="0"/>
              </a:rPr>
              <a:t> </a:t>
            </a:r>
            <a:r>
              <a:rPr lang="ru-RU" sz="2400">
                <a:solidFill>
                  <a:srgbClr val="000000"/>
                </a:solidFill>
                <a:latin typeface="URGEAG+PalatinoLinotype-Roman" charset="0"/>
              </a:rPr>
              <a:t>хијалина: предоминира тип II колагена</a:t>
            </a:r>
          </a:p>
        </p:txBody>
      </p:sp>
      <p:sp>
        <p:nvSpPr>
          <p:cNvPr id="25605" name="object 6"/>
          <p:cNvSpPr>
            <a:spLocks noChangeArrowheads="1"/>
          </p:cNvSpPr>
          <p:nvPr/>
        </p:nvSpPr>
        <p:spPr bwMode="auto">
          <a:xfrm>
            <a:off x="1387475" y="2690813"/>
            <a:ext cx="6880225" cy="868362"/>
          </a:xfrm>
          <a:prstGeom prst="rect">
            <a:avLst/>
          </a:prstGeom>
          <a:noFill/>
          <a:ln w="9525" algn="ctr">
            <a:noFill/>
            <a:round/>
            <a:headEnd/>
            <a:tailEnd/>
          </a:ln>
        </p:spPr>
        <p:txBody>
          <a:bodyPr lIns="0" tIns="0" rIns="0" bIns="0"/>
          <a:lstStyle/>
          <a:p>
            <a:pPr>
              <a:lnSpc>
                <a:spcPts val="3225"/>
              </a:lnSpc>
            </a:pPr>
            <a:r>
              <a:rPr lang="ru-RU" sz="2400">
                <a:solidFill>
                  <a:srgbClr val="000000"/>
                </a:solidFill>
              </a:rPr>
              <a:t>−</a:t>
            </a:r>
            <a:r>
              <a:rPr lang="ru-RU" sz="2400">
                <a:solidFill>
                  <a:srgbClr val="000000"/>
                </a:solidFill>
                <a:latin typeface="Times New Roman" pitchFamily="18" charset="0"/>
                <a:cs typeface="Times New Roman" pitchFamily="18" charset="0"/>
              </a:rPr>
              <a:t> </a:t>
            </a:r>
            <a:r>
              <a:rPr lang="ru-RU" sz="2400">
                <a:solidFill>
                  <a:srgbClr val="000000"/>
                </a:solidFill>
                <a:latin typeface="URGEAG+PalatinoLinotype-Roman" charset="0"/>
              </a:rPr>
              <a:t>фибро</a:t>
            </a:r>
            <a:r>
              <a:rPr lang="ru-RU" sz="2400">
                <a:solidFill>
                  <a:srgbClr val="000000"/>
                </a:solidFill>
                <a:latin typeface="NGRBLQ+PalatinoLinotype-Roman" charset="0"/>
              </a:rPr>
              <a:t>-</a:t>
            </a:r>
            <a:r>
              <a:rPr lang="ru-RU" sz="2400">
                <a:solidFill>
                  <a:srgbClr val="000000"/>
                </a:solidFill>
                <a:latin typeface="URGEAG+PalatinoLinotype-Roman" charset="0"/>
              </a:rPr>
              <a:t>хрскавичава: предоминира тип I</a:t>
            </a:r>
          </a:p>
        </p:txBody>
      </p:sp>
      <p:sp>
        <p:nvSpPr>
          <p:cNvPr id="25606" name="object 7"/>
          <p:cNvSpPr>
            <a:spLocks noChangeArrowheads="1"/>
          </p:cNvSpPr>
          <p:nvPr/>
        </p:nvSpPr>
        <p:spPr bwMode="auto">
          <a:xfrm>
            <a:off x="1673225" y="3055938"/>
            <a:ext cx="1712913" cy="868362"/>
          </a:xfrm>
          <a:prstGeom prst="rect">
            <a:avLst/>
          </a:prstGeom>
          <a:noFill/>
          <a:ln w="9525" algn="ctr">
            <a:noFill/>
            <a:round/>
            <a:headEnd/>
            <a:tailEnd/>
          </a:ln>
        </p:spPr>
        <p:txBody>
          <a:bodyPr lIns="0" tIns="0" rIns="0" bIns="0"/>
          <a:lstStyle/>
          <a:p>
            <a:pPr>
              <a:lnSpc>
                <a:spcPts val="3225"/>
              </a:lnSpc>
            </a:pPr>
            <a:r>
              <a:rPr lang="ru-RU" sz="2400">
                <a:solidFill>
                  <a:srgbClr val="000000"/>
                </a:solidFill>
                <a:latin typeface="URGEAG+PalatinoLinotype-Roman" charset="0"/>
              </a:rPr>
              <a:t>колагена</a:t>
            </a:r>
          </a:p>
        </p:txBody>
      </p:sp>
      <p:sp>
        <p:nvSpPr>
          <p:cNvPr id="25607" name="object 8"/>
          <p:cNvSpPr>
            <a:spLocks noChangeArrowheads="1"/>
          </p:cNvSpPr>
          <p:nvPr/>
        </p:nvSpPr>
        <p:spPr bwMode="auto">
          <a:xfrm>
            <a:off x="930275" y="3497263"/>
            <a:ext cx="8628063" cy="3444875"/>
          </a:xfrm>
          <a:prstGeom prst="rect">
            <a:avLst/>
          </a:prstGeom>
          <a:noFill/>
          <a:ln w="9525" algn="ctr">
            <a:noFill/>
            <a:round/>
            <a:headEnd/>
            <a:tailEnd/>
          </a:ln>
        </p:spPr>
        <p:txBody>
          <a:bodyPr lIns="0" tIns="0" rIns="0" bIns="0"/>
          <a:lstStyle/>
          <a:p>
            <a:pPr marL="341313">
              <a:lnSpc>
                <a:spcPts val="3225"/>
              </a:lnSpc>
            </a:pPr>
            <a:r>
              <a:rPr lang="ru-RU" sz="2400">
                <a:solidFill>
                  <a:srgbClr val="000000"/>
                </a:solidFill>
                <a:latin typeface="URGEAG+PalatinoLinotype-Roman" charset="0"/>
              </a:rPr>
              <a:t>• менискуси (медијални, латерални)</a:t>
            </a:r>
          </a:p>
          <a:p>
            <a:pPr marL="341313">
              <a:lnSpc>
                <a:spcPts val="3238"/>
              </a:lnSpc>
              <a:spcBef>
                <a:spcPts val="288"/>
              </a:spcBef>
            </a:pPr>
            <a:r>
              <a:rPr lang="ru-RU" sz="2400">
                <a:solidFill>
                  <a:srgbClr val="000000"/>
                </a:solidFill>
                <a:latin typeface="URGEAG+PalatinoLinotype-Roman" charset="0"/>
              </a:rPr>
              <a:t>• лигаменти, капсула</a:t>
            </a:r>
          </a:p>
          <a:p>
            <a:pPr marL="341313">
              <a:lnSpc>
                <a:spcPts val="3225"/>
              </a:lnSpc>
              <a:spcBef>
                <a:spcPts val="288"/>
              </a:spcBef>
            </a:pPr>
            <a:r>
              <a:rPr lang="ru-RU" sz="2400">
                <a:solidFill>
                  <a:srgbClr val="000000"/>
                </a:solidFill>
                <a:latin typeface="URGEAG+PalatinoLinotype-Roman" charset="0"/>
              </a:rPr>
              <a:t>• кост, периостеум</a:t>
            </a:r>
          </a:p>
          <a:p>
            <a:pPr marL="341313">
              <a:lnSpc>
                <a:spcPts val="3225"/>
              </a:lnSpc>
              <a:spcBef>
                <a:spcPts val="288"/>
              </a:spcBef>
            </a:pPr>
            <a:r>
              <a:rPr lang="ru-RU" sz="2400">
                <a:solidFill>
                  <a:srgbClr val="000000"/>
                </a:solidFill>
                <a:latin typeface="URGEAG+PalatinoLinotype-Roman" charset="0"/>
              </a:rPr>
              <a:t>• синовијална мембрана/синовијална течност</a:t>
            </a:r>
          </a:p>
          <a:p>
            <a:pPr marL="341313">
              <a:lnSpc>
                <a:spcPts val="3225"/>
              </a:lnSpc>
              <a:spcBef>
                <a:spcPts val="288"/>
              </a:spcBef>
            </a:pPr>
            <a:r>
              <a:rPr lang="ru-RU" sz="2400">
                <a:solidFill>
                  <a:srgbClr val="000000"/>
                </a:solidFill>
                <a:latin typeface="URGEAG+PalatinoLinotype-Roman" charset="0"/>
              </a:rPr>
              <a:t>• мишићи</a:t>
            </a:r>
          </a:p>
          <a:p>
            <a:pPr marL="341313">
              <a:lnSpc>
                <a:spcPts val="3238"/>
              </a:lnSpc>
              <a:spcBef>
                <a:spcPts val="238"/>
              </a:spcBef>
            </a:pPr>
            <a:r>
              <a:rPr lang="ru-RU" sz="2400">
                <a:solidFill>
                  <a:srgbClr val="000000"/>
                </a:solidFill>
                <a:latin typeface="URGEAG+PalatinoLinotype-Roman" charset="0"/>
              </a:rPr>
              <a:t>• хрскавица нема нервне завршетке, крвне судове и</a:t>
            </a:r>
          </a:p>
          <a:p>
            <a:pPr marL="341313">
              <a:lnSpc>
                <a:spcPts val="2875"/>
              </a:lnSpc>
            </a:pPr>
            <a:r>
              <a:rPr lang="ru-RU" sz="2400">
                <a:solidFill>
                  <a:srgbClr val="000000"/>
                </a:solidFill>
                <a:latin typeface="URGEAG+PalatinoLinotype-Roman" charset="0"/>
              </a:rPr>
              <a:t>лимфатичне судове</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6" name="object 3"/>
          <p:cNvSpPr>
            <a:spLocks noChangeArrowheads="1"/>
          </p:cNvSpPr>
          <p:nvPr/>
        </p:nvSpPr>
        <p:spPr bwMode="auto">
          <a:xfrm>
            <a:off x="2476500" y="512763"/>
            <a:ext cx="5030788" cy="1593850"/>
          </a:xfrm>
          <a:prstGeom prst="rect">
            <a:avLst/>
          </a:prstGeom>
          <a:noFill/>
          <a:ln w="9525" algn="ctr">
            <a:noFill/>
            <a:round/>
            <a:headEnd/>
            <a:tailEnd/>
          </a:ln>
        </p:spPr>
        <p:txBody>
          <a:bodyPr lIns="0" tIns="0" rIns="0" bIns="0"/>
          <a:lstStyle/>
          <a:p>
            <a:pPr>
              <a:lnSpc>
                <a:spcPts val="5938"/>
              </a:lnSpc>
            </a:pPr>
            <a:r>
              <a:rPr lang="ru-RU" sz="4400" b="1">
                <a:solidFill>
                  <a:srgbClr val="000000"/>
                </a:solidFill>
                <a:latin typeface="MGRRLF+PalatinoLinotype-Bold" charset="0"/>
              </a:rPr>
              <a:t>Циљеви учења</a:t>
            </a:r>
          </a:p>
        </p:txBody>
      </p:sp>
      <p:sp>
        <p:nvSpPr>
          <p:cNvPr id="6147" name="object 4"/>
          <p:cNvSpPr>
            <a:spLocks noChangeArrowheads="1"/>
          </p:cNvSpPr>
          <p:nvPr/>
        </p:nvSpPr>
        <p:spPr bwMode="auto">
          <a:xfrm>
            <a:off x="1006475" y="1962150"/>
            <a:ext cx="8318500" cy="2808288"/>
          </a:xfrm>
          <a:prstGeom prst="rect">
            <a:avLst/>
          </a:prstGeom>
          <a:noFill/>
          <a:ln w="9525" algn="ctr">
            <a:noFill/>
            <a:round/>
            <a:headEnd/>
            <a:tailEnd/>
          </a:ln>
        </p:spPr>
        <p:txBody>
          <a:bodyPr lIns="0" tIns="0" rIns="0" bIns="0"/>
          <a:lstStyle/>
          <a:p>
            <a:pPr marL="341313">
              <a:lnSpc>
                <a:spcPts val="3775"/>
              </a:lnSpc>
            </a:pPr>
            <a:r>
              <a:rPr lang="ru-RU" sz="2800" dirty="0">
                <a:solidFill>
                  <a:srgbClr val="000000"/>
                </a:solidFill>
                <a:latin typeface="URGEAG+PalatinoLinotype-Roman" charset="0"/>
              </a:rPr>
              <a:t>• да се студенти укратко подсете основних</a:t>
            </a:r>
          </a:p>
          <a:p>
            <a:pPr marL="341313">
              <a:lnSpc>
                <a:spcPts val="3350"/>
              </a:lnSpc>
            </a:pPr>
            <a:r>
              <a:rPr lang="ru-RU" sz="2800" dirty="0">
                <a:solidFill>
                  <a:srgbClr val="000000"/>
                </a:solidFill>
                <a:latin typeface="URGEAG+PalatinoLinotype-Roman" charset="0"/>
              </a:rPr>
              <a:t>физиолошких функција локомоторног</a:t>
            </a:r>
          </a:p>
          <a:p>
            <a:pPr marL="341313">
              <a:lnSpc>
                <a:spcPts val="3350"/>
              </a:lnSpc>
            </a:pPr>
            <a:r>
              <a:rPr lang="ru-RU" sz="2800" dirty="0" smtClean="0">
                <a:solidFill>
                  <a:srgbClr val="000000"/>
                </a:solidFill>
                <a:latin typeface="URGEAG+PalatinoLinotype-Roman" charset="0"/>
              </a:rPr>
              <a:t>система</a:t>
            </a:r>
            <a:r>
              <a:rPr lang="en-US" sz="2800" smtClean="0">
                <a:solidFill>
                  <a:srgbClr val="000000"/>
                </a:solidFill>
                <a:latin typeface="URGEAG+PalatinoLinotype-Roman" charset="0"/>
              </a:rPr>
              <a:t> </a:t>
            </a:r>
            <a:endParaRPr lang="ru-RU" sz="2800">
              <a:solidFill>
                <a:srgbClr val="000000"/>
              </a:solidFill>
              <a:latin typeface="URGEAG+PalatinoLinotype-Roman" charset="0"/>
            </a:endParaRPr>
          </a:p>
          <a:p>
            <a:pPr marL="341313">
              <a:lnSpc>
                <a:spcPts val="3775"/>
              </a:lnSpc>
              <a:spcBef>
                <a:spcPts val="275"/>
              </a:spcBef>
            </a:pPr>
            <a:r>
              <a:rPr lang="ru-RU" sz="2800" dirty="0">
                <a:solidFill>
                  <a:srgbClr val="000000"/>
                </a:solidFill>
                <a:latin typeface="URGEAG+PalatinoLinotype-Roman" charset="0"/>
              </a:rPr>
              <a:t>• да студенти науче узроке и механизам</a:t>
            </a:r>
          </a:p>
          <a:p>
            <a:pPr marL="341313">
              <a:lnSpc>
                <a:spcPts val="3350"/>
              </a:lnSpc>
            </a:pPr>
            <a:r>
              <a:rPr lang="ru-RU" sz="2800" dirty="0">
                <a:solidFill>
                  <a:srgbClr val="000000"/>
                </a:solidFill>
                <a:latin typeface="URGEAG+PalatinoLinotype-Roman" charset="0"/>
              </a:rPr>
              <a:t>настанка најважнијих коштаних обољења</a:t>
            </a:r>
          </a:p>
        </p:txBody>
      </p:sp>
      <p:sp>
        <p:nvSpPr>
          <p:cNvPr id="6148" name="object 5"/>
          <p:cNvSpPr>
            <a:spLocks noChangeArrowheads="1"/>
          </p:cNvSpPr>
          <p:nvPr/>
        </p:nvSpPr>
        <p:spPr bwMode="auto">
          <a:xfrm>
            <a:off x="1006475" y="4275138"/>
            <a:ext cx="8553450" cy="1439862"/>
          </a:xfrm>
          <a:prstGeom prst="rect">
            <a:avLst/>
          </a:prstGeom>
          <a:noFill/>
          <a:ln w="9525" algn="ctr">
            <a:noFill/>
            <a:round/>
            <a:headEnd/>
            <a:tailEnd/>
          </a:ln>
        </p:spPr>
        <p:txBody>
          <a:bodyPr lIns="0" tIns="0" rIns="0" bIns="0"/>
          <a:lstStyle/>
          <a:p>
            <a:pPr marL="341313">
              <a:lnSpc>
                <a:spcPts val="3763"/>
              </a:lnSpc>
            </a:pPr>
            <a:r>
              <a:rPr lang="ru-RU" sz="2800">
                <a:solidFill>
                  <a:srgbClr val="000000"/>
                </a:solidFill>
                <a:latin typeface="URGEAG+PalatinoLinotype-Roman" charset="0"/>
              </a:rPr>
              <a:t>• да студенти науче узроке и механизам</a:t>
            </a:r>
          </a:p>
          <a:p>
            <a:pPr marL="341313">
              <a:lnSpc>
                <a:spcPts val="3350"/>
              </a:lnSpc>
            </a:pPr>
            <a:r>
              <a:rPr lang="ru-RU" sz="2800">
                <a:solidFill>
                  <a:srgbClr val="000000"/>
                </a:solidFill>
                <a:latin typeface="URGEAG+PalatinoLinotype-Roman" charset="0"/>
              </a:rPr>
              <a:t>настанка запаљенских реуматских болести</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6" name="object 1"/>
          <p:cNvSpPr>
            <a:spLocks noChangeArrowheads="1"/>
          </p:cNvSpPr>
          <p:nvPr/>
        </p:nvSpPr>
        <p:spPr bwMode="auto">
          <a:xfrm>
            <a:off x="0" y="26988"/>
            <a:ext cx="9144000" cy="6858000"/>
          </a:xfrm>
          <a:prstGeom prst="rect">
            <a:avLst/>
          </a:prstGeom>
          <a:blipFill dpi="0" rotWithShape="0">
            <a:blip r:embed="rId2" cstate="print"/>
            <a:srcRect/>
            <a:stretch>
              <a:fillRect/>
            </a:stretch>
          </a:blipFill>
          <a:ln w="9525" algn="ctr">
            <a:noFill/>
            <a:round/>
            <a:headEnd/>
            <a:tailEnd/>
          </a:ln>
        </p:spPr>
        <p:txBody>
          <a:bodyPr lIns="0" tIns="0" rIns="0" bIns="0"/>
          <a:lstStyle/>
          <a:p>
            <a:endParaRPr lang="en-US"/>
          </a:p>
        </p:txBody>
      </p:sp>
      <p:sp>
        <p:nvSpPr>
          <p:cNvPr id="26627" name="object 3"/>
          <p:cNvSpPr>
            <a:spLocks noChangeArrowheads="1"/>
          </p:cNvSpPr>
          <p:nvPr/>
        </p:nvSpPr>
        <p:spPr bwMode="auto">
          <a:xfrm>
            <a:off x="2103438" y="406400"/>
            <a:ext cx="5781675" cy="1593850"/>
          </a:xfrm>
          <a:prstGeom prst="rect">
            <a:avLst/>
          </a:prstGeom>
          <a:noFill/>
          <a:ln w="9525" algn="ctr">
            <a:noFill/>
            <a:round/>
            <a:headEnd/>
            <a:tailEnd/>
          </a:ln>
        </p:spPr>
        <p:txBody>
          <a:bodyPr lIns="0" tIns="0" rIns="0" bIns="0"/>
          <a:lstStyle/>
          <a:p>
            <a:pPr>
              <a:lnSpc>
                <a:spcPts val="5938"/>
              </a:lnSpc>
            </a:pPr>
            <a:r>
              <a:rPr lang="ru-RU" sz="4400" b="1">
                <a:solidFill>
                  <a:srgbClr val="FF0000"/>
                </a:solidFill>
                <a:latin typeface="MGRRLF+PalatinoLinotype-Bold" charset="0"/>
              </a:rPr>
              <a:t>Структура зглоба</a:t>
            </a:r>
          </a:p>
        </p:txBody>
      </p:sp>
      <p:sp>
        <p:nvSpPr>
          <p:cNvPr id="26628" name="object 4"/>
          <p:cNvSpPr>
            <a:spLocks noChangeArrowheads="1"/>
          </p:cNvSpPr>
          <p:nvPr/>
        </p:nvSpPr>
        <p:spPr bwMode="auto">
          <a:xfrm>
            <a:off x="4283075" y="1920875"/>
            <a:ext cx="3617913" cy="1401763"/>
          </a:xfrm>
          <a:prstGeom prst="rect">
            <a:avLst/>
          </a:prstGeom>
          <a:noFill/>
          <a:ln w="9525" algn="ctr">
            <a:noFill/>
            <a:round/>
            <a:headEnd/>
            <a:tailEnd/>
          </a:ln>
        </p:spPr>
        <p:txBody>
          <a:bodyPr lIns="0" tIns="0" rIns="0" bIns="0"/>
          <a:lstStyle/>
          <a:p>
            <a:pPr marL="152400">
              <a:lnSpc>
                <a:spcPts val="3225"/>
              </a:lnSpc>
            </a:pPr>
            <a:r>
              <a:rPr lang="ru-RU" sz="2400">
                <a:solidFill>
                  <a:srgbClr val="000000"/>
                </a:solidFill>
                <a:latin typeface="URGEAG+PalatinoLinotype-Roman" charset="0"/>
              </a:rPr>
              <a:t>зглобни окрајак кости</a:t>
            </a:r>
          </a:p>
          <a:p>
            <a:pPr marL="152400">
              <a:lnSpc>
                <a:spcPts val="3225"/>
              </a:lnSpc>
              <a:spcBef>
                <a:spcPts val="950"/>
              </a:spcBef>
            </a:pPr>
            <a:r>
              <a:rPr lang="ru-RU" sz="2400">
                <a:solidFill>
                  <a:srgbClr val="000000"/>
                </a:solidFill>
                <a:latin typeface="URGEAG+PalatinoLinotype-Roman" charset="0"/>
              </a:rPr>
              <a:t>зглобна хрскавица</a:t>
            </a:r>
          </a:p>
        </p:txBody>
      </p:sp>
      <p:sp>
        <p:nvSpPr>
          <p:cNvPr id="26629" name="object 5"/>
          <p:cNvSpPr>
            <a:spLocks noChangeArrowheads="1"/>
          </p:cNvSpPr>
          <p:nvPr/>
        </p:nvSpPr>
        <p:spPr bwMode="auto">
          <a:xfrm>
            <a:off x="4435475" y="2989263"/>
            <a:ext cx="3733800" cy="868362"/>
          </a:xfrm>
          <a:prstGeom prst="rect">
            <a:avLst/>
          </a:prstGeom>
          <a:noFill/>
          <a:ln w="9525" algn="ctr">
            <a:noFill/>
            <a:round/>
            <a:headEnd/>
            <a:tailEnd/>
          </a:ln>
        </p:spPr>
        <p:txBody>
          <a:bodyPr lIns="0" tIns="0" rIns="0" bIns="0"/>
          <a:lstStyle/>
          <a:p>
            <a:pPr>
              <a:lnSpc>
                <a:spcPts val="3225"/>
              </a:lnSpc>
            </a:pPr>
            <a:r>
              <a:rPr lang="ru-RU" sz="2400">
                <a:solidFill>
                  <a:srgbClr val="000000"/>
                </a:solidFill>
                <a:latin typeface="URGEAG+PalatinoLinotype-Roman" charset="0"/>
              </a:rPr>
              <a:t>синовијална мембрана</a:t>
            </a:r>
          </a:p>
        </p:txBody>
      </p:sp>
      <p:sp>
        <p:nvSpPr>
          <p:cNvPr id="26630" name="object 6"/>
          <p:cNvSpPr>
            <a:spLocks noChangeArrowheads="1"/>
          </p:cNvSpPr>
          <p:nvPr/>
        </p:nvSpPr>
        <p:spPr bwMode="auto">
          <a:xfrm>
            <a:off x="4283075" y="3895725"/>
            <a:ext cx="2763838" cy="868363"/>
          </a:xfrm>
          <a:prstGeom prst="rect">
            <a:avLst/>
          </a:prstGeom>
          <a:noFill/>
          <a:ln w="9525" algn="ctr">
            <a:noFill/>
            <a:round/>
            <a:headEnd/>
            <a:tailEnd/>
          </a:ln>
        </p:spPr>
        <p:txBody>
          <a:bodyPr lIns="0" tIns="0" rIns="0" bIns="0"/>
          <a:lstStyle/>
          <a:p>
            <a:pPr>
              <a:lnSpc>
                <a:spcPts val="3225"/>
              </a:lnSpc>
            </a:pPr>
            <a:r>
              <a:rPr lang="ru-RU" sz="2400">
                <a:solidFill>
                  <a:srgbClr val="000000"/>
                </a:solidFill>
                <a:latin typeface="URGEAG+PalatinoLinotype-Roman" charset="0"/>
              </a:rPr>
              <a:t>зглобна капсула</a:t>
            </a:r>
          </a:p>
        </p:txBody>
      </p:sp>
      <p:sp>
        <p:nvSpPr>
          <p:cNvPr id="26631" name="object 7"/>
          <p:cNvSpPr>
            <a:spLocks noChangeArrowheads="1"/>
          </p:cNvSpPr>
          <p:nvPr/>
        </p:nvSpPr>
        <p:spPr bwMode="auto">
          <a:xfrm>
            <a:off x="4283075" y="4992688"/>
            <a:ext cx="3354388" cy="868362"/>
          </a:xfrm>
          <a:prstGeom prst="rect">
            <a:avLst/>
          </a:prstGeom>
          <a:noFill/>
          <a:ln w="9525" algn="ctr">
            <a:noFill/>
            <a:round/>
            <a:headEnd/>
            <a:tailEnd/>
          </a:ln>
        </p:spPr>
        <p:txBody>
          <a:bodyPr lIns="0" tIns="0" rIns="0" bIns="0"/>
          <a:lstStyle/>
          <a:p>
            <a:pPr>
              <a:lnSpc>
                <a:spcPts val="3225"/>
              </a:lnSpc>
            </a:pPr>
            <a:r>
              <a:rPr lang="ru-RU" sz="2400">
                <a:solidFill>
                  <a:srgbClr val="000000"/>
                </a:solidFill>
                <a:latin typeface="URGEAG+PalatinoLinotype-Roman" charset="0"/>
              </a:rPr>
              <a:t>синовијална течност</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TextBox 2"/>
          <p:cNvSpPr txBox="1"/>
          <p:nvPr/>
        </p:nvSpPr>
        <p:spPr>
          <a:xfrm>
            <a:off x="2057400" y="457200"/>
            <a:ext cx="5055871" cy="1308050"/>
          </a:xfrm>
          <a:prstGeom prst="rect">
            <a:avLst/>
          </a:prstGeom>
          <a:noFill/>
        </p:spPr>
        <p:txBody>
          <a:bodyPr wrap="none" lIns="0" tIns="0" rIns="0" bIns="0">
            <a:spAutoFit/>
          </a:bodyPr>
          <a:lstStyle/>
          <a:p>
            <a:pPr>
              <a:lnSpc>
                <a:spcPts val="5063"/>
              </a:lnSpc>
            </a:pPr>
            <a:r>
              <a:rPr lang="en-CA" sz="4400" b="1" dirty="0" err="1">
                <a:solidFill>
                  <a:srgbClr val="C00000"/>
                </a:solidFill>
                <a:latin typeface="Palatino Linotype Bold" pitchFamily="18" charset="0"/>
              </a:rPr>
              <a:t>Мишићни</a:t>
            </a:r>
            <a:r>
              <a:rPr lang="en-CA" sz="4400" b="1" dirty="0">
                <a:solidFill>
                  <a:srgbClr val="C00000"/>
                </a:solidFill>
                <a:latin typeface="Palatino Linotype Bold" pitchFamily="18" charset="0"/>
              </a:rPr>
              <a:t> </a:t>
            </a:r>
            <a:r>
              <a:rPr lang="en-CA" sz="4400" b="1" dirty="0" err="1">
                <a:solidFill>
                  <a:srgbClr val="C00000"/>
                </a:solidFill>
                <a:latin typeface="Palatino Linotype Bold" pitchFamily="18" charset="0"/>
              </a:rPr>
              <a:t>систем</a:t>
            </a:r>
            <a:endParaRPr lang="en-CA" sz="4400" b="1" dirty="0">
              <a:solidFill>
                <a:srgbClr val="C00000"/>
              </a:solidFill>
              <a:latin typeface="Palatino Linotype Bold" pitchFamily="18" charset="0"/>
            </a:endParaRPr>
          </a:p>
          <a:p>
            <a:pPr>
              <a:lnSpc>
                <a:spcPts val="5063"/>
              </a:lnSpc>
            </a:pPr>
            <a:endParaRPr lang="en-CA" sz="4400" dirty="0">
              <a:solidFill>
                <a:srgbClr val="C00000"/>
              </a:solidFill>
            </a:endParaRPr>
          </a:p>
        </p:txBody>
      </p:sp>
      <p:sp>
        <p:nvSpPr>
          <p:cNvPr id="27651" name="TextBox 3"/>
          <p:cNvSpPr txBox="1">
            <a:spLocks noChangeArrowheads="1"/>
          </p:cNvSpPr>
          <p:nvPr/>
        </p:nvSpPr>
        <p:spPr bwMode="auto">
          <a:xfrm>
            <a:off x="774700" y="1536700"/>
            <a:ext cx="8369300" cy="457200"/>
          </a:xfrm>
          <a:prstGeom prst="rect">
            <a:avLst/>
          </a:prstGeom>
          <a:noFill/>
          <a:ln w="9525">
            <a:noFill/>
            <a:miter lim="800000"/>
            <a:headEnd/>
            <a:tailEnd/>
          </a:ln>
        </p:spPr>
        <p:txBody>
          <a:bodyPr wrap="none" lIns="0" tIns="0" rIns="0" bIns="0">
            <a:spAutoFit/>
          </a:bodyPr>
          <a:lstStyle/>
          <a:p>
            <a:pPr>
              <a:lnSpc>
                <a:spcPts val="2763"/>
              </a:lnSpc>
            </a:pPr>
            <a:r>
              <a:rPr lang="en-CA" sz="2400">
                <a:solidFill>
                  <a:srgbClr val="000000"/>
                </a:solidFill>
                <a:latin typeface="Palatino Linotype" pitchFamily="18" charset="0"/>
              </a:rPr>
              <a:t>• активни део локомоторног система представља</a:t>
            </a:r>
          </a:p>
          <a:p>
            <a:pPr>
              <a:lnSpc>
                <a:spcPts val="2763"/>
              </a:lnSpc>
            </a:pPr>
            <a:endParaRPr lang="en-CA" sz="2400">
              <a:solidFill>
                <a:srgbClr val="000000"/>
              </a:solidFill>
            </a:endParaRPr>
          </a:p>
        </p:txBody>
      </p:sp>
      <p:sp>
        <p:nvSpPr>
          <p:cNvPr id="4" name="TextBox 4"/>
          <p:cNvSpPr txBox="1"/>
          <p:nvPr/>
        </p:nvSpPr>
        <p:spPr>
          <a:xfrm>
            <a:off x="1117600" y="1905000"/>
            <a:ext cx="6622006" cy="718145"/>
          </a:xfrm>
          <a:prstGeom prst="rect">
            <a:avLst/>
          </a:prstGeom>
          <a:noFill/>
        </p:spPr>
        <p:txBody>
          <a:bodyPr wrap="none" lIns="0" tIns="0" rIns="0" bIns="0">
            <a:spAutoFit/>
          </a:bodyPr>
          <a:lstStyle/>
          <a:p>
            <a:pPr>
              <a:lnSpc>
                <a:spcPts val="2763"/>
              </a:lnSpc>
            </a:pPr>
            <a:r>
              <a:rPr lang="en-CA" sz="2400" b="1">
                <a:solidFill>
                  <a:schemeClr val="accent6">
                    <a:lumMod val="75000"/>
                  </a:schemeClr>
                </a:solidFill>
                <a:latin typeface="Palatino Linotype Bold" pitchFamily="18" charset="0"/>
              </a:rPr>
              <a:t>мишићни систем чијом акцијом долази до</a:t>
            </a:r>
          </a:p>
          <a:p>
            <a:pPr>
              <a:lnSpc>
                <a:spcPts val="2763"/>
              </a:lnSpc>
            </a:pPr>
            <a:endParaRPr lang="en-CA" sz="2400">
              <a:solidFill>
                <a:schemeClr val="accent6">
                  <a:lumMod val="75000"/>
                </a:schemeClr>
              </a:solidFill>
            </a:endParaRPr>
          </a:p>
        </p:txBody>
      </p:sp>
      <p:sp>
        <p:nvSpPr>
          <p:cNvPr id="5" name="TextBox 5"/>
          <p:cNvSpPr txBox="1"/>
          <p:nvPr/>
        </p:nvSpPr>
        <p:spPr>
          <a:xfrm>
            <a:off x="1117600" y="2273300"/>
            <a:ext cx="1274388" cy="718145"/>
          </a:xfrm>
          <a:prstGeom prst="rect">
            <a:avLst/>
          </a:prstGeom>
          <a:noFill/>
        </p:spPr>
        <p:txBody>
          <a:bodyPr wrap="none" lIns="0" tIns="0" rIns="0" bIns="0">
            <a:spAutoFit/>
          </a:bodyPr>
          <a:lstStyle/>
          <a:p>
            <a:pPr>
              <a:lnSpc>
                <a:spcPts val="2763"/>
              </a:lnSpc>
            </a:pPr>
            <a:r>
              <a:rPr lang="en-CA" sz="2400" b="1" dirty="0" err="1">
                <a:solidFill>
                  <a:schemeClr val="accent6">
                    <a:lumMod val="75000"/>
                  </a:schemeClr>
                </a:solidFill>
                <a:latin typeface="Palatino Linotype Bold" pitchFamily="18" charset="0"/>
              </a:rPr>
              <a:t>покрета</a:t>
            </a:r>
            <a:endParaRPr lang="en-CA" sz="2400" b="1" dirty="0">
              <a:solidFill>
                <a:schemeClr val="accent6">
                  <a:lumMod val="75000"/>
                </a:schemeClr>
              </a:solidFill>
              <a:latin typeface="Palatino Linotype Bold" pitchFamily="18" charset="0"/>
            </a:endParaRPr>
          </a:p>
          <a:p>
            <a:pPr>
              <a:lnSpc>
                <a:spcPts val="2763"/>
              </a:lnSpc>
            </a:pPr>
            <a:endParaRPr lang="en-CA" sz="2400" dirty="0">
              <a:solidFill>
                <a:schemeClr val="accent6">
                  <a:lumMod val="75000"/>
                </a:schemeClr>
              </a:solidFill>
            </a:endParaRPr>
          </a:p>
        </p:txBody>
      </p:sp>
      <p:sp>
        <p:nvSpPr>
          <p:cNvPr id="6" name="TextBox 6"/>
          <p:cNvSpPr txBox="1"/>
          <p:nvPr/>
        </p:nvSpPr>
        <p:spPr>
          <a:xfrm>
            <a:off x="774700" y="3175000"/>
            <a:ext cx="6626814" cy="718145"/>
          </a:xfrm>
          <a:prstGeom prst="rect">
            <a:avLst/>
          </a:prstGeom>
          <a:noFill/>
        </p:spPr>
        <p:txBody>
          <a:bodyPr wrap="none" lIns="0" tIns="0" rIns="0" bIns="0">
            <a:spAutoFit/>
          </a:bodyPr>
          <a:lstStyle/>
          <a:p>
            <a:pPr>
              <a:lnSpc>
                <a:spcPts val="2763"/>
              </a:lnSpc>
            </a:pPr>
            <a:r>
              <a:rPr lang="en-CA" sz="2400" dirty="0">
                <a:solidFill>
                  <a:srgbClr val="FF9900"/>
                </a:solidFill>
                <a:latin typeface="Palatino Linotype" pitchFamily="18" charset="0"/>
              </a:rPr>
              <a:t>•</a:t>
            </a:r>
            <a:r>
              <a:rPr lang="en-CA" sz="2400" b="1" dirty="0">
                <a:solidFill>
                  <a:srgbClr val="FF9900"/>
                </a:solidFill>
                <a:latin typeface="Palatino Linotype Bold" pitchFamily="18" charset="0"/>
              </a:rPr>
              <a:t> </a:t>
            </a:r>
            <a:r>
              <a:rPr lang="en-CA" sz="2400" b="1" dirty="0" err="1">
                <a:solidFill>
                  <a:schemeClr val="accent6">
                    <a:lumMod val="75000"/>
                  </a:schemeClr>
                </a:solidFill>
                <a:latin typeface="Palatino Linotype Bold" pitchFamily="18" charset="0"/>
              </a:rPr>
              <a:t>покрет</a:t>
            </a:r>
            <a:r>
              <a:rPr lang="en-CA" sz="2400" dirty="0">
                <a:solidFill>
                  <a:srgbClr val="000000"/>
                </a:solidFill>
                <a:latin typeface="Palatino Linotype" pitchFamily="18" charset="0"/>
              </a:rPr>
              <a:t>, </a:t>
            </a:r>
            <a:r>
              <a:rPr lang="en-CA" sz="2400" dirty="0" err="1">
                <a:solidFill>
                  <a:srgbClr val="000000"/>
                </a:solidFill>
                <a:latin typeface="Palatino Linotype" pitchFamily="18" charset="0"/>
              </a:rPr>
              <a:t>настао</a:t>
            </a:r>
            <a:r>
              <a:rPr lang="en-CA" sz="2400" dirty="0">
                <a:solidFill>
                  <a:srgbClr val="000000"/>
                </a:solidFill>
                <a:latin typeface="Palatino Linotype" pitchFamily="18" charset="0"/>
              </a:rPr>
              <a:t> </a:t>
            </a:r>
            <a:r>
              <a:rPr lang="en-CA" sz="2400" dirty="0" err="1">
                <a:solidFill>
                  <a:srgbClr val="000000"/>
                </a:solidFill>
                <a:latin typeface="Palatino Linotype" pitchFamily="18" charset="0"/>
              </a:rPr>
              <a:t>дејством</a:t>
            </a:r>
            <a:r>
              <a:rPr lang="en-CA" sz="2400" dirty="0">
                <a:solidFill>
                  <a:srgbClr val="000000"/>
                </a:solidFill>
                <a:latin typeface="Palatino Linotype" pitchFamily="18" charset="0"/>
              </a:rPr>
              <a:t> </a:t>
            </a:r>
            <a:r>
              <a:rPr lang="en-CA" sz="2400" dirty="0" err="1">
                <a:solidFill>
                  <a:srgbClr val="000000"/>
                </a:solidFill>
                <a:latin typeface="Palatino Linotype" pitchFamily="18" charset="0"/>
              </a:rPr>
              <a:t>мишићног</a:t>
            </a:r>
            <a:r>
              <a:rPr lang="en-CA" sz="2400" dirty="0">
                <a:solidFill>
                  <a:srgbClr val="000000"/>
                </a:solidFill>
                <a:latin typeface="Palatino Linotype" pitchFamily="18" charset="0"/>
              </a:rPr>
              <a:t> </a:t>
            </a:r>
            <a:r>
              <a:rPr lang="en-CA" sz="2400" dirty="0" err="1">
                <a:solidFill>
                  <a:srgbClr val="000000"/>
                </a:solidFill>
                <a:latin typeface="Palatino Linotype" pitchFamily="18" charset="0"/>
              </a:rPr>
              <a:t>система</a:t>
            </a:r>
            <a:endParaRPr lang="en-CA" sz="2400" dirty="0">
              <a:solidFill>
                <a:srgbClr val="000000"/>
              </a:solidFill>
              <a:latin typeface="Palatino Linotype" pitchFamily="18" charset="0"/>
            </a:endParaRPr>
          </a:p>
          <a:p>
            <a:pPr>
              <a:lnSpc>
                <a:spcPts val="2763"/>
              </a:lnSpc>
            </a:pPr>
            <a:endParaRPr lang="en-CA" sz="2400" dirty="0">
              <a:solidFill>
                <a:srgbClr val="000000"/>
              </a:solidFill>
            </a:endParaRPr>
          </a:p>
        </p:txBody>
      </p:sp>
      <p:sp>
        <p:nvSpPr>
          <p:cNvPr id="27655" name="TextBox 7"/>
          <p:cNvSpPr txBox="1">
            <a:spLocks noChangeArrowheads="1"/>
          </p:cNvSpPr>
          <p:nvPr/>
        </p:nvSpPr>
        <p:spPr bwMode="auto">
          <a:xfrm>
            <a:off x="1117600" y="3530600"/>
            <a:ext cx="8026400" cy="457200"/>
          </a:xfrm>
          <a:prstGeom prst="rect">
            <a:avLst/>
          </a:prstGeom>
          <a:noFill/>
          <a:ln w="9525">
            <a:noFill/>
            <a:miter lim="800000"/>
            <a:headEnd/>
            <a:tailEnd/>
          </a:ln>
        </p:spPr>
        <p:txBody>
          <a:bodyPr wrap="none" lIns="0" tIns="0" rIns="0" bIns="0">
            <a:spAutoFit/>
          </a:bodyPr>
          <a:lstStyle/>
          <a:p>
            <a:pPr>
              <a:lnSpc>
                <a:spcPts val="2763"/>
              </a:lnSpc>
            </a:pPr>
            <a:r>
              <a:rPr lang="en-CA" sz="2400">
                <a:solidFill>
                  <a:srgbClr val="000000"/>
                </a:solidFill>
                <a:latin typeface="Palatino Linotype" pitchFamily="18" charset="0"/>
              </a:rPr>
              <a:t>испољава се променом положаја појединих делова</a:t>
            </a:r>
          </a:p>
          <a:p>
            <a:pPr>
              <a:lnSpc>
                <a:spcPts val="2763"/>
              </a:lnSpc>
            </a:pPr>
            <a:endParaRPr lang="en-CA" sz="2400">
              <a:solidFill>
                <a:srgbClr val="000000"/>
              </a:solidFill>
            </a:endParaRPr>
          </a:p>
        </p:txBody>
      </p:sp>
      <p:sp>
        <p:nvSpPr>
          <p:cNvPr id="8" name="TextBox 8"/>
          <p:cNvSpPr txBox="1"/>
          <p:nvPr/>
        </p:nvSpPr>
        <p:spPr>
          <a:xfrm>
            <a:off x="1117600" y="3898900"/>
            <a:ext cx="8026400" cy="457200"/>
          </a:xfrm>
          <a:prstGeom prst="rect">
            <a:avLst/>
          </a:prstGeom>
          <a:noFill/>
        </p:spPr>
        <p:txBody>
          <a:bodyPr wrap="none" lIns="0" tIns="0" rIns="0" bIns="0">
            <a:spAutoFit/>
          </a:bodyPr>
          <a:lstStyle/>
          <a:p>
            <a:pPr>
              <a:lnSpc>
                <a:spcPts val="2763"/>
              </a:lnSpc>
            </a:pPr>
            <a:r>
              <a:rPr lang="en-CA" sz="2400">
                <a:solidFill>
                  <a:srgbClr val="000000"/>
                </a:solidFill>
                <a:latin typeface="Palatino Linotype" pitchFamily="18" charset="0"/>
              </a:rPr>
              <a:t>или читавог тела</a:t>
            </a:r>
          </a:p>
          <a:p>
            <a:pPr>
              <a:lnSpc>
                <a:spcPts val="2763"/>
              </a:lnSpc>
            </a:pPr>
            <a:endParaRPr lang="en-CA" sz="2400">
              <a:solidFill>
                <a:srgbClr val="000000"/>
              </a:solidFill>
            </a:endParaRPr>
          </a:p>
        </p:txBody>
      </p:sp>
      <p:sp>
        <p:nvSpPr>
          <p:cNvPr id="9" name="TextBox 9"/>
          <p:cNvSpPr txBox="1"/>
          <p:nvPr/>
        </p:nvSpPr>
        <p:spPr>
          <a:xfrm>
            <a:off x="774700" y="4800600"/>
            <a:ext cx="7144585" cy="718145"/>
          </a:xfrm>
          <a:prstGeom prst="rect">
            <a:avLst/>
          </a:prstGeom>
          <a:noFill/>
        </p:spPr>
        <p:txBody>
          <a:bodyPr wrap="none" lIns="0" tIns="0" rIns="0" bIns="0">
            <a:spAutoFit/>
          </a:bodyPr>
          <a:lstStyle/>
          <a:p>
            <a:pPr>
              <a:lnSpc>
                <a:spcPts val="2763"/>
              </a:lnSpc>
            </a:pPr>
            <a:r>
              <a:rPr lang="en-CA" sz="2400" dirty="0">
                <a:solidFill>
                  <a:srgbClr val="000000"/>
                </a:solidFill>
                <a:latin typeface="Palatino Linotype" pitchFamily="18" charset="0"/>
              </a:rPr>
              <a:t>• </a:t>
            </a:r>
            <a:r>
              <a:rPr lang="en-CA" sz="2400" dirty="0" err="1">
                <a:solidFill>
                  <a:srgbClr val="000000"/>
                </a:solidFill>
                <a:latin typeface="Palatino Linotype" pitchFamily="18" charset="0"/>
              </a:rPr>
              <a:t>око</a:t>
            </a:r>
            <a:r>
              <a:rPr lang="en-CA" sz="2400" dirty="0">
                <a:solidFill>
                  <a:srgbClr val="000000"/>
                </a:solidFill>
                <a:latin typeface="Palatino Linotype" pitchFamily="18" charset="0"/>
              </a:rPr>
              <a:t> </a:t>
            </a:r>
            <a:r>
              <a:rPr lang="en-CA" sz="2400" b="1" dirty="0">
                <a:solidFill>
                  <a:schemeClr val="accent6">
                    <a:lumMod val="75000"/>
                  </a:schemeClr>
                </a:solidFill>
                <a:latin typeface="Palatino Linotype Bold" pitchFamily="18" charset="0"/>
              </a:rPr>
              <a:t>48% </a:t>
            </a:r>
            <a:r>
              <a:rPr lang="en-CA" sz="2400" b="1" dirty="0" err="1">
                <a:solidFill>
                  <a:schemeClr val="accent6">
                    <a:lumMod val="75000"/>
                  </a:schemeClr>
                </a:solidFill>
                <a:latin typeface="Palatino Linotype Bold" pitchFamily="18" charset="0"/>
              </a:rPr>
              <a:t>масе</a:t>
            </a:r>
            <a:r>
              <a:rPr lang="en-CA" sz="2400" b="1" dirty="0">
                <a:solidFill>
                  <a:schemeClr val="accent6">
                    <a:lumMod val="75000"/>
                  </a:schemeClr>
                </a:solidFill>
                <a:latin typeface="Palatino Linotype Bold" pitchFamily="18" charset="0"/>
              </a:rPr>
              <a:t> </a:t>
            </a:r>
            <a:r>
              <a:rPr lang="en-CA" sz="2400" b="1" dirty="0" err="1">
                <a:solidFill>
                  <a:schemeClr val="accent6">
                    <a:lumMod val="75000"/>
                  </a:schemeClr>
                </a:solidFill>
                <a:latin typeface="Palatino Linotype Bold" pitchFamily="18" charset="0"/>
              </a:rPr>
              <a:t>људског</a:t>
            </a:r>
            <a:r>
              <a:rPr lang="en-CA" sz="2400" b="1" dirty="0">
                <a:solidFill>
                  <a:schemeClr val="accent6">
                    <a:lumMod val="75000"/>
                  </a:schemeClr>
                </a:solidFill>
                <a:latin typeface="Palatino Linotype Bold" pitchFamily="18" charset="0"/>
              </a:rPr>
              <a:t> </a:t>
            </a:r>
            <a:r>
              <a:rPr lang="en-CA" sz="2400" b="1" dirty="0" err="1">
                <a:solidFill>
                  <a:schemeClr val="accent6">
                    <a:lumMod val="75000"/>
                  </a:schemeClr>
                </a:solidFill>
                <a:latin typeface="Palatino Linotype Bold" pitchFamily="18" charset="0"/>
              </a:rPr>
              <a:t>тела</a:t>
            </a:r>
            <a:r>
              <a:rPr lang="en-CA" sz="2400" b="1" dirty="0">
                <a:solidFill>
                  <a:schemeClr val="accent6">
                    <a:lumMod val="75000"/>
                  </a:schemeClr>
                </a:solidFill>
                <a:latin typeface="Palatino Linotype Bold" pitchFamily="18" charset="0"/>
              </a:rPr>
              <a:t> </a:t>
            </a:r>
            <a:r>
              <a:rPr lang="en-CA" sz="2400" dirty="0" err="1">
                <a:solidFill>
                  <a:srgbClr val="000000"/>
                </a:solidFill>
                <a:latin typeface="Palatino Linotype" pitchFamily="18" charset="0"/>
              </a:rPr>
              <a:t>заузимају</a:t>
            </a:r>
            <a:r>
              <a:rPr lang="en-CA" sz="2400" dirty="0">
                <a:solidFill>
                  <a:srgbClr val="000000"/>
                </a:solidFill>
                <a:latin typeface="Palatino Linotype" pitchFamily="18" charset="0"/>
              </a:rPr>
              <a:t> </a:t>
            </a:r>
            <a:r>
              <a:rPr lang="en-CA" sz="2400" dirty="0" err="1">
                <a:solidFill>
                  <a:srgbClr val="000000"/>
                </a:solidFill>
                <a:latin typeface="Palatino Linotype" pitchFamily="18" charset="0"/>
              </a:rPr>
              <a:t>мишићи</a:t>
            </a:r>
            <a:endParaRPr lang="en-CA" sz="2400" dirty="0">
              <a:solidFill>
                <a:srgbClr val="000000"/>
              </a:solidFill>
              <a:latin typeface="Palatino Linotype" pitchFamily="18" charset="0"/>
            </a:endParaRPr>
          </a:p>
          <a:p>
            <a:pPr>
              <a:lnSpc>
                <a:spcPts val="2763"/>
              </a:lnSpc>
            </a:pPr>
            <a:endParaRPr lang="en-CA" sz="2400" dirty="0">
              <a:solidFill>
                <a:srgbClr val="000000"/>
              </a:solidFill>
            </a:endParaRPr>
          </a:p>
        </p:txBody>
      </p:sp>
      <p:sp>
        <p:nvSpPr>
          <p:cNvPr id="10" name="TextBox 10"/>
          <p:cNvSpPr txBox="1"/>
          <p:nvPr/>
        </p:nvSpPr>
        <p:spPr>
          <a:xfrm>
            <a:off x="774700" y="5689600"/>
            <a:ext cx="8369300" cy="838200"/>
          </a:xfrm>
          <a:prstGeom prst="rect">
            <a:avLst/>
          </a:prstGeom>
          <a:noFill/>
        </p:spPr>
        <p:txBody>
          <a:bodyPr wrap="none" lIns="0" tIns="0" rIns="0" bIns="0">
            <a:spAutoFit/>
          </a:bodyPr>
          <a:lstStyle/>
          <a:p>
            <a:pPr>
              <a:lnSpc>
                <a:spcPts val="2900"/>
              </a:lnSpc>
              <a:tabLst>
                <a:tab pos="342900" algn="l"/>
              </a:tabLst>
            </a:pPr>
            <a:r>
              <a:rPr lang="en-CA" sz="2400">
                <a:solidFill>
                  <a:srgbClr val="000000"/>
                </a:solidFill>
                <a:latin typeface="Palatino Linotype" pitchFamily="18" charset="0"/>
              </a:rPr>
              <a:t>•</a:t>
            </a:r>
            <a:r>
              <a:rPr lang="en-CA" sz="2400" b="1">
                <a:solidFill>
                  <a:srgbClr val="000000"/>
                </a:solidFill>
                <a:latin typeface="Palatino Linotype Bold" pitchFamily="18" charset="0"/>
              </a:rPr>
              <a:t> мишићи имају изражено својство</a:t>
            </a:r>
            <a:r>
              <a:rPr lang="en-CA" sz="2400">
                <a:solidFill>
                  <a:srgbClr val="000000"/>
                </a:solidFill>
                <a:latin typeface="Times New Roman" pitchFamily="18" charset="0"/>
              </a:rPr>
              <a:t/>
            </a:r>
            <a:br>
              <a:rPr lang="en-CA" sz="2400">
                <a:solidFill>
                  <a:srgbClr val="000000"/>
                </a:solidFill>
                <a:latin typeface="Times New Roman" pitchFamily="18" charset="0"/>
              </a:rPr>
            </a:br>
            <a:r>
              <a:rPr lang="en-CA" sz="2400" b="1">
                <a:solidFill>
                  <a:srgbClr val="000000"/>
                </a:solidFill>
                <a:latin typeface="Palatino Linotype Bold" pitchFamily="18" charset="0"/>
              </a:rPr>
              <a:t>	контрактилности</a:t>
            </a:r>
          </a:p>
          <a:p>
            <a:pPr>
              <a:lnSpc>
                <a:spcPts val="2900"/>
              </a:lnSpc>
              <a:tabLst>
                <a:tab pos="342900" algn="l"/>
              </a:tabLst>
            </a:pPr>
            <a:endParaRPr lang="en-CA" sz="2400">
              <a:solidFill>
                <a:srgbClr val="000000"/>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2"/>
          <p:cNvSpPr txBox="1"/>
          <p:nvPr/>
        </p:nvSpPr>
        <p:spPr>
          <a:xfrm>
            <a:off x="1930400" y="457200"/>
            <a:ext cx="5326779" cy="1308050"/>
          </a:xfrm>
          <a:prstGeom prst="rect">
            <a:avLst/>
          </a:prstGeom>
          <a:noFill/>
        </p:spPr>
        <p:txBody>
          <a:bodyPr wrap="none" lIns="0" tIns="0" rIns="0" bIns="0">
            <a:spAutoFit/>
          </a:bodyPr>
          <a:lstStyle/>
          <a:p>
            <a:pPr>
              <a:lnSpc>
                <a:spcPts val="5063"/>
              </a:lnSpc>
            </a:pPr>
            <a:r>
              <a:rPr lang="en-CA" sz="4400" b="1" dirty="0" err="1">
                <a:solidFill>
                  <a:srgbClr val="C00000"/>
                </a:solidFill>
                <a:latin typeface="Palatino Linotype Bold" pitchFamily="18" charset="0"/>
              </a:rPr>
              <a:t>Функција</a:t>
            </a:r>
            <a:r>
              <a:rPr lang="en-CA" sz="4400" b="1" dirty="0">
                <a:solidFill>
                  <a:srgbClr val="C00000"/>
                </a:solidFill>
                <a:latin typeface="Palatino Linotype Bold" pitchFamily="18" charset="0"/>
              </a:rPr>
              <a:t> </a:t>
            </a:r>
            <a:r>
              <a:rPr lang="en-CA" sz="4400" b="1" dirty="0" err="1">
                <a:solidFill>
                  <a:srgbClr val="C00000"/>
                </a:solidFill>
                <a:latin typeface="Palatino Linotype Bold" pitchFamily="18" charset="0"/>
              </a:rPr>
              <a:t>мишића</a:t>
            </a:r>
            <a:endParaRPr lang="en-CA" sz="4400" b="1" dirty="0">
              <a:solidFill>
                <a:srgbClr val="C00000"/>
              </a:solidFill>
              <a:latin typeface="Palatino Linotype Bold" pitchFamily="18" charset="0"/>
            </a:endParaRPr>
          </a:p>
          <a:p>
            <a:pPr>
              <a:lnSpc>
                <a:spcPts val="5063"/>
              </a:lnSpc>
            </a:pPr>
            <a:endParaRPr lang="en-CA" sz="4400" dirty="0">
              <a:solidFill>
                <a:srgbClr val="C00000"/>
              </a:solidFill>
            </a:endParaRPr>
          </a:p>
        </p:txBody>
      </p:sp>
      <p:sp>
        <p:nvSpPr>
          <p:cNvPr id="3" name="TextBox 3"/>
          <p:cNvSpPr txBox="1"/>
          <p:nvPr/>
        </p:nvSpPr>
        <p:spPr>
          <a:xfrm>
            <a:off x="774700" y="1968500"/>
            <a:ext cx="8369300" cy="990600"/>
          </a:xfrm>
          <a:prstGeom prst="rect">
            <a:avLst/>
          </a:prstGeom>
          <a:noFill/>
        </p:spPr>
        <p:txBody>
          <a:bodyPr wrap="none" lIns="0" tIns="0" rIns="0" bIns="0">
            <a:spAutoFit/>
          </a:bodyPr>
          <a:lstStyle/>
          <a:p>
            <a:pPr>
              <a:lnSpc>
                <a:spcPts val="3400"/>
              </a:lnSpc>
              <a:tabLst>
                <a:tab pos="355600" algn="l"/>
              </a:tabLst>
            </a:pPr>
            <a:r>
              <a:rPr lang="en-CA" sz="2700">
                <a:solidFill>
                  <a:srgbClr val="000000"/>
                </a:solidFill>
                <a:latin typeface="Arial" pitchFamily="34" charset="0"/>
              </a:rPr>
              <a:t>•</a:t>
            </a:r>
            <a:r>
              <a:rPr lang="en-CA" sz="2700">
                <a:solidFill>
                  <a:srgbClr val="000000"/>
                </a:solidFill>
                <a:latin typeface="Palatino Linotype" pitchFamily="18" charset="0"/>
              </a:rPr>
              <a:t> мишићи обично прелазе преко бар једног</a:t>
            </a:r>
            <a:r>
              <a:rPr lang="en-CA" sz="2700">
                <a:solidFill>
                  <a:srgbClr val="000000"/>
                </a:solidFill>
                <a:latin typeface="Times New Roman" pitchFamily="18" charset="0"/>
              </a:rPr>
              <a:t/>
            </a:r>
            <a:br>
              <a:rPr lang="en-CA" sz="2700">
                <a:solidFill>
                  <a:srgbClr val="000000"/>
                </a:solidFill>
                <a:latin typeface="Times New Roman" pitchFamily="18" charset="0"/>
              </a:rPr>
            </a:br>
            <a:r>
              <a:rPr lang="en-CA" sz="2700">
                <a:solidFill>
                  <a:srgbClr val="000000"/>
                </a:solidFill>
                <a:latin typeface="Palatino Linotype" pitchFamily="18" charset="0"/>
              </a:rPr>
              <a:t>	зглоба и припајају се на крајеве костију</a:t>
            </a:r>
          </a:p>
          <a:p>
            <a:pPr>
              <a:lnSpc>
                <a:spcPts val="3400"/>
              </a:lnSpc>
              <a:tabLst>
                <a:tab pos="355600" algn="l"/>
              </a:tabLst>
            </a:pPr>
            <a:endParaRPr lang="en-CA" sz="2700">
              <a:solidFill>
                <a:srgbClr val="000000"/>
              </a:solidFill>
            </a:endParaRPr>
          </a:p>
        </p:txBody>
      </p:sp>
      <p:sp>
        <p:nvSpPr>
          <p:cNvPr id="4" name="TextBox 4"/>
          <p:cNvSpPr txBox="1"/>
          <p:nvPr/>
        </p:nvSpPr>
        <p:spPr>
          <a:xfrm>
            <a:off x="774700" y="3441700"/>
            <a:ext cx="8369300" cy="508000"/>
          </a:xfrm>
          <a:prstGeom prst="rect">
            <a:avLst/>
          </a:prstGeom>
          <a:noFill/>
        </p:spPr>
        <p:txBody>
          <a:bodyPr wrap="none" lIns="0" tIns="0" rIns="0" bIns="0">
            <a:spAutoFit/>
          </a:bodyPr>
          <a:lstStyle/>
          <a:p>
            <a:pPr>
              <a:lnSpc>
                <a:spcPts val="3225"/>
              </a:lnSpc>
            </a:pPr>
            <a:r>
              <a:rPr lang="en-CA" sz="2700">
                <a:solidFill>
                  <a:srgbClr val="000000"/>
                </a:solidFill>
                <a:latin typeface="Arial" pitchFamily="34" charset="0"/>
              </a:rPr>
              <a:t>•</a:t>
            </a:r>
            <a:r>
              <a:rPr lang="en-CA" sz="2800" b="1">
                <a:solidFill>
                  <a:srgbClr val="000000"/>
                </a:solidFill>
                <a:latin typeface="Palatino Linotype Bold" pitchFamily="18" charset="0"/>
              </a:rPr>
              <a:t> основ покрета је мишићна контракција</a:t>
            </a:r>
          </a:p>
          <a:p>
            <a:pPr>
              <a:lnSpc>
                <a:spcPts val="3225"/>
              </a:lnSpc>
            </a:pPr>
            <a:endParaRPr lang="en-CA" sz="2700">
              <a:solidFill>
                <a:srgbClr val="000000"/>
              </a:solidFill>
            </a:endParaRPr>
          </a:p>
        </p:txBody>
      </p:sp>
      <p:sp>
        <p:nvSpPr>
          <p:cNvPr id="5" name="TextBox 5"/>
          <p:cNvSpPr txBox="1"/>
          <p:nvPr/>
        </p:nvSpPr>
        <p:spPr>
          <a:xfrm>
            <a:off x="774700" y="4457700"/>
            <a:ext cx="8369300" cy="1409700"/>
          </a:xfrm>
          <a:prstGeom prst="rect">
            <a:avLst/>
          </a:prstGeom>
          <a:noFill/>
        </p:spPr>
        <p:txBody>
          <a:bodyPr wrap="none" lIns="0" tIns="0" rIns="0" bIns="0">
            <a:spAutoFit/>
          </a:bodyPr>
          <a:lstStyle/>
          <a:p>
            <a:pPr>
              <a:lnSpc>
                <a:spcPts val="3350"/>
              </a:lnSpc>
              <a:tabLst>
                <a:tab pos="355600" algn="l"/>
              </a:tabLst>
            </a:pPr>
            <a:r>
              <a:rPr lang="en-CA" sz="2700">
                <a:solidFill>
                  <a:srgbClr val="000000"/>
                </a:solidFill>
                <a:latin typeface="Arial" pitchFamily="34" charset="0"/>
              </a:rPr>
              <a:t>•</a:t>
            </a:r>
            <a:r>
              <a:rPr lang="en-CA" sz="2700">
                <a:solidFill>
                  <a:srgbClr val="000000"/>
                </a:solidFill>
                <a:latin typeface="Palatino Linotype" pitchFamily="18" charset="0"/>
              </a:rPr>
              <a:t> сама контракција се заснива на </a:t>
            </a:r>
            <a:r>
              <a:rPr lang="en-CA" sz="2800" b="1">
                <a:solidFill>
                  <a:srgbClr val="000000"/>
                </a:solidFill>
                <a:latin typeface="Palatino Linotype Bold" pitchFamily="18" charset="0"/>
              </a:rPr>
              <a:t>промени</a:t>
            </a:r>
            <a:r>
              <a:rPr lang="en-CA" sz="2700">
                <a:solidFill>
                  <a:srgbClr val="000000"/>
                </a:solidFill>
                <a:latin typeface="Times New Roman" pitchFamily="18" charset="0"/>
              </a:rPr>
              <a:t/>
            </a:r>
            <a:br>
              <a:rPr lang="en-CA" sz="2700">
                <a:solidFill>
                  <a:srgbClr val="000000"/>
                </a:solidFill>
                <a:latin typeface="Times New Roman" pitchFamily="18" charset="0"/>
              </a:rPr>
            </a:br>
            <a:r>
              <a:rPr lang="en-CA" sz="2800" b="1">
                <a:solidFill>
                  <a:srgbClr val="000000"/>
                </a:solidFill>
                <a:latin typeface="Palatino Linotype Bold" pitchFamily="18" charset="0"/>
              </a:rPr>
              <a:t>	дужине мишића </a:t>
            </a:r>
            <a:r>
              <a:rPr lang="en-CA" sz="2700">
                <a:solidFill>
                  <a:srgbClr val="000000"/>
                </a:solidFill>
                <a:latin typeface="Palatino Linotype" pitchFamily="18" charset="0"/>
              </a:rPr>
              <a:t>и представља активну</a:t>
            </a:r>
            <a:r>
              <a:rPr lang="en-CA" sz="2700">
                <a:solidFill>
                  <a:srgbClr val="000000"/>
                </a:solidFill>
                <a:latin typeface="Times New Roman" pitchFamily="18" charset="0"/>
              </a:rPr>
              <a:t/>
            </a:r>
            <a:br>
              <a:rPr lang="en-CA" sz="2700">
                <a:solidFill>
                  <a:srgbClr val="000000"/>
                </a:solidFill>
                <a:latin typeface="Times New Roman" pitchFamily="18" charset="0"/>
              </a:rPr>
            </a:br>
            <a:r>
              <a:rPr lang="en-CA" sz="2700">
                <a:solidFill>
                  <a:srgbClr val="000000"/>
                </a:solidFill>
                <a:latin typeface="Palatino Linotype" pitchFamily="18" charset="0"/>
              </a:rPr>
              <a:t>	компоненту мишићне силе</a:t>
            </a:r>
          </a:p>
          <a:p>
            <a:pPr>
              <a:lnSpc>
                <a:spcPts val="3350"/>
              </a:lnSpc>
              <a:tabLst>
                <a:tab pos="355600" algn="l"/>
              </a:tabLst>
            </a:pPr>
            <a:endParaRPr lang="en-CA" sz="2700">
              <a:solidFill>
                <a:srgbClr val="000000"/>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TextBox 2"/>
          <p:cNvSpPr txBox="1"/>
          <p:nvPr/>
        </p:nvSpPr>
        <p:spPr>
          <a:xfrm>
            <a:off x="2882900" y="254000"/>
            <a:ext cx="3404778" cy="1051570"/>
          </a:xfrm>
          <a:prstGeom prst="rect">
            <a:avLst/>
          </a:prstGeom>
          <a:noFill/>
        </p:spPr>
        <p:txBody>
          <a:bodyPr wrap="none" lIns="0" tIns="0" rIns="0" bIns="0">
            <a:spAutoFit/>
          </a:bodyPr>
          <a:lstStyle/>
          <a:p>
            <a:pPr>
              <a:lnSpc>
                <a:spcPts val="4138"/>
              </a:lnSpc>
            </a:pPr>
            <a:r>
              <a:rPr lang="en-CA" sz="3600" b="1">
                <a:solidFill>
                  <a:srgbClr val="C00000"/>
                </a:solidFill>
                <a:latin typeface="Times New Roman" pitchFamily="18" charset="0"/>
                <a:cs typeface="Times New Roman" pitchFamily="18" charset="0"/>
              </a:rPr>
              <a:t>ПОРЕМЕЋАЈИ</a:t>
            </a:r>
          </a:p>
          <a:p>
            <a:pPr>
              <a:lnSpc>
                <a:spcPts val="4138"/>
              </a:lnSpc>
            </a:pPr>
            <a:endParaRPr lang="en-CA" sz="3600">
              <a:solidFill>
                <a:srgbClr val="C00000"/>
              </a:solidFill>
              <a:latin typeface="Times New Roman" pitchFamily="18" charset="0"/>
              <a:cs typeface="Times New Roman" pitchFamily="18" charset="0"/>
            </a:endParaRPr>
          </a:p>
        </p:txBody>
      </p:sp>
      <p:sp>
        <p:nvSpPr>
          <p:cNvPr id="3" name="TextBox 3"/>
          <p:cNvSpPr txBox="1"/>
          <p:nvPr/>
        </p:nvSpPr>
        <p:spPr>
          <a:xfrm>
            <a:off x="596900" y="800100"/>
            <a:ext cx="8005397" cy="1051570"/>
          </a:xfrm>
          <a:prstGeom prst="rect">
            <a:avLst/>
          </a:prstGeom>
          <a:noFill/>
        </p:spPr>
        <p:txBody>
          <a:bodyPr wrap="none" lIns="0" tIns="0" rIns="0" bIns="0">
            <a:spAutoFit/>
          </a:bodyPr>
          <a:lstStyle/>
          <a:p>
            <a:pPr>
              <a:lnSpc>
                <a:spcPts val="4138"/>
              </a:lnSpc>
            </a:pPr>
            <a:r>
              <a:rPr lang="en-CA" sz="3600" b="1" dirty="0" err="1">
                <a:solidFill>
                  <a:srgbClr val="C00000"/>
                </a:solidFill>
                <a:latin typeface="Times New Roman" pitchFamily="18" charset="0"/>
                <a:cs typeface="Times New Roman" pitchFamily="18" charset="0"/>
              </a:rPr>
              <a:t>МУСКУЛОСКЕЛЕТНОГ</a:t>
            </a:r>
            <a:r>
              <a:rPr lang="en-CA" sz="3600" b="1" dirty="0">
                <a:solidFill>
                  <a:srgbClr val="C00000"/>
                </a:solidFill>
                <a:latin typeface="Times New Roman" pitchFamily="18" charset="0"/>
                <a:cs typeface="Times New Roman" pitchFamily="18" charset="0"/>
              </a:rPr>
              <a:t> </a:t>
            </a:r>
            <a:r>
              <a:rPr lang="en-CA" sz="3600" b="1" dirty="0" err="1">
                <a:solidFill>
                  <a:srgbClr val="C00000"/>
                </a:solidFill>
                <a:latin typeface="Times New Roman" pitchFamily="18" charset="0"/>
                <a:cs typeface="Times New Roman" pitchFamily="18" charset="0"/>
              </a:rPr>
              <a:t>СИСТЕМА</a:t>
            </a:r>
            <a:endParaRPr lang="en-CA" sz="3600" b="1" dirty="0">
              <a:solidFill>
                <a:srgbClr val="C00000"/>
              </a:solidFill>
              <a:latin typeface="Times New Roman" pitchFamily="18" charset="0"/>
              <a:cs typeface="Times New Roman" pitchFamily="18" charset="0"/>
            </a:endParaRPr>
          </a:p>
          <a:p>
            <a:pPr>
              <a:lnSpc>
                <a:spcPts val="4138"/>
              </a:lnSpc>
            </a:pPr>
            <a:endParaRPr lang="en-CA" sz="3600" dirty="0">
              <a:solidFill>
                <a:srgbClr val="C00000"/>
              </a:solidFill>
              <a:latin typeface="Times New Roman" pitchFamily="18" charset="0"/>
              <a:cs typeface="Times New Roman" pitchFamily="18" charset="0"/>
            </a:endParaRPr>
          </a:p>
        </p:txBody>
      </p:sp>
      <p:sp>
        <p:nvSpPr>
          <p:cNvPr id="4" name="TextBox 4"/>
          <p:cNvSpPr txBox="1"/>
          <p:nvPr/>
        </p:nvSpPr>
        <p:spPr>
          <a:xfrm>
            <a:off x="622300" y="2222500"/>
            <a:ext cx="6670480" cy="948978"/>
          </a:xfrm>
          <a:prstGeom prst="rect">
            <a:avLst/>
          </a:prstGeom>
          <a:noFill/>
        </p:spPr>
        <p:txBody>
          <a:bodyPr wrap="none" lIns="0" tIns="0" rIns="0" bIns="0">
            <a:spAutoFit/>
          </a:bodyPr>
          <a:lstStyle/>
          <a:p>
            <a:pPr>
              <a:lnSpc>
                <a:spcPts val="3675"/>
              </a:lnSpc>
            </a:pPr>
            <a:r>
              <a:rPr lang="en-CA" sz="3200">
                <a:solidFill>
                  <a:srgbClr val="000000"/>
                </a:solidFill>
                <a:latin typeface="Times New Roman" pitchFamily="18" charset="0"/>
                <a:cs typeface="Times New Roman" pitchFamily="18" charset="0"/>
              </a:rPr>
              <a:t>• поремећаји у расту и развоју костију</a:t>
            </a:r>
          </a:p>
          <a:p>
            <a:pPr>
              <a:lnSpc>
                <a:spcPts val="3675"/>
              </a:lnSpc>
            </a:pPr>
            <a:endParaRPr lang="en-CA" sz="3200">
              <a:solidFill>
                <a:srgbClr val="000000"/>
              </a:solidFill>
              <a:latin typeface="Times New Roman" pitchFamily="18" charset="0"/>
              <a:cs typeface="Times New Roman" pitchFamily="18" charset="0"/>
            </a:endParaRPr>
          </a:p>
        </p:txBody>
      </p:sp>
      <p:sp>
        <p:nvSpPr>
          <p:cNvPr id="5" name="TextBox 5"/>
          <p:cNvSpPr txBox="1"/>
          <p:nvPr/>
        </p:nvSpPr>
        <p:spPr>
          <a:xfrm>
            <a:off x="622300" y="2705100"/>
            <a:ext cx="5355249" cy="948978"/>
          </a:xfrm>
          <a:prstGeom prst="rect">
            <a:avLst/>
          </a:prstGeom>
          <a:noFill/>
        </p:spPr>
        <p:txBody>
          <a:bodyPr wrap="none" lIns="0" tIns="0" rIns="0" bIns="0">
            <a:spAutoFit/>
          </a:bodyPr>
          <a:lstStyle/>
          <a:p>
            <a:pPr>
              <a:lnSpc>
                <a:spcPts val="3675"/>
              </a:lnSpc>
            </a:pPr>
            <a:r>
              <a:rPr lang="en-CA" sz="3200">
                <a:solidFill>
                  <a:srgbClr val="000000"/>
                </a:solidFill>
                <a:latin typeface="Times New Roman" pitchFamily="18" charset="0"/>
                <a:cs typeface="Times New Roman" pitchFamily="18" charset="0"/>
              </a:rPr>
              <a:t>• метаболичке болести костију</a:t>
            </a:r>
          </a:p>
          <a:p>
            <a:pPr>
              <a:lnSpc>
                <a:spcPts val="3675"/>
              </a:lnSpc>
            </a:pPr>
            <a:endParaRPr lang="en-CA" sz="3200">
              <a:solidFill>
                <a:srgbClr val="000000"/>
              </a:solidFill>
              <a:latin typeface="Times New Roman" pitchFamily="18" charset="0"/>
              <a:cs typeface="Times New Roman" pitchFamily="18" charset="0"/>
            </a:endParaRPr>
          </a:p>
        </p:txBody>
      </p:sp>
      <p:sp>
        <p:nvSpPr>
          <p:cNvPr id="6" name="TextBox 6"/>
          <p:cNvSpPr txBox="1"/>
          <p:nvPr/>
        </p:nvSpPr>
        <p:spPr>
          <a:xfrm>
            <a:off x="622300" y="3187700"/>
            <a:ext cx="3482748" cy="948978"/>
          </a:xfrm>
          <a:prstGeom prst="rect">
            <a:avLst/>
          </a:prstGeom>
          <a:noFill/>
        </p:spPr>
        <p:txBody>
          <a:bodyPr wrap="none" lIns="0" tIns="0" rIns="0" bIns="0">
            <a:spAutoFit/>
          </a:bodyPr>
          <a:lstStyle/>
          <a:p>
            <a:pPr>
              <a:lnSpc>
                <a:spcPts val="3675"/>
              </a:lnSpc>
            </a:pPr>
            <a:r>
              <a:rPr lang="en-CA" sz="3200">
                <a:solidFill>
                  <a:srgbClr val="000000"/>
                </a:solidFill>
                <a:latin typeface="Times New Roman" pitchFamily="18" charset="0"/>
                <a:cs typeface="Times New Roman" pitchFamily="18" charset="0"/>
              </a:rPr>
              <a:t>• реуматске болести</a:t>
            </a:r>
          </a:p>
          <a:p>
            <a:pPr>
              <a:lnSpc>
                <a:spcPts val="3675"/>
              </a:lnSpc>
            </a:pPr>
            <a:endParaRPr lang="en-CA" sz="3200">
              <a:solidFill>
                <a:srgbClr val="000000"/>
              </a:solidFill>
              <a:latin typeface="Times New Roman" pitchFamily="18" charset="0"/>
              <a:cs typeface="Times New Roman" pitchFamily="18" charset="0"/>
            </a:endParaRPr>
          </a:p>
        </p:txBody>
      </p:sp>
      <p:sp>
        <p:nvSpPr>
          <p:cNvPr id="7" name="TextBox 7"/>
          <p:cNvSpPr txBox="1"/>
          <p:nvPr/>
        </p:nvSpPr>
        <p:spPr>
          <a:xfrm>
            <a:off x="622300" y="3657600"/>
            <a:ext cx="6320833" cy="1500411"/>
          </a:xfrm>
          <a:prstGeom prst="rect">
            <a:avLst/>
          </a:prstGeom>
          <a:noFill/>
        </p:spPr>
        <p:txBody>
          <a:bodyPr wrap="none" lIns="0" tIns="0" rIns="0" bIns="0">
            <a:spAutoFit/>
          </a:bodyPr>
          <a:lstStyle/>
          <a:p>
            <a:pPr>
              <a:lnSpc>
                <a:spcPts val="3900"/>
              </a:lnSpc>
            </a:pPr>
            <a:r>
              <a:rPr lang="en-CA" sz="3200">
                <a:solidFill>
                  <a:srgbClr val="000000"/>
                </a:solidFill>
                <a:latin typeface="Times New Roman" pitchFamily="18" charset="0"/>
                <a:cs typeface="Times New Roman" pitchFamily="18" charset="0"/>
              </a:rPr>
              <a:t>• повреде (преломи костију, повреде</a:t>
            </a:r>
            <a:br>
              <a:rPr lang="en-CA" sz="3200">
                <a:solidFill>
                  <a:srgbClr val="000000"/>
                </a:solidFill>
                <a:latin typeface="Times New Roman" pitchFamily="18" charset="0"/>
                <a:cs typeface="Times New Roman" pitchFamily="18" charset="0"/>
              </a:rPr>
            </a:br>
            <a:r>
              <a:rPr lang="en-CA" sz="3200">
                <a:solidFill>
                  <a:srgbClr val="000000"/>
                </a:solidFill>
                <a:latin typeface="Times New Roman" pitchFamily="18" charset="0"/>
                <a:cs typeface="Times New Roman" pitchFamily="18" charset="0"/>
              </a:rPr>
              <a:t>зглоба)</a:t>
            </a:r>
          </a:p>
          <a:p>
            <a:pPr>
              <a:lnSpc>
                <a:spcPts val="3900"/>
              </a:lnSpc>
            </a:pPr>
            <a:endParaRPr lang="en-CA" sz="3200">
              <a:solidFill>
                <a:srgbClr val="000000"/>
              </a:solidFill>
              <a:latin typeface="Times New Roman" pitchFamily="18" charset="0"/>
              <a:cs typeface="Times New Roman" pitchFamily="18" charset="0"/>
            </a:endParaRPr>
          </a:p>
        </p:txBody>
      </p:sp>
      <p:sp>
        <p:nvSpPr>
          <p:cNvPr id="8" name="TextBox 8"/>
          <p:cNvSpPr txBox="1"/>
          <p:nvPr/>
        </p:nvSpPr>
        <p:spPr>
          <a:xfrm>
            <a:off x="622300" y="4660900"/>
            <a:ext cx="6581674" cy="948978"/>
          </a:xfrm>
          <a:prstGeom prst="rect">
            <a:avLst/>
          </a:prstGeom>
          <a:noFill/>
        </p:spPr>
        <p:txBody>
          <a:bodyPr wrap="none" lIns="0" tIns="0" rIns="0" bIns="0">
            <a:spAutoFit/>
          </a:bodyPr>
          <a:lstStyle/>
          <a:p>
            <a:pPr>
              <a:lnSpc>
                <a:spcPts val="3675"/>
              </a:lnSpc>
            </a:pPr>
            <a:r>
              <a:rPr lang="en-CA" sz="3200">
                <a:solidFill>
                  <a:srgbClr val="000000"/>
                </a:solidFill>
                <a:latin typeface="Times New Roman" pitchFamily="18" charset="0"/>
                <a:cs typeface="Times New Roman" pitchFamily="18" charset="0"/>
              </a:rPr>
              <a:t>• инфекције костију (остеомијелитис)</a:t>
            </a:r>
          </a:p>
          <a:p>
            <a:pPr>
              <a:lnSpc>
                <a:spcPts val="3675"/>
              </a:lnSpc>
            </a:pPr>
            <a:endParaRPr lang="en-CA" sz="3200">
              <a:solidFill>
                <a:srgbClr val="000000"/>
              </a:solidFill>
              <a:latin typeface="Times New Roman" pitchFamily="18" charset="0"/>
              <a:cs typeface="Times New Roman" pitchFamily="18" charset="0"/>
            </a:endParaRPr>
          </a:p>
        </p:txBody>
      </p:sp>
      <p:sp>
        <p:nvSpPr>
          <p:cNvPr id="9" name="TextBox 9"/>
          <p:cNvSpPr txBox="1"/>
          <p:nvPr/>
        </p:nvSpPr>
        <p:spPr>
          <a:xfrm>
            <a:off x="622300" y="5118100"/>
            <a:ext cx="6404189" cy="1500411"/>
          </a:xfrm>
          <a:prstGeom prst="rect">
            <a:avLst/>
          </a:prstGeom>
          <a:noFill/>
        </p:spPr>
        <p:txBody>
          <a:bodyPr wrap="none" lIns="0" tIns="0" rIns="0" bIns="0">
            <a:spAutoFit/>
          </a:bodyPr>
          <a:lstStyle/>
          <a:p>
            <a:pPr>
              <a:lnSpc>
                <a:spcPts val="3900"/>
              </a:lnSpc>
            </a:pPr>
            <a:r>
              <a:rPr lang="en-CA" sz="3200">
                <a:solidFill>
                  <a:srgbClr val="000000"/>
                </a:solidFill>
                <a:latin typeface="Times New Roman" pitchFamily="18" charset="0"/>
                <a:cs typeface="Times New Roman" pitchFamily="18" charset="0"/>
              </a:rPr>
              <a:t>• бенигни и малигни тумори костију,</a:t>
            </a:r>
            <a:br>
              <a:rPr lang="en-CA" sz="3200">
                <a:solidFill>
                  <a:srgbClr val="000000"/>
                </a:solidFill>
                <a:latin typeface="Times New Roman" pitchFamily="18" charset="0"/>
                <a:cs typeface="Times New Roman" pitchFamily="18" charset="0"/>
              </a:rPr>
            </a:br>
            <a:r>
              <a:rPr lang="en-CA" sz="3200">
                <a:solidFill>
                  <a:srgbClr val="000000"/>
                </a:solidFill>
                <a:latin typeface="Times New Roman" pitchFamily="18" charset="0"/>
                <a:cs typeface="Times New Roman" pitchFamily="18" charset="0"/>
              </a:rPr>
              <a:t>метастазе у костима</a:t>
            </a:r>
          </a:p>
          <a:p>
            <a:pPr>
              <a:lnSpc>
                <a:spcPts val="3900"/>
              </a:lnSpc>
            </a:pPr>
            <a:endParaRPr lang="en-CA" sz="3200">
              <a:solidFill>
                <a:srgbClr val="000000"/>
              </a:solidFill>
              <a:latin typeface="Times New Roman" pitchFamily="18" charset="0"/>
              <a:cs typeface="Times New Roman" pitchFamily="18"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2"/>
          <p:cNvSpPr txBox="1"/>
          <p:nvPr/>
        </p:nvSpPr>
        <p:spPr>
          <a:xfrm>
            <a:off x="1403648" y="332656"/>
            <a:ext cx="6400452" cy="2039020"/>
          </a:xfrm>
          <a:prstGeom prst="rect">
            <a:avLst/>
          </a:prstGeom>
          <a:noFill/>
        </p:spPr>
        <p:txBody>
          <a:bodyPr wrap="square" lIns="0" tIns="0" rIns="0" bIns="0">
            <a:spAutoFit/>
          </a:bodyPr>
          <a:lstStyle/>
          <a:p>
            <a:pPr>
              <a:lnSpc>
                <a:spcPts val="5300"/>
              </a:lnSpc>
              <a:tabLst>
                <a:tab pos="2057400" algn="l"/>
              </a:tabLst>
            </a:pPr>
            <a:r>
              <a:rPr lang="en-CA" sz="4400" b="1" dirty="0" err="1">
                <a:solidFill>
                  <a:srgbClr val="C00000"/>
                </a:solidFill>
                <a:latin typeface="Times New Roman" pitchFamily="18" charset="0"/>
                <a:cs typeface="Times New Roman" pitchFamily="18" charset="0"/>
              </a:rPr>
              <a:t>Метаболичке</a:t>
            </a:r>
            <a:r>
              <a:rPr lang="en-CA" sz="4400" b="1" dirty="0">
                <a:solidFill>
                  <a:srgbClr val="C00000"/>
                </a:solidFill>
                <a:latin typeface="Times New Roman" pitchFamily="18" charset="0"/>
                <a:cs typeface="Times New Roman" pitchFamily="18" charset="0"/>
              </a:rPr>
              <a:t> </a:t>
            </a:r>
            <a:r>
              <a:rPr lang="en-CA" sz="4400" b="1" dirty="0" err="1">
                <a:solidFill>
                  <a:srgbClr val="C00000"/>
                </a:solidFill>
                <a:latin typeface="Times New Roman" pitchFamily="18" charset="0"/>
                <a:cs typeface="Times New Roman" pitchFamily="18" charset="0"/>
              </a:rPr>
              <a:t>болести</a:t>
            </a:r>
            <a:r>
              <a:rPr lang="en-CA" sz="4400" dirty="0">
                <a:solidFill>
                  <a:srgbClr val="C00000"/>
                </a:solidFill>
                <a:latin typeface="Times New Roman" pitchFamily="18" charset="0"/>
                <a:cs typeface="Times New Roman" pitchFamily="18" charset="0"/>
              </a:rPr>
              <a:t/>
            </a:r>
            <a:br>
              <a:rPr lang="en-CA" sz="4400" dirty="0">
                <a:solidFill>
                  <a:srgbClr val="C00000"/>
                </a:solidFill>
                <a:latin typeface="Times New Roman" pitchFamily="18" charset="0"/>
                <a:cs typeface="Times New Roman" pitchFamily="18" charset="0"/>
              </a:rPr>
            </a:br>
            <a:r>
              <a:rPr lang="en-CA" sz="4400" b="1" dirty="0">
                <a:solidFill>
                  <a:srgbClr val="C00000"/>
                </a:solidFill>
                <a:latin typeface="Times New Roman" pitchFamily="18" charset="0"/>
                <a:cs typeface="Times New Roman" pitchFamily="18" charset="0"/>
              </a:rPr>
              <a:t>	</a:t>
            </a:r>
            <a:r>
              <a:rPr lang="en-CA" sz="4400" b="1" dirty="0" err="1">
                <a:solidFill>
                  <a:srgbClr val="C00000"/>
                </a:solidFill>
                <a:latin typeface="Times New Roman" pitchFamily="18" charset="0"/>
                <a:cs typeface="Times New Roman" pitchFamily="18" charset="0"/>
              </a:rPr>
              <a:t>костију</a:t>
            </a:r>
            <a:endParaRPr lang="en-CA" sz="4400" b="1" dirty="0">
              <a:solidFill>
                <a:srgbClr val="C00000"/>
              </a:solidFill>
              <a:latin typeface="Times New Roman" pitchFamily="18" charset="0"/>
              <a:cs typeface="Times New Roman" pitchFamily="18" charset="0"/>
            </a:endParaRPr>
          </a:p>
          <a:p>
            <a:pPr>
              <a:lnSpc>
                <a:spcPts val="5300"/>
              </a:lnSpc>
              <a:tabLst>
                <a:tab pos="2057400" algn="l"/>
              </a:tabLst>
            </a:pPr>
            <a:endParaRPr lang="en-CA" sz="4400" dirty="0">
              <a:solidFill>
                <a:srgbClr val="C00000"/>
              </a:solidFill>
              <a:latin typeface="Times New Roman" pitchFamily="18" charset="0"/>
              <a:cs typeface="Times New Roman" pitchFamily="18" charset="0"/>
            </a:endParaRPr>
          </a:p>
        </p:txBody>
      </p:sp>
      <p:sp>
        <p:nvSpPr>
          <p:cNvPr id="3" name="TextBox 3"/>
          <p:cNvSpPr txBox="1"/>
          <p:nvPr/>
        </p:nvSpPr>
        <p:spPr>
          <a:xfrm>
            <a:off x="683568" y="2755900"/>
            <a:ext cx="2473434" cy="948978"/>
          </a:xfrm>
          <a:prstGeom prst="rect">
            <a:avLst/>
          </a:prstGeom>
          <a:noFill/>
        </p:spPr>
        <p:txBody>
          <a:bodyPr wrap="none" lIns="0" tIns="0" rIns="0" bIns="0">
            <a:spAutoFit/>
          </a:bodyPr>
          <a:lstStyle/>
          <a:p>
            <a:pPr>
              <a:lnSpc>
                <a:spcPts val="3675"/>
              </a:lnSpc>
            </a:pPr>
            <a:r>
              <a:rPr lang="en-CA" sz="3200">
                <a:solidFill>
                  <a:srgbClr val="000000"/>
                </a:solidFill>
                <a:latin typeface="Times New Roman" pitchFamily="18" charset="0"/>
                <a:cs typeface="Times New Roman" pitchFamily="18" charset="0"/>
              </a:rPr>
              <a:t>• Остеопороза</a:t>
            </a:r>
          </a:p>
          <a:p>
            <a:pPr>
              <a:lnSpc>
                <a:spcPts val="3675"/>
              </a:lnSpc>
            </a:pPr>
            <a:endParaRPr lang="en-CA" sz="3200">
              <a:solidFill>
                <a:srgbClr val="000000"/>
              </a:solidFill>
              <a:latin typeface="Times New Roman" pitchFamily="18" charset="0"/>
              <a:cs typeface="Times New Roman" pitchFamily="18" charset="0"/>
            </a:endParaRPr>
          </a:p>
        </p:txBody>
      </p:sp>
      <p:sp>
        <p:nvSpPr>
          <p:cNvPr id="4" name="TextBox 4"/>
          <p:cNvSpPr txBox="1"/>
          <p:nvPr/>
        </p:nvSpPr>
        <p:spPr>
          <a:xfrm>
            <a:off x="683568" y="3238500"/>
            <a:ext cx="2431756" cy="948978"/>
          </a:xfrm>
          <a:prstGeom prst="rect">
            <a:avLst/>
          </a:prstGeom>
          <a:noFill/>
        </p:spPr>
        <p:txBody>
          <a:bodyPr wrap="none" lIns="0" tIns="0" rIns="0" bIns="0">
            <a:spAutoFit/>
          </a:bodyPr>
          <a:lstStyle/>
          <a:p>
            <a:pPr>
              <a:lnSpc>
                <a:spcPts val="3675"/>
              </a:lnSpc>
            </a:pPr>
            <a:r>
              <a:rPr lang="en-CA" sz="3200">
                <a:solidFill>
                  <a:srgbClr val="000000"/>
                </a:solidFill>
                <a:latin typeface="Times New Roman" pitchFamily="18" charset="0"/>
                <a:cs typeface="Times New Roman" pitchFamily="18" charset="0"/>
              </a:rPr>
              <a:t>• Остеопенија</a:t>
            </a:r>
          </a:p>
          <a:p>
            <a:pPr>
              <a:lnSpc>
                <a:spcPts val="3675"/>
              </a:lnSpc>
            </a:pPr>
            <a:endParaRPr lang="en-CA" sz="3200">
              <a:solidFill>
                <a:srgbClr val="000000"/>
              </a:solidFill>
              <a:latin typeface="Times New Roman" pitchFamily="18" charset="0"/>
              <a:cs typeface="Times New Roman" pitchFamily="18" charset="0"/>
            </a:endParaRPr>
          </a:p>
        </p:txBody>
      </p:sp>
      <p:sp>
        <p:nvSpPr>
          <p:cNvPr id="5" name="TextBox 5"/>
          <p:cNvSpPr txBox="1"/>
          <p:nvPr/>
        </p:nvSpPr>
        <p:spPr>
          <a:xfrm>
            <a:off x="683568" y="3721100"/>
            <a:ext cx="2852704" cy="948978"/>
          </a:xfrm>
          <a:prstGeom prst="rect">
            <a:avLst/>
          </a:prstGeom>
          <a:noFill/>
        </p:spPr>
        <p:txBody>
          <a:bodyPr wrap="none" lIns="0" tIns="0" rIns="0" bIns="0">
            <a:spAutoFit/>
          </a:bodyPr>
          <a:lstStyle/>
          <a:p>
            <a:pPr>
              <a:lnSpc>
                <a:spcPts val="3675"/>
              </a:lnSpc>
            </a:pPr>
            <a:r>
              <a:rPr lang="en-CA" sz="3200">
                <a:solidFill>
                  <a:srgbClr val="000000"/>
                </a:solidFill>
                <a:latin typeface="Times New Roman" pitchFamily="18" charset="0"/>
                <a:cs typeface="Times New Roman" pitchFamily="18" charset="0"/>
              </a:rPr>
              <a:t>• Остеомалација</a:t>
            </a:r>
          </a:p>
          <a:p>
            <a:pPr>
              <a:lnSpc>
                <a:spcPts val="3675"/>
              </a:lnSpc>
            </a:pPr>
            <a:endParaRPr lang="en-CA" sz="3200">
              <a:solidFill>
                <a:srgbClr val="000000"/>
              </a:solidFill>
              <a:latin typeface="Times New Roman" pitchFamily="18" charset="0"/>
              <a:cs typeface="Times New Roman" pitchFamily="18" charset="0"/>
            </a:endParaRPr>
          </a:p>
        </p:txBody>
      </p:sp>
      <p:sp>
        <p:nvSpPr>
          <p:cNvPr id="6" name="TextBox 6"/>
          <p:cNvSpPr txBox="1"/>
          <p:nvPr/>
        </p:nvSpPr>
        <p:spPr>
          <a:xfrm>
            <a:off x="683568" y="4216400"/>
            <a:ext cx="1663917" cy="948978"/>
          </a:xfrm>
          <a:prstGeom prst="rect">
            <a:avLst/>
          </a:prstGeom>
          <a:noFill/>
        </p:spPr>
        <p:txBody>
          <a:bodyPr wrap="none" lIns="0" tIns="0" rIns="0" bIns="0">
            <a:spAutoFit/>
          </a:bodyPr>
          <a:lstStyle/>
          <a:p>
            <a:pPr>
              <a:lnSpc>
                <a:spcPts val="3675"/>
              </a:lnSpc>
            </a:pPr>
            <a:r>
              <a:rPr lang="en-CA" sz="3200">
                <a:solidFill>
                  <a:srgbClr val="000000"/>
                </a:solidFill>
                <a:latin typeface="Times New Roman" pitchFamily="18" charset="0"/>
                <a:cs typeface="Times New Roman" pitchFamily="18" charset="0"/>
              </a:rPr>
              <a:t>• Рахитис</a:t>
            </a:r>
          </a:p>
          <a:p>
            <a:pPr>
              <a:lnSpc>
                <a:spcPts val="3675"/>
              </a:lnSpc>
            </a:pPr>
            <a:endParaRPr lang="en-CA" sz="3200">
              <a:solidFill>
                <a:srgbClr val="000000"/>
              </a:solidFill>
              <a:latin typeface="Times New Roman" pitchFamily="18" charset="0"/>
              <a:cs typeface="Times New Roman" pitchFamily="18" charset="0"/>
            </a:endParaRPr>
          </a:p>
        </p:txBody>
      </p:sp>
      <p:sp>
        <p:nvSpPr>
          <p:cNvPr id="7" name="TextBox 7"/>
          <p:cNvSpPr txBox="1"/>
          <p:nvPr/>
        </p:nvSpPr>
        <p:spPr>
          <a:xfrm>
            <a:off x="683568" y="4699000"/>
            <a:ext cx="8187947" cy="948978"/>
          </a:xfrm>
          <a:prstGeom prst="rect">
            <a:avLst/>
          </a:prstGeom>
          <a:noFill/>
        </p:spPr>
        <p:txBody>
          <a:bodyPr wrap="none" lIns="0" tIns="0" rIns="0" bIns="0">
            <a:spAutoFit/>
          </a:bodyPr>
          <a:lstStyle/>
          <a:p>
            <a:pPr>
              <a:lnSpc>
                <a:spcPts val="3675"/>
              </a:lnSpc>
            </a:pPr>
            <a:r>
              <a:rPr lang="en-CA" sz="3200" dirty="0">
                <a:solidFill>
                  <a:srgbClr val="000000"/>
                </a:solidFill>
                <a:latin typeface="Times New Roman" pitchFamily="18" charset="0"/>
                <a:cs typeface="Times New Roman" pitchFamily="18" charset="0"/>
              </a:rPr>
              <a:t>• </a:t>
            </a:r>
            <a:r>
              <a:rPr lang="sr-Cyrl-CS" sz="3200" dirty="0" smtClean="0">
                <a:solidFill>
                  <a:srgbClr val="000000"/>
                </a:solidFill>
                <a:latin typeface="Palatino Linotype"/>
                <a:cs typeface="Palatino Linotype"/>
              </a:rPr>
              <a:t>Паџетова (</a:t>
            </a:r>
            <a:r>
              <a:rPr lang="en-CA" sz="3200" dirty="0" smtClean="0">
                <a:solidFill>
                  <a:srgbClr val="000000"/>
                </a:solidFill>
                <a:latin typeface="Palatino Linotype"/>
                <a:cs typeface="Palatino Linotype"/>
              </a:rPr>
              <a:t>Paget</a:t>
            </a:r>
            <a:r>
              <a:rPr lang="sr-Cyrl-CS" sz="3200" dirty="0" smtClean="0">
                <a:solidFill>
                  <a:srgbClr val="000000"/>
                </a:solidFill>
                <a:latin typeface="Palatino Linotype"/>
                <a:cs typeface="Palatino Linotype"/>
              </a:rPr>
              <a:t>)</a:t>
            </a:r>
            <a:r>
              <a:rPr lang="en-CA" sz="3200" dirty="0" smtClean="0">
                <a:solidFill>
                  <a:srgbClr val="000000"/>
                </a:solidFill>
                <a:latin typeface="Palatino Linotype"/>
                <a:cs typeface="Palatino Linotype"/>
              </a:rPr>
              <a:t> </a:t>
            </a:r>
            <a:r>
              <a:rPr lang="en-CA" sz="3200" dirty="0" err="1" smtClean="0">
                <a:solidFill>
                  <a:srgbClr val="000000"/>
                </a:solidFill>
                <a:latin typeface="Palatino Linotype"/>
                <a:cs typeface="Palatino Linotype"/>
              </a:rPr>
              <a:t>болест</a:t>
            </a:r>
            <a:r>
              <a:rPr lang="en-CA" sz="3200" dirty="0" smtClean="0">
                <a:solidFill>
                  <a:srgbClr val="000000"/>
                </a:solidFill>
                <a:latin typeface="Times New Roman" pitchFamily="18" charset="0"/>
                <a:cs typeface="Times New Roman" pitchFamily="18" charset="0"/>
              </a:rPr>
              <a:t> </a:t>
            </a:r>
            <a:r>
              <a:rPr lang="en-CA" sz="3200" dirty="0">
                <a:solidFill>
                  <a:srgbClr val="000000"/>
                </a:solidFill>
                <a:latin typeface="Times New Roman" pitchFamily="18" charset="0"/>
                <a:cs typeface="Times New Roman" pitchFamily="18" charset="0"/>
              </a:rPr>
              <a:t>(</a:t>
            </a:r>
            <a:r>
              <a:rPr lang="en-CA" sz="3200" i="1" dirty="0" err="1">
                <a:solidFill>
                  <a:srgbClr val="000000"/>
                </a:solidFill>
                <a:latin typeface="Times New Roman" pitchFamily="18" charset="0"/>
                <a:cs typeface="Times New Roman" pitchFamily="18" charset="0"/>
              </a:rPr>
              <a:t>оsteitis</a:t>
            </a:r>
            <a:r>
              <a:rPr lang="en-CA" sz="3200" i="1" dirty="0">
                <a:solidFill>
                  <a:srgbClr val="000000"/>
                </a:solidFill>
                <a:latin typeface="Times New Roman" pitchFamily="18" charset="0"/>
                <a:cs typeface="Times New Roman" pitchFamily="18" charset="0"/>
              </a:rPr>
              <a:t> </a:t>
            </a:r>
            <a:r>
              <a:rPr lang="en-CA" sz="3200" i="1" dirty="0" err="1">
                <a:solidFill>
                  <a:srgbClr val="000000"/>
                </a:solidFill>
                <a:latin typeface="Times New Roman" pitchFamily="18" charset="0"/>
                <a:cs typeface="Times New Roman" pitchFamily="18" charset="0"/>
              </a:rPr>
              <a:t>deformans</a:t>
            </a:r>
            <a:r>
              <a:rPr lang="en-CA" sz="3200" dirty="0">
                <a:solidFill>
                  <a:srgbClr val="000000"/>
                </a:solidFill>
                <a:latin typeface="Times New Roman" pitchFamily="18" charset="0"/>
                <a:cs typeface="Times New Roman" pitchFamily="18" charset="0"/>
              </a:rPr>
              <a:t>)</a:t>
            </a:r>
          </a:p>
          <a:p>
            <a:pPr>
              <a:lnSpc>
                <a:spcPts val="3675"/>
              </a:lnSpc>
            </a:pPr>
            <a:endParaRPr lang="en-CA" sz="3200" dirty="0">
              <a:solidFill>
                <a:srgbClr val="000000"/>
              </a:solidFill>
              <a:latin typeface="Times New Roman" pitchFamily="18" charset="0"/>
              <a:cs typeface="Times New Roman" pitchFamily="18"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6" name="object 3"/>
          <p:cNvSpPr>
            <a:spLocks noChangeArrowheads="1"/>
          </p:cNvSpPr>
          <p:nvPr/>
        </p:nvSpPr>
        <p:spPr bwMode="auto">
          <a:xfrm>
            <a:off x="2400300" y="447675"/>
            <a:ext cx="4878388" cy="1446213"/>
          </a:xfrm>
          <a:prstGeom prst="rect">
            <a:avLst/>
          </a:prstGeom>
          <a:noFill/>
          <a:ln w="9525" algn="ctr">
            <a:noFill/>
            <a:round/>
            <a:headEnd/>
            <a:tailEnd/>
          </a:ln>
        </p:spPr>
        <p:txBody>
          <a:bodyPr lIns="0" tIns="0" rIns="0" bIns="0"/>
          <a:lstStyle/>
          <a:p>
            <a:pPr>
              <a:lnSpc>
                <a:spcPts val="5388"/>
              </a:lnSpc>
            </a:pPr>
            <a:r>
              <a:rPr lang="ru-RU" sz="4000" b="1" dirty="0">
                <a:solidFill>
                  <a:srgbClr val="C00000"/>
                </a:solidFill>
                <a:latin typeface="MGRRLF+PalatinoLinotype-Bold" charset="0"/>
              </a:rPr>
              <a:t>ОСТЕОПОРОЗА</a:t>
            </a:r>
          </a:p>
        </p:txBody>
      </p:sp>
      <p:sp>
        <p:nvSpPr>
          <p:cNvPr id="31747" name="object 4"/>
          <p:cNvSpPr>
            <a:spLocks noChangeArrowheads="1"/>
          </p:cNvSpPr>
          <p:nvPr/>
        </p:nvSpPr>
        <p:spPr bwMode="auto">
          <a:xfrm>
            <a:off x="930275" y="1844675"/>
            <a:ext cx="8794750" cy="2165350"/>
          </a:xfrm>
          <a:prstGeom prst="rect">
            <a:avLst/>
          </a:prstGeom>
          <a:noFill/>
          <a:ln w="9525" algn="ctr">
            <a:noFill/>
            <a:round/>
            <a:headEnd/>
            <a:tailEnd/>
          </a:ln>
        </p:spPr>
        <p:txBody>
          <a:bodyPr lIns="0" tIns="0" rIns="0" bIns="0"/>
          <a:lstStyle/>
          <a:p>
            <a:pPr marL="341313">
              <a:lnSpc>
                <a:spcPts val="3775"/>
              </a:lnSpc>
            </a:pPr>
            <a:r>
              <a:rPr lang="ru-RU" sz="2800">
                <a:solidFill>
                  <a:srgbClr val="000000"/>
                </a:solidFill>
                <a:latin typeface="URGEAG+PalatinoLinotype-Roman" charset="0"/>
              </a:rPr>
              <a:t>• </a:t>
            </a:r>
            <a:r>
              <a:rPr lang="ru-RU" sz="2800" b="1">
                <a:solidFill>
                  <a:srgbClr val="000000"/>
                </a:solidFill>
                <a:latin typeface="MGRRLF+PalatinoLinotype-Bold" charset="0"/>
              </a:rPr>
              <a:t>физиолошки процес ремоделовања</a:t>
            </a:r>
          </a:p>
          <a:p>
            <a:pPr marL="341313">
              <a:lnSpc>
                <a:spcPts val="3025"/>
              </a:lnSpc>
            </a:pPr>
            <a:r>
              <a:rPr lang="ru-RU" sz="2800" b="1">
                <a:solidFill>
                  <a:srgbClr val="000000"/>
                </a:solidFill>
                <a:latin typeface="MGRRLF+PalatinoLinotype-Bold" charset="0"/>
              </a:rPr>
              <a:t>кости</a:t>
            </a:r>
            <a:r>
              <a:rPr lang="ru-RU" sz="2800">
                <a:solidFill>
                  <a:srgbClr val="000000"/>
                </a:solidFill>
                <a:latin typeface="URGEAG+PalatinoLinotype-Roman" charset="0"/>
              </a:rPr>
              <a:t>: равнотежа између процеса</a:t>
            </a:r>
          </a:p>
          <a:p>
            <a:pPr marL="341313">
              <a:lnSpc>
                <a:spcPts val="3013"/>
              </a:lnSpc>
            </a:pPr>
            <a:r>
              <a:rPr lang="ru-RU" sz="2800">
                <a:solidFill>
                  <a:srgbClr val="000000"/>
                </a:solidFill>
                <a:latin typeface="URGEAG+PalatinoLinotype-Roman" charset="0"/>
              </a:rPr>
              <a:t>стварања и процеса разградње (ресорпције)</a:t>
            </a:r>
          </a:p>
          <a:p>
            <a:pPr marL="341313">
              <a:lnSpc>
                <a:spcPts val="3013"/>
              </a:lnSpc>
            </a:pPr>
            <a:r>
              <a:rPr lang="ru-RU" sz="2800">
                <a:solidFill>
                  <a:srgbClr val="000000"/>
                </a:solidFill>
                <a:latin typeface="URGEAG+PalatinoLinotype-Roman" charset="0"/>
              </a:rPr>
              <a:t>кости</a:t>
            </a:r>
          </a:p>
        </p:txBody>
      </p:sp>
      <p:sp>
        <p:nvSpPr>
          <p:cNvPr id="31748" name="object 5"/>
          <p:cNvSpPr>
            <a:spLocks noChangeArrowheads="1"/>
          </p:cNvSpPr>
          <p:nvPr/>
        </p:nvSpPr>
        <p:spPr bwMode="auto">
          <a:xfrm>
            <a:off x="930275" y="3957638"/>
            <a:ext cx="8740775" cy="2165350"/>
          </a:xfrm>
          <a:prstGeom prst="rect">
            <a:avLst/>
          </a:prstGeom>
          <a:noFill/>
          <a:ln w="9525" algn="ctr">
            <a:noFill/>
            <a:round/>
            <a:headEnd/>
            <a:tailEnd/>
          </a:ln>
        </p:spPr>
        <p:txBody>
          <a:bodyPr lIns="0" tIns="0" rIns="0" bIns="0"/>
          <a:lstStyle/>
          <a:p>
            <a:pPr marL="341313">
              <a:lnSpc>
                <a:spcPts val="3763"/>
              </a:lnSpc>
            </a:pPr>
            <a:r>
              <a:rPr lang="ru-RU" sz="2800">
                <a:solidFill>
                  <a:srgbClr val="FF0000"/>
                </a:solidFill>
                <a:latin typeface="URGEAG+PalatinoLinotype-Roman" charset="0"/>
              </a:rPr>
              <a:t>• </a:t>
            </a:r>
            <a:r>
              <a:rPr lang="ru-RU" sz="2800" b="1">
                <a:solidFill>
                  <a:srgbClr val="FF0000"/>
                </a:solidFill>
                <a:latin typeface="MGRRLF+PalatinoLinotype-Bold" charset="0"/>
              </a:rPr>
              <a:t>Остеопороза </a:t>
            </a:r>
            <a:r>
              <a:rPr lang="ru-RU" sz="2800">
                <a:solidFill>
                  <a:srgbClr val="000000"/>
                </a:solidFill>
                <a:latin typeface="URGEAG+PalatinoLinotype-Roman" charset="0"/>
              </a:rPr>
              <a:t>је повећани губитак коштане</a:t>
            </a:r>
          </a:p>
          <a:p>
            <a:pPr marL="341313">
              <a:lnSpc>
                <a:spcPts val="3013"/>
              </a:lnSpc>
            </a:pPr>
            <a:r>
              <a:rPr lang="ru-RU" sz="2800">
                <a:solidFill>
                  <a:srgbClr val="000000"/>
                </a:solidFill>
                <a:latin typeface="URGEAG+PalatinoLinotype-Roman" charset="0"/>
              </a:rPr>
              <a:t>масе због поремећене равнотеже између</a:t>
            </a:r>
          </a:p>
          <a:p>
            <a:pPr marL="341313">
              <a:lnSpc>
                <a:spcPts val="3013"/>
              </a:lnSpc>
            </a:pPr>
            <a:r>
              <a:rPr lang="ru-RU" sz="2800">
                <a:solidFill>
                  <a:srgbClr val="000000"/>
                </a:solidFill>
                <a:latin typeface="URGEAG+PalatinoLinotype-Roman" charset="0"/>
              </a:rPr>
              <a:t>процеса разградње и процеса стварања</a:t>
            </a:r>
          </a:p>
          <a:p>
            <a:pPr marL="341313">
              <a:lnSpc>
                <a:spcPts val="3013"/>
              </a:lnSpc>
            </a:pPr>
            <a:r>
              <a:rPr lang="ru-RU" sz="2800">
                <a:solidFill>
                  <a:srgbClr val="000000"/>
                </a:solidFill>
                <a:latin typeface="URGEAG+PalatinoLinotype-Roman" charset="0"/>
              </a:rPr>
              <a:t>кости који је најчешће повезан са</a:t>
            </a:r>
          </a:p>
        </p:txBody>
      </p:sp>
      <p:sp>
        <p:nvSpPr>
          <p:cNvPr id="31749" name="object 6"/>
          <p:cNvSpPr>
            <a:spLocks noChangeArrowheads="1"/>
          </p:cNvSpPr>
          <p:nvPr/>
        </p:nvSpPr>
        <p:spPr bwMode="auto">
          <a:xfrm>
            <a:off x="1273175" y="5494338"/>
            <a:ext cx="4643438" cy="1012825"/>
          </a:xfrm>
          <a:prstGeom prst="rect">
            <a:avLst/>
          </a:prstGeom>
          <a:noFill/>
          <a:ln w="9525" algn="ctr">
            <a:noFill/>
            <a:round/>
            <a:headEnd/>
            <a:tailEnd/>
          </a:ln>
        </p:spPr>
        <p:txBody>
          <a:bodyPr lIns="0" tIns="0" rIns="0" bIns="0"/>
          <a:lstStyle/>
          <a:p>
            <a:pPr>
              <a:lnSpc>
                <a:spcPts val="3763"/>
              </a:lnSpc>
            </a:pPr>
            <a:r>
              <a:rPr lang="ru-RU" sz="2800">
                <a:solidFill>
                  <a:srgbClr val="000000"/>
                </a:solidFill>
                <a:latin typeface="URGEAG+PalatinoLinotype-Roman" charset="0"/>
              </a:rPr>
              <a:t>менопаузом и старењем</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770" name="object 3"/>
          <p:cNvSpPr>
            <a:spLocks noChangeArrowheads="1"/>
          </p:cNvSpPr>
          <p:nvPr/>
        </p:nvSpPr>
        <p:spPr bwMode="auto">
          <a:xfrm>
            <a:off x="777875" y="1079500"/>
            <a:ext cx="7072313" cy="1393825"/>
          </a:xfrm>
          <a:prstGeom prst="rect">
            <a:avLst/>
          </a:prstGeom>
          <a:noFill/>
          <a:ln w="9525" algn="ctr">
            <a:noFill/>
            <a:round/>
            <a:headEnd/>
            <a:tailEnd/>
          </a:ln>
        </p:spPr>
        <p:txBody>
          <a:bodyPr lIns="0" tIns="0" rIns="0" bIns="0"/>
          <a:lstStyle/>
          <a:p>
            <a:pPr marL="354013">
              <a:lnSpc>
                <a:spcPts val="3763"/>
              </a:lnSpc>
            </a:pPr>
            <a:r>
              <a:rPr lang="ru-RU" sz="2800">
                <a:solidFill>
                  <a:srgbClr val="000000"/>
                </a:solidFill>
                <a:latin typeface="URGEAG+PalatinoLinotype-Roman" charset="0"/>
              </a:rPr>
              <a:t>• остеопороза је најчешћа системска</a:t>
            </a:r>
          </a:p>
          <a:p>
            <a:pPr marL="354013">
              <a:lnSpc>
                <a:spcPts val="3000"/>
              </a:lnSpc>
            </a:pPr>
            <a:r>
              <a:rPr lang="ru-RU" sz="2800">
                <a:solidFill>
                  <a:srgbClr val="000000"/>
                </a:solidFill>
                <a:latin typeface="URGEAG+PalatinoLinotype-Roman" charset="0"/>
              </a:rPr>
              <a:t>метаболичка болест костију</a:t>
            </a:r>
          </a:p>
        </p:txBody>
      </p:sp>
      <p:sp>
        <p:nvSpPr>
          <p:cNvPr id="32771" name="object 4"/>
          <p:cNvSpPr>
            <a:spLocks noChangeArrowheads="1"/>
          </p:cNvSpPr>
          <p:nvPr/>
        </p:nvSpPr>
        <p:spPr bwMode="auto">
          <a:xfrm>
            <a:off x="777875" y="2344738"/>
            <a:ext cx="8712200" cy="2036762"/>
          </a:xfrm>
          <a:prstGeom prst="rect">
            <a:avLst/>
          </a:prstGeom>
          <a:noFill/>
          <a:ln w="9525" algn="ctr">
            <a:noFill/>
            <a:round/>
            <a:headEnd/>
            <a:tailEnd/>
          </a:ln>
        </p:spPr>
        <p:txBody>
          <a:bodyPr lIns="0" tIns="0" rIns="0" bIns="0"/>
          <a:lstStyle/>
          <a:p>
            <a:pPr marL="342900">
              <a:lnSpc>
                <a:spcPts val="3763"/>
              </a:lnSpc>
            </a:pPr>
            <a:r>
              <a:rPr lang="ru-RU" sz="2800">
                <a:solidFill>
                  <a:srgbClr val="000000"/>
                </a:solidFill>
                <a:latin typeface="URGEAG+PalatinoLinotype-Roman" charset="0"/>
              </a:rPr>
              <a:t>• </a:t>
            </a:r>
            <a:r>
              <a:rPr lang="ru-RU" sz="2800" b="1">
                <a:solidFill>
                  <a:srgbClr val="000000"/>
                </a:solidFill>
                <a:latin typeface="MGRRLF+PalatinoLinotype-Bold" charset="0"/>
              </a:rPr>
              <a:t>у остеопорози долази до смањења</a:t>
            </a:r>
          </a:p>
          <a:p>
            <a:pPr marL="342900">
              <a:lnSpc>
                <a:spcPts val="2688"/>
              </a:lnSpc>
            </a:pPr>
            <a:r>
              <a:rPr lang="ru-RU" sz="2800" b="1">
                <a:solidFill>
                  <a:srgbClr val="000000"/>
                </a:solidFill>
                <a:latin typeface="MGRRLF+PalatinoLinotype-Bold" charset="0"/>
              </a:rPr>
              <a:t>коштане масе по јединици запремине, а</a:t>
            </a:r>
          </a:p>
          <a:p>
            <a:pPr marL="342900">
              <a:lnSpc>
                <a:spcPts val="2688"/>
              </a:lnSpc>
            </a:pPr>
            <a:r>
              <a:rPr lang="ru-RU" sz="2800" b="1">
                <a:solidFill>
                  <a:srgbClr val="000000"/>
                </a:solidFill>
                <a:latin typeface="MGRRLF+PalatinoLinotype-Bold" charset="0"/>
              </a:rPr>
              <a:t>пропорција саджаја коштаног матрикса</a:t>
            </a:r>
          </a:p>
          <a:p>
            <a:pPr marL="342900">
              <a:lnSpc>
                <a:spcPts val="2688"/>
              </a:lnSpc>
            </a:pPr>
            <a:r>
              <a:rPr lang="ru-RU" sz="2800" b="1">
                <a:solidFill>
                  <a:srgbClr val="000000"/>
                </a:solidFill>
                <a:latin typeface="MGRRLF+PalatinoLinotype-Bold" charset="0"/>
              </a:rPr>
              <a:t>и минерала остаје иста</a:t>
            </a:r>
          </a:p>
        </p:txBody>
      </p:sp>
      <p:sp>
        <p:nvSpPr>
          <p:cNvPr id="32772" name="object 5"/>
          <p:cNvSpPr>
            <a:spLocks noChangeArrowheads="1"/>
          </p:cNvSpPr>
          <p:nvPr/>
        </p:nvSpPr>
        <p:spPr bwMode="auto">
          <a:xfrm>
            <a:off x="777875" y="4229100"/>
            <a:ext cx="8616950" cy="1881188"/>
          </a:xfrm>
          <a:prstGeom prst="rect">
            <a:avLst/>
          </a:prstGeom>
          <a:noFill/>
          <a:ln w="9525" algn="ctr">
            <a:noFill/>
            <a:round/>
            <a:headEnd/>
            <a:tailEnd/>
          </a:ln>
        </p:spPr>
        <p:txBody>
          <a:bodyPr lIns="0" tIns="0" rIns="0" bIns="0"/>
          <a:lstStyle/>
          <a:p>
            <a:pPr>
              <a:lnSpc>
                <a:spcPts val="3763"/>
              </a:lnSpc>
            </a:pPr>
            <a:r>
              <a:rPr lang="ru-RU" sz="2800">
                <a:solidFill>
                  <a:srgbClr val="000000"/>
                </a:solidFill>
                <a:latin typeface="URGEAG+PalatinoLinotype-Roman" charset="0"/>
              </a:rPr>
              <a:t>• </a:t>
            </a:r>
            <a:r>
              <a:rPr lang="ru-RU" sz="2800" b="1">
                <a:solidFill>
                  <a:srgbClr val="000000"/>
                </a:solidFill>
                <a:latin typeface="MGRRLF+PalatinoLinotype-Bold" charset="0"/>
              </a:rPr>
              <a:t>поремећена микроархитектура </a:t>
            </a:r>
            <a:r>
              <a:rPr lang="ru-RU" sz="2800">
                <a:solidFill>
                  <a:srgbClr val="000000"/>
                </a:solidFill>
                <a:latin typeface="URGEAG+PalatinoLinotype-Roman" charset="0"/>
              </a:rPr>
              <a:t>костију</a:t>
            </a:r>
          </a:p>
          <a:p>
            <a:pPr>
              <a:lnSpc>
                <a:spcPts val="3775"/>
              </a:lnSpc>
              <a:spcBef>
                <a:spcPts val="3013"/>
              </a:spcBef>
            </a:pPr>
            <a:r>
              <a:rPr lang="ru-RU" sz="2800">
                <a:solidFill>
                  <a:srgbClr val="000000"/>
                </a:solidFill>
                <a:latin typeface="URGEAG+PalatinoLinotype-Roman" charset="0"/>
              </a:rPr>
              <a:t>• </a:t>
            </a:r>
            <a:r>
              <a:rPr lang="ru-RU" sz="2800" b="1">
                <a:solidFill>
                  <a:srgbClr val="000000"/>
                </a:solidFill>
                <a:latin typeface="MGRRLF+PalatinoLinotype-Bold" charset="0"/>
              </a:rPr>
              <a:t>повећана склоност </a:t>
            </a:r>
            <a:r>
              <a:rPr lang="ru-RU" sz="2800">
                <a:solidFill>
                  <a:srgbClr val="000000"/>
                </a:solidFill>
                <a:latin typeface="URGEAG+PalatinoLinotype-Roman" charset="0"/>
              </a:rPr>
              <a:t>ка преломома костију</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4" name="object 3"/>
          <p:cNvSpPr>
            <a:spLocks noChangeArrowheads="1"/>
          </p:cNvSpPr>
          <p:nvPr/>
        </p:nvSpPr>
        <p:spPr bwMode="auto">
          <a:xfrm>
            <a:off x="179388" y="188913"/>
            <a:ext cx="7883525" cy="2057400"/>
          </a:xfrm>
          <a:prstGeom prst="rect">
            <a:avLst/>
          </a:prstGeom>
          <a:noFill/>
          <a:ln w="9525" algn="ctr">
            <a:noFill/>
            <a:round/>
            <a:headEnd/>
            <a:tailEnd/>
          </a:ln>
        </p:spPr>
        <p:txBody>
          <a:bodyPr lIns="0" tIns="0" rIns="0" bIns="0"/>
          <a:lstStyle/>
          <a:p>
            <a:pPr marL="558800">
              <a:lnSpc>
                <a:spcPts val="5388"/>
              </a:lnSpc>
            </a:pPr>
            <a:r>
              <a:rPr lang="ru-RU" sz="4000" b="1" dirty="0">
                <a:solidFill>
                  <a:srgbClr val="C00000"/>
                </a:solidFill>
                <a:latin typeface="MGRRLF+PalatinoLinotype-Bold" charset="0"/>
              </a:rPr>
              <a:t>Чврстина остеопоротичне</a:t>
            </a:r>
          </a:p>
          <a:p>
            <a:pPr marL="558800">
              <a:lnSpc>
                <a:spcPts val="4800"/>
              </a:lnSpc>
            </a:pPr>
            <a:r>
              <a:rPr lang="ru-RU" sz="4000" b="1" dirty="0">
                <a:solidFill>
                  <a:srgbClr val="C00000"/>
                </a:solidFill>
                <a:latin typeface="MGRRLF+PalatinoLinotype-Bold" charset="0"/>
              </a:rPr>
              <a:t>кости је смањена због:</a:t>
            </a:r>
          </a:p>
        </p:txBody>
      </p:sp>
      <p:sp>
        <p:nvSpPr>
          <p:cNvPr id="33795" name="object 4"/>
          <p:cNvSpPr>
            <a:spLocks noChangeArrowheads="1"/>
          </p:cNvSpPr>
          <p:nvPr/>
        </p:nvSpPr>
        <p:spPr bwMode="auto">
          <a:xfrm>
            <a:off x="625475" y="2562225"/>
            <a:ext cx="5622925" cy="1158875"/>
          </a:xfrm>
          <a:prstGeom prst="rect">
            <a:avLst/>
          </a:prstGeom>
          <a:noFill/>
          <a:ln w="9525" algn="ctr">
            <a:noFill/>
            <a:round/>
            <a:headEnd/>
            <a:tailEnd/>
          </a:ln>
        </p:spPr>
        <p:txBody>
          <a:bodyPr lIns="0" tIns="0" rIns="0" bIns="0"/>
          <a:lstStyle/>
          <a:p>
            <a:pPr>
              <a:lnSpc>
                <a:spcPts val="4325"/>
              </a:lnSpc>
            </a:pPr>
            <a:r>
              <a:rPr lang="ru-RU" sz="3200">
                <a:solidFill>
                  <a:srgbClr val="000000"/>
                </a:solidFill>
                <a:latin typeface="URGEAG+PalatinoLinotype-Roman" charset="0"/>
              </a:rPr>
              <a:t>• </a:t>
            </a:r>
            <a:r>
              <a:rPr lang="ru-RU" sz="3200" b="1">
                <a:solidFill>
                  <a:srgbClr val="000000"/>
                </a:solidFill>
                <a:latin typeface="MGRRLF+PalatinoLinotype-Bold" charset="0"/>
              </a:rPr>
              <a:t>губитка коштане масе</a:t>
            </a:r>
          </a:p>
        </p:txBody>
      </p:sp>
      <p:sp>
        <p:nvSpPr>
          <p:cNvPr id="33796" name="object 5"/>
          <p:cNvSpPr>
            <a:spLocks noChangeArrowheads="1"/>
          </p:cNvSpPr>
          <p:nvPr/>
        </p:nvSpPr>
        <p:spPr bwMode="auto">
          <a:xfrm>
            <a:off x="625475" y="3565525"/>
            <a:ext cx="8658225" cy="2133600"/>
          </a:xfrm>
          <a:prstGeom prst="rect">
            <a:avLst/>
          </a:prstGeom>
          <a:noFill/>
          <a:ln w="9525" algn="ctr">
            <a:noFill/>
            <a:round/>
            <a:headEnd/>
            <a:tailEnd/>
          </a:ln>
        </p:spPr>
        <p:txBody>
          <a:bodyPr lIns="0" tIns="0" rIns="0" bIns="0"/>
          <a:lstStyle/>
          <a:p>
            <a:pPr>
              <a:lnSpc>
                <a:spcPts val="4313"/>
              </a:lnSpc>
            </a:pPr>
            <a:r>
              <a:rPr lang="ru-RU" sz="3200">
                <a:solidFill>
                  <a:srgbClr val="000000"/>
                </a:solidFill>
                <a:latin typeface="URGEAG+PalatinoLinotype-Roman" charset="0"/>
              </a:rPr>
              <a:t>• </a:t>
            </a:r>
            <a:r>
              <a:rPr lang="ru-RU" sz="3200" b="1">
                <a:solidFill>
                  <a:srgbClr val="000000"/>
                </a:solidFill>
                <a:latin typeface="MGRRLF+PalatinoLinotype-Bold" charset="0"/>
              </a:rPr>
              <a:t>смањења квалитета костију</a:t>
            </a:r>
            <a:r>
              <a:rPr lang="ru-RU" sz="3200">
                <a:solidFill>
                  <a:srgbClr val="000000"/>
                </a:solidFill>
                <a:latin typeface="NGRBLQ+PalatinoLinotype-Roman" charset="0"/>
              </a:rPr>
              <a:t>:</a:t>
            </a:r>
          </a:p>
          <a:p>
            <a:pPr>
              <a:lnSpc>
                <a:spcPts val="3838"/>
              </a:lnSpc>
            </a:pPr>
            <a:r>
              <a:rPr lang="ru-RU" sz="3200">
                <a:solidFill>
                  <a:srgbClr val="000000"/>
                </a:solidFill>
                <a:latin typeface="BUICOL+TimesNewRomanPSMT" charset="0"/>
              </a:rPr>
              <a:t>–</a:t>
            </a:r>
            <a:r>
              <a:rPr lang="ru-RU" sz="3200">
                <a:solidFill>
                  <a:srgbClr val="000000"/>
                </a:solidFill>
                <a:latin typeface="URGEAG+PalatinoLinotype-Roman" charset="0"/>
              </a:rPr>
              <a:t>истањења трабекула спонгиозне кости</a:t>
            </a:r>
          </a:p>
          <a:p>
            <a:pPr>
              <a:lnSpc>
                <a:spcPts val="3838"/>
              </a:lnSpc>
            </a:pPr>
            <a:r>
              <a:rPr lang="ru-RU" sz="3200">
                <a:solidFill>
                  <a:srgbClr val="000000"/>
                </a:solidFill>
                <a:latin typeface="BUICOL+TimesNewRomanPSMT" charset="0"/>
              </a:rPr>
              <a:t>–</a:t>
            </a:r>
            <a:r>
              <a:rPr lang="ru-RU" sz="3200">
                <a:solidFill>
                  <a:srgbClr val="000000"/>
                </a:solidFill>
                <a:latin typeface="URGEAG+PalatinoLinotype-Roman" charset="0"/>
              </a:rPr>
              <a:t>смањења броја трабекула</a:t>
            </a:r>
          </a:p>
        </p:txBody>
      </p:sp>
      <p:sp>
        <p:nvSpPr>
          <p:cNvPr id="33797" name="object 6"/>
          <p:cNvSpPr>
            <a:spLocks noChangeArrowheads="1"/>
          </p:cNvSpPr>
          <p:nvPr/>
        </p:nvSpPr>
        <p:spPr bwMode="auto">
          <a:xfrm>
            <a:off x="625475" y="5029200"/>
            <a:ext cx="6384925" cy="1158875"/>
          </a:xfrm>
          <a:prstGeom prst="rect">
            <a:avLst/>
          </a:prstGeom>
          <a:noFill/>
          <a:ln w="9525" algn="ctr">
            <a:noFill/>
            <a:round/>
            <a:headEnd/>
            <a:tailEnd/>
          </a:ln>
        </p:spPr>
        <p:txBody>
          <a:bodyPr lIns="0" tIns="0" rIns="0" bIns="0"/>
          <a:lstStyle/>
          <a:p>
            <a:pPr>
              <a:lnSpc>
                <a:spcPts val="4313"/>
              </a:lnSpc>
            </a:pPr>
            <a:r>
              <a:rPr lang="ru-RU" sz="3200">
                <a:solidFill>
                  <a:srgbClr val="000000"/>
                </a:solidFill>
                <a:latin typeface="BUICOL+TimesNewRomanPSMT" charset="0"/>
              </a:rPr>
              <a:t>–</a:t>
            </a:r>
            <a:r>
              <a:rPr lang="ru-RU" sz="3200">
                <a:solidFill>
                  <a:srgbClr val="000000"/>
                </a:solidFill>
                <a:latin typeface="URGEAG+PalatinoLinotype-Roman" charset="0"/>
              </a:rPr>
              <a:t>истањења кортикалне кости</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8" name="object 1"/>
          <p:cNvSpPr>
            <a:spLocks noChangeArrowheads="1"/>
          </p:cNvSpPr>
          <p:nvPr/>
        </p:nvSpPr>
        <p:spPr bwMode="auto">
          <a:xfrm>
            <a:off x="0" y="0"/>
            <a:ext cx="9144000" cy="6858000"/>
          </a:xfrm>
          <a:prstGeom prst="rect">
            <a:avLst/>
          </a:prstGeom>
          <a:blipFill dpi="0" rotWithShape="0">
            <a:blip r:embed="rId2" cstate="print"/>
            <a:srcRect/>
            <a:stretch>
              <a:fillRect/>
            </a:stretch>
          </a:blipFill>
          <a:ln w="9525" algn="ctr">
            <a:noFill/>
            <a:round/>
            <a:headEnd/>
            <a:tailEnd/>
          </a:ln>
        </p:spPr>
        <p:txBody>
          <a:bodyPr lIns="0" tIns="0" rIns="0" bIns="0"/>
          <a:lstStyle/>
          <a:p>
            <a:endParaRPr lang="en-US"/>
          </a:p>
        </p:txBody>
      </p:sp>
      <p:sp>
        <p:nvSpPr>
          <p:cNvPr id="34819" name="object 3"/>
          <p:cNvSpPr>
            <a:spLocks noChangeArrowheads="1"/>
          </p:cNvSpPr>
          <p:nvPr/>
        </p:nvSpPr>
        <p:spPr bwMode="auto">
          <a:xfrm>
            <a:off x="109538" y="222250"/>
            <a:ext cx="9034462" cy="2133600"/>
          </a:xfrm>
          <a:prstGeom prst="rect">
            <a:avLst/>
          </a:prstGeom>
          <a:noFill/>
          <a:ln w="9525" algn="ctr">
            <a:noFill/>
            <a:round/>
            <a:headEnd/>
            <a:tailEnd/>
          </a:ln>
        </p:spPr>
        <p:txBody>
          <a:bodyPr lIns="0" tIns="0" rIns="0" bIns="0"/>
          <a:lstStyle/>
          <a:p>
            <a:pPr marL="628650">
              <a:lnSpc>
                <a:spcPts val="4313"/>
              </a:lnSpc>
            </a:pPr>
            <a:r>
              <a:rPr lang="ru-RU" sz="3200" b="1">
                <a:solidFill>
                  <a:srgbClr val="FF0000"/>
                </a:solidFill>
                <a:latin typeface="MGRRLF+PalatinoLinotype-Bold" charset="0"/>
              </a:rPr>
              <a:t>Поремећена микроархитектура</a:t>
            </a:r>
          </a:p>
          <a:p>
            <a:pPr marL="628650">
              <a:lnSpc>
                <a:spcPts val="3838"/>
              </a:lnSpc>
            </a:pPr>
            <a:r>
              <a:rPr lang="ru-RU" sz="3200">
                <a:solidFill>
                  <a:srgbClr val="000000"/>
                </a:solidFill>
                <a:latin typeface="URGEAG+PalatinoLinotype-Roman" charset="0"/>
              </a:rPr>
              <a:t>остеопоротичне кости је узрок </a:t>
            </a:r>
            <a:r>
              <a:rPr lang="ru-RU" sz="3200" b="1">
                <a:solidFill>
                  <a:srgbClr val="FF0000"/>
                </a:solidFill>
                <a:latin typeface="MGRRLF+PalatinoLinotype-Bold" charset="0"/>
              </a:rPr>
              <a:t>повећане</a:t>
            </a:r>
          </a:p>
          <a:p>
            <a:pPr marL="628650">
              <a:lnSpc>
                <a:spcPts val="3838"/>
              </a:lnSpc>
            </a:pPr>
            <a:r>
              <a:rPr lang="ru-RU" sz="3200" b="1">
                <a:solidFill>
                  <a:srgbClr val="FF0000"/>
                </a:solidFill>
                <a:latin typeface="MGRRLF+PalatinoLinotype-Bold" charset="0"/>
              </a:rPr>
              <a:t>фрагилности кости</a:t>
            </a:r>
          </a:p>
        </p:txBody>
      </p:sp>
      <p:sp>
        <p:nvSpPr>
          <p:cNvPr id="34820" name="object 4"/>
          <p:cNvSpPr>
            <a:spLocks noChangeArrowheads="1"/>
          </p:cNvSpPr>
          <p:nvPr/>
        </p:nvSpPr>
        <p:spPr bwMode="auto">
          <a:xfrm>
            <a:off x="1692275" y="5783263"/>
            <a:ext cx="2554288" cy="868362"/>
          </a:xfrm>
          <a:prstGeom prst="rect">
            <a:avLst/>
          </a:prstGeom>
          <a:noFill/>
          <a:ln w="9525" algn="ctr">
            <a:noFill/>
            <a:round/>
            <a:headEnd/>
            <a:tailEnd/>
          </a:ln>
        </p:spPr>
        <p:txBody>
          <a:bodyPr lIns="0" tIns="0" rIns="0" bIns="0"/>
          <a:lstStyle/>
          <a:p>
            <a:pPr>
              <a:lnSpc>
                <a:spcPts val="3238"/>
              </a:lnSpc>
            </a:pPr>
            <a:r>
              <a:rPr lang="ru-RU" sz="2400">
                <a:solidFill>
                  <a:srgbClr val="000000"/>
                </a:solidFill>
                <a:latin typeface="URGEAG+PalatinoLinotype-Roman" charset="0"/>
              </a:rPr>
              <a:t>нормална кост</a:t>
            </a:r>
          </a:p>
        </p:txBody>
      </p:sp>
      <p:sp>
        <p:nvSpPr>
          <p:cNvPr id="34821" name="object 5"/>
          <p:cNvSpPr>
            <a:spLocks noChangeArrowheads="1"/>
          </p:cNvSpPr>
          <p:nvPr/>
        </p:nvSpPr>
        <p:spPr bwMode="auto">
          <a:xfrm>
            <a:off x="5045075" y="5783263"/>
            <a:ext cx="3455988" cy="868362"/>
          </a:xfrm>
          <a:prstGeom prst="rect">
            <a:avLst/>
          </a:prstGeom>
          <a:noFill/>
          <a:ln w="9525" algn="ctr">
            <a:noFill/>
            <a:round/>
            <a:headEnd/>
            <a:tailEnd/>
          </a:ln>
        </p:spPr>
        <p:txBody>
          <a:bodyPr lIns="0" tIns="0" rIns="0" bIns="0"/>
          <a:lstStyle/>
          <a:p>
            <a:pPr>
              <a:lnSpc>
                <a:spcPts val="3238"/>
              </a:lnSpc>
            </a:pPr>
            <a:r>
              <a:rPr lang="ru-RU" sz="2400">
                <a:solidFill>
                  <a:srgbClr val="000000"/>
                </a:solidFill>
                <a:latin typeface="URGEAG+PalatinoLinotype-Roman" charset="0"/>
              </a:rPr>
              <a:t>остеопоротична кост</a:t>
            </a: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2" name="object 3"/>
          <p:cNvSpPr>
            <a:spLocks noChangeArrowheads="1"/>
          </p:cNvSpPr>
          <p:nvPr/>
        </p:nvSpPr>
        <p:spPr bwMode="auto">
          <a:xfrm>
            <a:off x="1998663" y="447675"/>
            <a:ext cx="7050087" cy="1446213"/>
          </a:xfrm>
          <a:prstGeom prst="rect">
            <a:avLst/>
          </a:prstGeom>
          <a:noFill/>
          <a:ln w="9525" algn="ctr">
            <a:noFill/>
            <a:round/>
            <a:headEnd/>
            <a:tailEnd/>
          </a:ln>
        </p:spPr>
        <p:txBody>
          <a:bodyPr lIns="0" tIns="0" rIns="0" bIns="0"/>
          <a:lstStyle/>
          <a:p>
            <a:pPr>
              <a:lnSpc>
                <a:spcPts val="5388"/>
              </a:lnSpc>
            </a:pPr>
            <a:r>
              <a:rPr lang="ru-RU" sz="4000" b="1" dirty="0">
                <a:solidFill>
                  <a:srgbClr val="C00000"/>
                </a:solidFill>
                <a:latin typeface="MGRRLF+PalatinoLinotype-Bold" charset="0"/>
              </a:rPr>
              <a:t>Последице остеопорозе</a:t>
            </a:r>
          </a:p>
        </p:txBody>
      </p:sp>
      <p:sp>
        <p:nvSpPr>
          <p:cNvPr id="35843" name="object 4"/>
          <p:cNvSpPr>
            <a:spLocks noChangeArrowheads="1"/>
          </p:cNvSpPr>
          <p:nvPr/>
        </p:nvSpPr>
        <p:spPr bwMode="auto">
          <a:xfrm>
            <a:off x="625475" y="1733550"/>
            <a:ext cx="7804150" cy="1012825"/>
          </a:xfrm>
          <a:prstGeom prst="rect">
            <a:avLst/>
          </a:prstGeom>
          <a:noFill/>
          <a:ln w="9525" algn="ctr">
            <a:noFill/>
            <a:round/>
            <a:headEnd/>
            <a:tailEnd/>
          </a:ln>
        </p:spPr>
        <p:txBody>
          <a:bodyPr lIns="0" tIns="0" rIns="0" bIns="0"/>
          <a:lstStyle/>
          <a:p>
            <a:pPr>
              <a:lnSpc>
                <a:spcPts val="3775"/>
              </a:lnSpc>
            </a:pPr>
            <a:r>
              <a:rPr lang="ru-RU" sz="2800">
                <a:solidFill>
                  <a:srgbClr val="000000"/>
                </a:solidFill>
                <a:latin typeface="URGEAG+PalatinoLinotype-Roman" charset="0"/>
              </a:rPr>
              <a:t>• </a:t>
            </a:r>
            <a:r>
              <a:rPr lang="ru-RU" sz="2800" b="1">
                <a:solidFill>
                  <a:srgbClr val="000000"/>
                </a:solidFill>
                <a:latin typeface="MGRRLF+PalatinoLinotype-Bold" charset="0"/>
              </a:rPr>
              <a:t>повећана фрагилност костију често</a:t>
            </a:r>
          </a:p>
        </p:txBody>
      </p:sp>
      <p:sp>
        <p:nvSpPr>
          <p:cNvPr id="35844" name="object 5"/>
          <p:cNvSpPr>
            <a:spLocks noChangeArrowheads="1"/>
          </p:cNvSpPr>
          <p:nvPr/>
        </p:nvSpPr>
        <p:spPr bwMode="auto">
          <a:xfrm>
            <a:off x="968375" y="2162175"/>
            <a:ext cx="5592763" cy="1012825"/>
          </a:xfrm>
          <a:prstGeom prst="rect">
            <a:avLst/>
          </a:prstGeom>
          <a:noFill/>
          <a:ln w="9525" algn="ctr">
            <a:noFill/>
            <a:round/>
            <a:headEnd/>
            <a:tailEnd/>
          </a:ln>
        </p:spPr>
        <p:txBody>
          <a:bodyPr lIns="0" tIns="0" rIns="0" bIns="0"/>
          <a:lstStyle/>
          <a:p>
            <a:pPr>
              <a:lnSpc>
                <a:spcPts val="3763"/>
              </a:lnSpc>
            </a:pPr>
            <a:r>
              <a:rPr lang="ru-RU" sz="2800" b="1">
                <a:solidFill>
                  <a:srgbClr val="000000"/>
                </a:solidFill>
                <a:latin typeface="MGRRLF+PalatinoLinotype-Bold" charset="0"/>
              </a:rPr>
              <a:t>доводи до прелома костију</a:t>
            </a:r>
          </a:p>
        </p:txBody>
      </p:sp>
      <p:sp>
        <p:nvSpPr>
          <p:cNvPr id="35845" name="object 6"/>
          <p:cNvSpPr>
            <a:spLocks noChangeArrowheads="1"/>
          </p:cNvSpPr>
          <p:nvPr/>
        </p:nvSpPr>
        <p:spPr bwMode="auto">
          <a:xfrm>
            <a:off x="625475" y="2676525"/>
            <a:ext cx="9020175" cy="1865313"/>
          </a:xfrm>
          <a:prstGeom prst="rect">
            <a:avLst/>
          </a:prstGeom>
          <a:noFill/>
          <a:ln w="9525" algn="ctr">
            <a:noFill/>
            <a:round/>
            <a:headEnd/>
            <a:tailEnd/>
          </a:ln>
        </p:spPr>
        <p:txBody>
          <a:bodyPr lIns="0" tIns="0" rIns="0" bIns="0"/>
          <a:lstStyle/>
          <a:p>
            <a:pPr marL="342900">
              <a:lnSpc>
                <a:spcPts val="3763"/>
              </a:lnSpc>
            </a:pPr>
            <a:r>
              <a:rPr lang="ru-RU" sz="2800">
                <a:solidFill>
                  <a:srgbClr val="000000"/>
                </a:solidFill>
                <a:latin typeface="URGEAG+PalatinoLinotype-Roman" charset="0"/>
              </a:rPr>
              <a:t>• преломи костију настају после </a:t>
            </a:r>
            <a:r>
              <a:rPr lang="ru-RU" sz="2800" b="1">
                <a:solidFill>
                  <a:srgbClr val="000000"/>
                </a:solidFill>
                <a:latin typeface="MGRRLF+PalatinoLinotype-Bold" charset="0"/>
              </a:rPr>
              <a:t>минималних</a:t>
            </a:r>
          </a:p>
          <a:p>
            <a:pPr marL="342900">
              <a:lnSpc>
                <a:spcPts val="3350"/>
              </a:lnSpc>
            </a:pPr>
            <a:r>
              <a:rPr lang="ru-RU" sz="2800" b="1">
                <a:solidFill>
                  <a:srgbClr val="000000"/>
                </a:solidFill>
                <a:latin typeface="MGRRLF+PalatinoLinotype-Bold" charset="0"/>
              </a:rPr>
              <a:t>повреда </a:t>
            </a:r>
            <a:r>
              <a:rPr lang="ru-RU" sz="2800">
                <a:solidFill>
                  <a:srgbClr val="000000"/>
                </a:solidFill>
                <a:latin typeface="URGEAG+PalatinoLinotype-Roman" charset="0"/>
              </a:rPr>
              <a:t>или током свакодневних животних</a:t>
            </a:r>
          </a:p>
          <a:p>
            <a:pPr marL="342900">
              <a:lnSpc>
                <a:spcPts val="3350"/>
              </a:lnSpc>
            </a:pPr>
            <a:r>
              <a:rPr lang="ru-RU" sz="2800">
                <a:solidFill>
                  <a:srgbClr val="000000"/>
                </a:solidFill>
                <a:latin typeface="URGEAG+PalatinoLinotype-Roman" charset="0"/>
              </a:rPr>
              <a:t>активности</a:t>
            </a:r>
          </a:p>
        </p:txBody>
      </p:sp>
      <p:sp>
        <p:nvSpPr>
          <p:cNvPr id="35846" name="object 7"/>
          <p:cNvSpPr>
            <a:spLocks noChangeArrowheads="1"/>
          </p:cNvSpPr>
          <p:nvPr/>
        </p:nvSpPr>
        <p:spPr bwMode="auto">
          <a:xfrm>
            <a:off x="625475" y="4046538"/>
            <a:ext cx="9005888" cy="1012825"/>
          </a:xfrm>
          <a:prstGeom prst="rect">
            <a:avLst/>
          </a:prstGeom>
          <a:noFill/>
          <a:ln w="9525" algn="ctr">
            <a:noFill/>
            <a:round/>
            <a:headEnd/>
            <a:tailEnd/>
          </a:ln>
        </p:spPr>
        <p:txBody>
          <a:bodyPr lIns="0" tIns="0" rIns="0" bIns="0"/>
          <a:lstStyle/>
          <a:p>
            <a:pPr>
              <a:lnSpc>
                <a:spcPts val="3763"/>
              </a:lnSpc>
            </a:pPr>
            <a:r>
              <a:rPr lang="ru-RU" sz="2800">
                <a:solidFill>
                  <a:srgbClr val="000000"/>
                </a:solidFill>
                <a:latin typeface="URGEAG+PalatinoLinotype-Roman" charset="0"/>
              </a:rPr>
              <a:t>• </a:t>
            </a:r>
            <a:r>
              <a:rPr lang="ru-RU" sz="2800" b="1">
                <a:solidFill>
                  <a:srgbClr val="000000"/>
                </a:solidFill>
                <a:latin typeface="MGRRLF+PalatinoLinotype-Bold" charset="0"/>
              </a:rPr>
              <a:t>остеопороза је асимптоматска болест док</a:t>
            </a:r>
          </a:p>
        </p:txBody>
      </p:sp>
      <p:sp>
        <p:nvSpPr>
          <p:cNvPr id="35847" name="object 8"/>
          <p:cNvSpPr>
            <a:spLocks noChangeArrowheads="1"/>
          </p:cNvSpPr>
          <p:nvPr/>
        </p:nvSpPr>
        <p:spPr bwMode="auto">
          <a:xfrm>
            <a:off x="979488" y="4473575"/>
            <a:ext cx="5686425" cy="1012825"/>
          </a:xfrm>
          <a:prstGeom prst="rect">
            <a:avLst/>
          </a:prstGeom>
          <a:noFill/>
          <a:ln w="9525" algn="ctr">
            <a:noFill/>
            <a:round/>
            <a:headEnd/>
            <a:tailEnd/>
          </a:ln>
        </p:spPr>
        <p:txBody>
          <a:bodyPr lIns="0" tIns="0" rIns="0" bIns="0"/>
          <a:lstStyle/>
          <a:p>
            <a:pPr>
              <a:lnSpc>
                <a:spcPts val="3763"/>
              </a:lnSpc>
            </a:pPr>
            <a:r>
              <a:rPr lang="ru-RU" sz="2800" b="1">
                <a:solidFill>
                  <a:srgbClr val="000000"/>
                </a:solidFill>
                <a:latin typeface="MGRRLF+PalatinoLinotype-Bold" charset="0"/>
              </a:rPr>
              <a:t>не дође до прелома костију</a:t>
            </a:r>
          </a:p>
        </p:txBody>
      </p:sp>
      <p:sp>
        <p:nvSpPr>
          <p:cNvPr id="35848" name="object 9"/>
          <p:cNvSpPr>
            <a:spLocks noChangeArrowheads="1"/>
          </p:cNvSpPr>
          <p:nvPr/>
        </p:nvSpPr>
        <p:spPr bwMode="auto">
          <a:xfrm>
            <a:off x="625475" y="4987925"/>
            <a:ext cx="8988425" cy="1866900"/>
          </a:xfrm>
          <a:prstGeom prst="rect">
            <a:avLst/>
          </a:prstGeom>
          <a:noFill/>
          <a:ln w="9525" algn="ctr">
            <a:noFill/>
            <a:round/>
            <a:headEnd/>
            <a:tailEnd/>
          </a:ln>
        </p:spPr>
        <p:txBody>
          <a:bodyPr lIns="0" tIns="0" rIns="0" bIns="0"/>
          <a:lstStyle/>
          <a:p>
            <a:pPr marL="342900">
              <a:lnSpc>
                <a:spcPts val="3775"/>
              </a:lnSpc>
            </a:pPr>
            <a:r>
              <a:rPr lang="ru-RU" sz="2800">
                <a:solidFill>
                  <a:srgbClr val="000000"/>
                </a:solidFill>
                <a:latin typeface="URGEAG+PalatinoLinotype-Roman" charset="0"/>
              </a:rPr>
              <a:t>• </a:t>
            </a:r>
            <a:r>
              <a:rPr lang="ru-RU" sz="2800" b="1">
                <a:solidFill>
                  <a:srgbClr val="000000"/>
                </a:solidFill>
                <a:latin typeface="MGRRLF+PalatinoLinotype-Bold" charset="0"/>
              </a:rPr>
              <a:t>најчешћи преломи</a:t>
            </a:r>
            <a:r>
              <a:rPr lang="ru-RU" sz="2800">
                <a:solidFill>
                  <a:srgbClr val="000000"/>
                </a:solidFill>
                <a:latin typeface="URGEAG+PalatinoLinotype-Roman" charset="0"/>
              </a:rPr>
              <a:t>: компресиони преломи</a:t>
            </a:r>
          </a:p>
          <a:p>
            <a:pPr marL="342900">
              <a:lnSpc>
                <a:spcPts val="3350"/>
              </a:lnSpc>
            </a:pPr>
            <a:r>
              <a:rPr lang="ru-RU" sz="2800">
                <a:solidFill>
                  <a:srgbClr val="000000"/>
                </a:solidFill>
                <a:latin typeface="URGEAG+PalatinoLinotype-Roman" charset="0"/>
              </a:rPr>
              <a:t>пршљенова, зглоба шаке, кукова, карлице,</a:t>
            </a:r>
          </a:p>
          <a:p>
            <a:pPr marL="342900">
              <a:lnSpc>
                <a:spcPts val="3350"/>
              </a:lnSpc>
            </a:pPr>
            <a:r>
              <a:rPr lang="ru-RU" sz="2800">
                <a:solidFill>
                  <a:srgbClr val="000000"/>
                </a:solidFill>
                <a:latin typeface="URGEAG+PalatinoLinotype-Roman" charset="0"/>
              </a:rPr>
              <a:t>ребара.</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0" name="object 3"/>
          <p:cNvSpPr>
            <a:spLocks noChangeArrowheads="1"/>
          </p:cNvSpPr>
          <p:nvPr/>
        </p:nvSpPr>
        <p:spPr bwMode="auto">
          <a:xfrm>
            <a:off x="1270000" y="406400"/>
            <a:ext cx="6384925" cy="1593850"/>
          </a:xfrm>
          <a:prstGeom prst="rect">
            <a:avLst/>
          </a:prstGeom>
          <a:noFill/>
          <a:ln w="9525" algn="ctr">
            <a:noFill/>
            <a:round/>
            <a:headEnd/>
            <a:tailEnd/>
          </a:ln>
        </p:spPr>
        <p:txBody>
          <a:bodyPr lIns="0" tIns="0" rIns="0" bIns="0"/>
          <a:lstStyle/>
          <a:p>
            <a:pPr>
              <a:lnSpc>
                <a:spcPts val="5938"/>
              </a:lnSpc>
            </a:pPr>
            <a:r>
              <a:rPr lang="ru-RU" sz="4400" b="1">
                <a:solidFill>
                  <a:srgbClr val="000000"/>
                </a:solidFill>
                <a:latin typeface="MGRRLF+PalatinoLinotype-Bold" charset="0"/>
              </a:rPr>
              <a:t>Садржај предавања</a:t>
            </a:r>
          </a:p>
        </p:txBody>
      </p:sp>
      <p:sp>
        <p:nvSpPr>
          <p:cNvPr id="7171" name="object 4"/>
          <p:cNvSpPr>
            <a:spLocks noChangeArrowheads="1"/>
          </p:cNvSpPr>
          <p:nvPr/>
        </p:nvSpPr>
        <p:spPr bwMode="auto">
          <a:xfrm>
            <a:off x="698500" y="1336675"/>
            <a:ext cx="7859713" cy="5643563"/>
          </a:xfrm>
          <a:prstGeom prst="rect">
            <a:avLst/>
          </a:prstGeom>
          <a:noFill/>
          <a:ln w="9525" algn="ctr">
            <a:noFill/>
            <a:round/>
            <a:headEnd/>
            <a:tailEnd/>
          </a:ln>
        </p:spPr>
        <p:txBody>
          <a:bodyPr lIns="0" tIns="0" rIns="0" bIns="0"/>
          <a:lstStyle/>
          <a:p>
            <a:pPr>
              <a:lnSpc>
                <a:spcPts val="3225"/>
              </a:lnSpc>
            </a:pPr>
            <a:r>
              <a:rPr lang="ru-RU" sz="2400">
                <a:solidFill>
                  <a:srgbClr val="000000"/>
                </a:solidFill>
                <a:latin typeface="URGEAG+PalatinoLinotype-Roman" charset="0"/>
              </a:rPr>
              <a:t>• увод (структура и функција кости и зглобова)</a:t>
            </a:r>
          </a:p>
          <a:p>
            <a:pPr>
              <a:lnSpc>
                <a:spcPts val="3238"/>
              </a:lnSpc>
              <a:spcBef>
                <a:spcPts val="288"/>
              </a:spcBef>
            </a:pPr>
            <a:r>
              <a:rPr lang="ru-RU" sz="2400">
                <a:solidFill>
                  <a:srgbClr val="000000"/>
                </a:solidFill>
                <a:latin typeface="URGEAG+PalatinoLinotype-Roman" charset="0"/>
              </a:rPr>
              <a:t>• метаболичке болести костију </a:t>
            </a:r>
            <a:r>
              <a:rPr lang="ru-RU" sz="2400">
                <a:solidFill>
                  <a:srgbClr val="000000"/>
                </a:solidFill>
                <a:latin typeface="NGRBLQ+PalatinoLinotype-Roman" charset="0"/>
              </a:rPr>
              <a:t>(</a:t>
            </a:r>
            <a:r>
              <a:rPr lang="ru-RU" sz="2400">
                <a:solidFill>
                  <a:srgbClr val="000000"/>
                </a:solidFill>
                <a:latin typeface="URGEAG+PalatinoLinotype-Roman" charset="0"/>
              </a:rPr>
              <a:t>остеопороза</a:t>
            </a:r>
          </a:p>
          <a:p>
            <a:pPr>
              <a:lnSpc>
                <a:spcPts val="3225"/>
              </a:lnSpc>
              <a:spcBef>
                <a:spcPts val="288"/>
              </a:spcBef>
            </a:pPr>
            <a:r>
              <a:rPr lang="ru-RU" sz="2400">
                <a:solidFill>
                  <a:srgbClr val="000000"/>
                </a:solidFill>
                <a:latin typeface="URGEAG+PalatinoLinotype-Roman" charset="0"/>
              </a:rPr>
              <a:t>остеомалација</a:t>
            </a:r>
            <a:r>
              <a:rPr lang="ru-RU" sz="2400">
                <a:solidFill>
                  <a:srgbClr val="000000"/>
                </a:solidFill>
                <a:latin typeface="NGRBLQ+PalatinoLinotype-Roman" charset="0"/>
              </a:rPr>
              <a:t>)</a:t>
            </a:r>
          </a:p>
          <a:p>
            <a:pPr>
              <a:lnSpc>
                <a:spcPts val="3225"/>
              </a:lnSpc>
              <a:spcBef>
                <a:spcPts val="288"/>
              </a:spcBef>
            </a:pPr>
            <a:r>
              <a:rPr lang="ru-RU" sz="2400">
                <a:solidFill>
                  <a:srgbClr val="000000"/>
                </a:solidFill>
                <a:latin typeface="URGEAG+PalatinoLinotype-Roman" charset="0"/>
              </a:rPr>
              <a:t>• остеоартритис</a:t>
            </a:r>
          </a:p>
          <a:p>
            <a:pPr>
              <a:lnSpc>
                <a:spcPts val="3225"/>
              </a:lnSpc>
              <a:spcBef>
                <a:spcPts val="288"/>
              </a:spcBef>
            </a:pPr>
            <a:r>
              <a:rPr lang="ru-RU" sz="2400">
                <a:solidFill>
                  <a:srgbClr val="000000"/>
                </a:solidFill>
                <a:latin typeface="URGEAG+PalatinoLinotype-Roman" charset="0"/>
              </a:rPr>
              <a:t>• запаљење коштаног ткива (остеомијелитис)</a:t>
            </a:r>
          </a:p>
          <a:p>
            <a:pPr>
              <a:lnSpc>
                <a:spcPts val="2888"/>
              </a:lnSpc>
            </a:pPr>
            <a:r>
              <a:rPr lang="ru-RU" sz="2400">
                <a:solidFill>
                  <a:srgbClr val="000000"/>
                </a:solidFill>
                <a:latin typeface="URGEAG+PalatinoLinotype-Roman" charset="0"/>
              </a:rPr>
              <a:t>• зарастање прелома костију</a:t>
            </a:r>
          </a:p>
          <a:p>
            <a:pPr>
              <a:lnSpc>
                <a:spcPts val="3225"/>
              </a:lnSpc>
              <a:spcBef>
                <a:spcPts val="138"/>
              </a:spcBef>
            </a:pPr>
            <a:r>
              <a:rPr lang="ru-RU" sz="2400">
                <a:solidFill>
                  <a:srgbClr val="000000"/>
                </a:solidFill>
                <a:latin typeface="URGEAG+PalatinoLinotype-Roman" charset="0"/>
              </a:rPr>
              <a:t>• запаљенске реуматске болести:</a:t>
            </a:r>
          </a:p>
          <a:p>
            <a:pPr>
              <a:lnSpc>
                <a:spcPts val="3225"/>
              </a:lnSpc>
              <a:spcBef>
                <a:spcPts val="288"/>
              </a:spcBef>
            </a:pPr>
            <a:r>
              <a:rPr lang="ru-RU" sz="2400">
                <a:solidFill>
                  <a:srgbClr val="000000"/>
                </a:solidFill>
                <a:latin typeface="BUICOL+TimesNewRomanPSMT" charset="0"/>
              </a:rPr>
              <a:t>–</a:t>
            </a:r>
            <a:r>
              <a:rPr lang="ru-RU" sz="2400">
                <a:solidFill>
                  <a:srgbClr val="000000"/>
                </a:solidFill>
                <a:latin typeface="Times New Roman" pitchFamily="18" charset="0"/>
                <a:cs typeface="Times New Roman" pitchFamily="18" charset="0"/>
              </a:rPr>
              <a:t> </a:t>
            </a:r>
            <a:r>
              <a:rPr lang="ru-RU" sz="2400">
                <a:solidFill>
                  <a:srgbClr val="000000"/>
                </a:solidFill>
                <a:latin typeface="URGEAG+PalatinoLinotype-Roman" charset="0"/>
              </a:rPr>
              <a:t>системски еритемски лупус</a:t>
            </a:r>
          </a:p>
          <a:p>
            <a:pPr>
              <a:lnSpc>
                <a:spcPts val="3238"/>
              </a:lnSpc>
              <a:spcBef>
                <a:spcPts val="288"/>
              </a:spcBef>
            </a:pPr>
            <a:r>
              <a:rPr lang="ru-RU" sz="2400">
                <a:solidFill>
                  <a:srgbClr val="000000"/>
                </a:solidFill>
                <a:latin typeface="BUICOL+TimesNewRomanPSMT" charset="0"/>
              </a:rPr>
              <a:t>–</a:t>
            </a:r>
            <a:r>
              <a:rPr lang="ru-RU" sz="2400">
                <a:solidFill>
                  <a:srgbClr val="000000"/>
                </a:solidFill>
                <a:latin typeface="Times New Roman" pitchFamily="18" charset="0"/>
                <a:cs typeface="Times New Roman" pitchFamily="18" charset="0"/>
              </a:rPr>
              <a:t> </a:t>
            </a:r>
            <a:r>
              <a:rPr lang="ru-RU" sz="2400">
                <a:solidFill>
                  <a:srgbClr val="000000"/>
                </a:solidFill>
                <a:latin typeface="URGEAG+PalatinoLinotype-Roman" charset="0"/>
              </a:rPr>
              <a:t>реуматоидни артритис</a:t>
            </a:r>
          </a:p>
          <a:p>
            <a:pPr>
              <a:lnSpc>
                <a:spcPts val="3225"/>
              </a:lnSpc>
              <a:spcBef>
                <a:spcPts val="288"/>
              </a:spcBef>
            </a:pPr>
            <a:r>
              <a:rPr lang="ru-RU" sz="2400">
                <a:solidFill>
                  <a:srgbClr val="000000"/>
                </a:solidFill>
                <a:latin typeface="BUICOL+TimesNewRomanPSMT" charset="0"/>
              </a:rPr>
              <a:t>–</a:t>
            </a:r>
            <a:r>
              <a:rPr lang="ru-RU" sz="2400">
                <a:solidFill>
                  <a:srgbClr val="000000"/>
                </a:solidFill>
                <a:latin typeface="Times New Roman" pitchFamily="18" charset="0"/>
                <a:cs typeface="Times New Roman" pitchFamily="18" charset="0"/>
              </a:rPr>
              <a:t> </a:t>
            </a:r>
            <a:r>
              <a:rPr lang="ru-RU" sz="2400">
                <a:solidFill>
                  <a:srgbClr val="000000"/>
                </a:solidFill>
                <a:latin typeface="URGEAG+PalatinoLinotype-Roman" charset="0"/>
              </a:rPr>
              <a:t>системска склероза</a:t>
            </a:r>
          </a:p>
          <a:p>
            <a:pPr>
              <a:lnSpc>
                <a:spcPts val="3225"/>
              </a:lnSpc>
              <a:spcBef>
                <a:spcPts val="288"/>
              </a:spcBef>
            </a:pPr>
            <a:r>
              <a:rPr lang="ru-RU" sz="2400">
                <a:solidFill>
                  <a:srgbClr val="000000"/>
                </a:solidFill>
                <a:latin typeface="BUICOL+TimesNewRomanPSMT" charset="0"/>
              </a:rPr>
              <a:t>–</a:t>
            </a:r>
            <a:r>
              <a:rPr lang="ru-RU" sz="2400">
                <a:solidFill>
                  <a:srgbClr val="000000"/>
                </a:solidFill>
                <a:latin typeface="Times New Roman" pitchFamily="18" charset="0"/>
                <a:cs typeface="Times New Roman" pitchFamily="18" charset="0"/>
              </a:rPr>
              <a:t> </a:t>
            </a:r>
            <a:r>
              <a:rPr lang="ru-RU" sz="2400">
                <a:solidFill>
                  <a:srgbClr val="000000"/>
                </a:solidFill>
                <a:latin typeface="URGEAG+PalatinoLinotype-Roman" charset="0"/>
              </a:rPr>
              <a:t>сјегренов синдром</a:t>
            </a:r>
          </a:p>
          <a:p>
            <a:pPr>
              <a:lnSpc>
                <a:spcPts val="3225"/>
              </a:lnSpc>
              <a:spcBef>
                <a:spcPts val="238"/>
              </a:spcBef>
            </a:pPr>
            <a:r>
              <a:rPr lang="ru-RU" sz="2400">
                <a:solidFill>
                  <a:srgbClr val="000000"/>
                </a:solidFill>
                <a:latin typeface="BUICOL+TimesNewRomanPSMT" charset="0"/>
              </a:rPr>
              <a:t>–</a:t>
            </a:r>
            <a:r>
              <a:rPr lang="ru-RU" sz="2400">
                <a:solidFill>
                  <a:srgbClr val="000000"/>
                </a:solidFill>
                <a:latin typeface="Times New Roman" pitchFamily="18" charset="0"/>
                <a:cs typeface="Times New Roman" pitchFamily="18" charset="0"/>
              </a:rPr>
              <a:t> </a:t>
            </a:r>
            <a:r>
              <a:rPr lang="ru-RU" sz="2400">
                <a:solidFill>
                  <a:srgbClr val="000000"/>
                </a:solidFill>
                <a:latin typeface="URGEAG+PalatinoLinotype-Roman" charset="0"/>
              </a:rPr>
              <a:t>серонегативне артропатије</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866" name="object 3"/>
          <p:cNvSpPr>
            <a:spLocks noChangeArrowheads="1"/>
          </p:cNvSpPr>
          <p:nvPr/>
        </p:nvSpPr>
        <p:spPr bwMode="auto">
          <a:xfrm>
            <a:off x="933450" y="630238"/>
            <a:ext cx="8674100" cy="1446212"/>
          </a:xfrm>
          <a:prstGeom prst="rect">
            <a:avLst/>
          </a:prstGeom>
          <a:noFill/>
          <a:ln w="9525" algn="ctr">
            <a:noFill/>
            <a:round/>
            <a:headEnd/>
            <a:tailEnd/>
          </a:ln>
        </p:spPr>
        <p:txBody>
          <a:bodyPr lIns="0" tIns="0" rIns="0" bIns="0"/>
          <a:lstStyle/>
          <a:p>
            <a:pPr>
              <a:lnSpc>
                <a:spcPts val="5388"/>
              </a:lnSpc>
            </a:pPr>
            <a:r>
              <a:rPr lang="ru-RU" sz="4000" b="1" dirty="0">
                <a:solidFill>
                  <a:srgbClr val="C00000"/>
                </a:solidFill>
                <a:latin typeface="Times New Roman" pitchFamily="18" charset="0"/>
                <a:cs typeface="Times New Roman" pitchFamily="18" charset="0"/>
              </a:rPr>
              <a:t>Епидемиологија остеопорозе</a:t>
            </a:r>
          </a:p>
        </p:txBody>
      </p:sp>
      <p:sp>
        <p:nvSpPr>
          <p:cNvPr id="36867" name="object 4"/>
          <p:cNvSpPr>
            <a:spLocks noChangeArrowheads="1"/>
          </p:cNvSpPr>
          <p:nvPr/>
        </p:nvSpPr>
        <p:spPr bwMode="auto">
          <a:xfrm>
            <a:off x="1158875" y="1809750"/>
            <a:ext cx="7512050" cy="1439863"/>
          </a:xfrm>
          <a:prstGeom prst="rect">
            <a:avLst/>
          </a:prstGeom>
          <a:noFill/>
          <a:ln w="9525" algn="ctr">
            <a:noFill/>
            <a:round/>
            <a:headEnd/>
            <a:tailEnd/>
          </a:ln>
        </p:spPr>
        <p:txBody>
          <a:bodyPr lIns="0" tIns="0" rIns="0" bIns="0"/>
          <a:lstStyle/>
          <a:p>
            <a:pPr marL="341313">
              <a:lnSpc>
                <a:spcPts val="3775"/>
              </a:lnSpc>
            </a:pPr>
            <a:r>
              <a:rPr lang="ru-RU" sz="2800">
                <a:solidFill>
                  <a:srgbClr val="000000"/>
                </a:solidFill>
                <a:latin typeface="Times New Roman" pitchFamily="18" charset="0"/>
                <a:cs typeface="Times New Roman" pitchFamily="18" charset="0"/>
              </a:rPr>
              <a:t>• остеопорозу има преко </a:t>
            </a:r>
            <a:r>
              <a:rPr lang="ru-RU" sz="2800" b="1">
                <a:solidFill>
                  <a:srgbClr val="000000"/>
                </a:solidFill>
                <a:latin typeface="Times New Roman" pitchFamily="18" charset="0"/>
                <a:cs typeface="Times New Roman" pitchFamily="18" charset="0"/>
              </a:rPr>
              <a:t>25 милиона</a:t>
            </a:r>
          </a:p>
          <a:p>
            <a:pPr marL="341313">
              <a:lnSpc>
                <a:spcPts val="3350"/>
              </a:lnSpc>
            </a:pPr>
            <a:r>
              <a:rPr lang="ru-RU" sz="2800" b="1">
                <a:solidFill>
                  <a:srgbClr val="000000"/>
                </a:solidFill>
                <a:latin typeface="Times New Roman" pitchFamily="18" charset="0"/>
                <a:cs typeface="Times New Roman" pitchFamily="18" charset="0"/>
              </a:rPr>
              <a:t>особа </a:t>
            </a:r>
            <a:r>
              <a:rPr lang="ru-RU" sz="2800">
                <a:solidFill>
                  <a:srgbClr val="000000"/>
                </a:solidFill>
                <a:latin typeface="Times New Roman" pitchFamily="18" charset="0"/>
                <a:cs typeface="Times New Roman" pitchFamily="18" charset="0"/>
              </a:rPr>
              <a:t>у свету и то превасходно </a:t>
            </a:r>
            <a:r>
              <a:rPr lang="ru-RU" sz="2800" b="1">
                <a:solidFill>
                  <a:srgbClr val="000000"/>
                </a:solidFill>
                <a:latin typeface="Times New Roman" pitchFamily="18" charset="0"/>
                <a:cs typeface="Times New Roman" pitchFamily="18" charset="0"/>
              </a:rPr>
              <a:t>жена</a:t>
            </a:r>
          </a:p>
        </p:txBody>
      </p:sp>
      <p:sp>
        <p:nvSpPr>
          <p:cNvPr id="36868" name="object 5"/>
          <p:cNvSpPr>
            <a:spLocks noChangeArrowheads="1"/>
          </p:cNvSpPr>
          <p:nvPr/>
        </p:nvSpPr>
        <p:spPr bwMode="auto">
          <a:xfrm>
            <a:off x="1158875" y="3286125"/>
            <a:ext cx="8039100" cy="2898775"/>
          </a:xfrm>
          <a:prstGeom prst="rect">
            <a:avLst/>
          </a:prstGeom>
          <a:noFill/>
          <a:ln w="9525" algn="ctr">
            <a:noFill/>
            <a:round/>
            <a:headEnd/>
            <a:tailEnd/>
          </a:ln>
        </p:spPr>
        <p:txBody>
          <a:bodyPr lIns="0" tIns="0" rIns="0" bIns="0"/>
          <a:lstStyle/>
          <a:p>
            <a:pPr marL="341313">
              <a:lnSpc>
                <a:spcPts val="3775"/>
              </a:lnSpc>
            </a:pPr>
            <a:r>
              <a:rPr lang="ru-RU" sz="2800">
                <a:solidFill>
                  <a:srgbClr val="000000"/>
                </a:solidFill>
                <a:latin typeface="Times New Roman" pitchFamily="18" charset="0"/>
                <a:cs typeface="Times New Roman" pitchFamily="18" charset="0"/>
              </a:rPr>
              <a:t>• остеопороза узрокује преко </a:t>
            </a:r>
            <a:r>
              <a:rPr lang="ru-RU" sz="2800" b="1">
                <a:solidFill>
                  <a:srgbClr val="000000"/>
                </a:solidFill>
                <a:latin typeface="Times New Roman" pitchFamily="18" charset="0"/>
                <a:cs typeface="Times New Roman" pitchFamily="18" charset="0"/>
              </a:rPr>
              <a:t>1.5 милион</a:t>
            </a:r>
          </a:p>
          <a:p>
            <a:pPr marL="341313">
              <a:lnSpc>
                <a:spcPts val="3350"/>
              </a:lnSpc>
            </a:pPr>
            <a:r>
              <a:rPr lang="ru-RU" sz="2800" b="1">
                <a:solidFill>
                  <a:srgbClr val="000000"/>
                </a:solidFill>
                <a:latin typeface="Times New Roman" pitchFamily="18" charset="0"/>
                <a:cs typeface="Times New Roman" pitchFamily="18" charset="0"/>
              </a:rPr>
              <a:t>прелома костију </a:t>
            </a:r>
            <a:r>
              <a:rPr lang="ru-RU" sz="2800">
                <a:solidFill>
                  <a:srgbClr val="000000"/>
                </a:solidFill>
                <a:latin typeface="Times New Roman" pitchFamily="18" charset="0"/>
                <a:cs typeface="Times New Roman" pitchFamily="18" charset="0"/>
              </a:rPr>
              <a:t>на годишњем нивоу</a:t>
            </a:r>
          </a:p>
          <a:p>
            <a:pPr marL="341313">
              <a:lnSpc>
                <a:spcPts val="3350"/>
              </a:lnSpc>
            </a:pPr>
            <a:r>
              <a:rPr lang="ru-RU" sz="2800">
                <a:solidFill>
                  <a:srgbClr val="000000"/>
                </a:solidFill>
                <a:latin typeface="Times New Roman" pitchFamily="18" charset="0"/>
                <a:cs typeface="Times New Roman" pitchFamily="18" charset="0"/>
              </a:rPr>
              <a:t>и то:</a:t>
            </a:r>
          </a:p>
          <a:p>
            <a:pPr marL="341313">
              <a:lnSpc>
                <a:spcPts val="3763"/>
              </a:lnSpc>
              <a:spcBef>
                <a:spcPts val="288"/>
              </a:spcBef>
            </a:pPr>
            <a:r>
              <a:rPr lang="ru-RU" sz="2800">
                <a:solidFill>
                  <a:srgbClr val="000000"/>
                </a:solidFill>
                <a:latin typeface="Times New Roman" pitchFamily="18" charset="0"/>
                <a:cs typeface="Times New Roman" pitchFamily="18" charset="0"/>
              </a:rPr>
              <a:t>− &gt;500 000 краш прелома пршљенова</a:t>
            </a:r>
          </a:p>
          <a:p>
            <a:pPr marL="341313">
              <a:lnSpc>
                <a:spcPts val="3763"/>
              </a:lnSpc>
              <a:spcBef>
                <a:spcPts val="225"/>
              </a:spcBef>
            </a:pPr>
            <a:r>
              <a:rPr lang="ru-RU" sz="2800">
                <a:solidFill>
                  <a:srgbClr val="000000"/>
                </a:solidFill>
                <a:latin typeface="Times New Roman" pitchFamily="18" charset="0"/>
                <a:cs typeface="Times New Roman" pitchFamily="18" charset="0"/>
              </a:rPr>
              <a:t>− &gt;250 000 прелома кука</a:t>
            </a:r>
          </a:p>
        </p:txBody>
      </p:sp>
      <p:sp>
        <p:nvSpPr>
          <p:cNvPr id="36869" name="object 6"/>
          <p:cNvSpPr>
            <a:spLocks noChangeArrowheads="1"/>
          </p:cNvSpPr>
          <p:nvPr/>
        </p:nvSpPr>
        <p:spPr bwMode="auto">
          <a:xfrm>
            <a:off x="1547664" y="5688013"/>
            <a:ext cx="5429250" cy="1012825"/>
          </a:xfrm>
          <a:prstGeom prst="rect">
            <a:avLst/>
          </a:prstGeom>
          <a:noFill/>
          <a:ln w="9525" algn="ctr">
            <a:noFill/>
            <a:round/>
            <a:headEnd/>
            <a:tailEnd/>
          </a:ln>
        </p:spPr>
        <p:txBody>
          <a:bodyPr lIns="0" tIns="0" rIns="0" bIns="0"/>
          <a:lstStyle/>
          <a:p>
            <a:pPr>
              <a:lnSpc>
                <a:spcPts val="3763"/>
              </a:lnSpc>
            </a:pPr>
            <a:r>
              <a:rPr lang="ru-RU" sz="2800" dirty="0">
                <a:solidFill>
                  <a:srgbClr val="000000"/>
                </a:solidFill>
                <a:latin typeface="Times New Roman" pitchFamily="18" charset="0"/>
                <a:cs typeface="Times New Roman" pitchFamily="18" charset="0"/>
              </a:rPr>
              <a:t>− &gt;200 000 прелома радијуса</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90" name="object 3"/>
          <p:cNvSpPr>
            <a:spLocks noChangeArrowheads="1"/>
          </p:cNvSpPr>
          <p:nvPr/>
        </p:nvSpPr>
        <p:spPr bwMode="auto">
          <a:xfrm>
            <a:off x="1628775" y="406400"/>
            <a:ext cx="7610475" cy="1593850"/>
          </a:xfrm>
          <a:prstGeom prst="rect">
            <a:avLst/>
          </a:prstGeom>
          <a:noFill/>
          <a:ln w="9525" algn="ctr">
            <a:noFill/>
            <a:round/>
            <a:headEnd/>
            <a:tailEnd/>
          </a:ln>
        </p:spPr>
        <p:txBody>
          <a:bodyPr lIns="0" tIns="0" rIns="0" bIns="0"/>
          <a:lstStyle/>
          <a:p>
            <a:pPr>
              <a:lnSpc>
                <a:spcPts val="5938"/>
              </a:lnSpc>
            </a:pPr>
            <a:r>
              <a:rPr lang="ru-RU" sz="4000" b="1" dirty="0">
                <a:solidFill>
                  <a:srgbClr val="C00000"/>
                </a:solidFill>
                <a:latin typeface="Times New Roman" pitchFamily="18" charset="0"/>
                <a:cs typeface="Times New Roman" pitchFamily="18" charset="0"/>
              </a:rPr>
              <a:t>Примарна остеопороза</a:t>
            </a:r>
          </a:p>
        </p:txBody>
      </p:sp>
      <p:sp>
        <p:nvSpPr>
          <p:cNvPr id="37891" name="object 4"/>
          <p:cNvSpPr>
            <a:spLocks noChangeArrowheads="1"/>
          </p:cNvSpPr>
          <p:nvPr/>
        </p:nvSpPr>
        <p:spPr bwMode="auto">
          <a:xfrm>
            <a:off x="854075" y="2038350"/>
            <a:ext cx="7767638" cy="1881188"/>
          </a:xfrm>
          <a:prstGeom prst="rect">
            <a:avLst/>
          </a:prstGeom>
          <a:noFill/>
          <a:ln w="9525" algn="ctr">
            <a:noFill/>
            <a:round/>
            <a:headEnd/>
            <a:tailEnd/>
          </a:ln>
        </p:spPr>
        <p:txBody>
          <a:bodyPr lIns="0" tIns="0" rIns="0" bIns="0"/>
          <a:lstStyle/>
          <a:p>
            <a:pPr>
              <a:lnSpc>
                <a:spcPts val="3775"/>
              </a:lnSpc>
            </a:pPr>
            <a:r>
              <a:rPr lang="ru-RU" sz="2800" b="1">
                <a:solidFill>
                  <a:srgbClr val="000000"/>
                </a:solidFill>
                <a:latin typeface="Times New Roman" pitchFamily="18" charset="0"/>
                <a:cs typeface="Times New Roman" pitchFamily="18" charset="0"/>
              </a:rPr>
              <a:t>1. постменопаузна остеопороза- тип I</a:t>
            </a:r>
          </a:p>
          <a:p>
            <a:pPr>
              <a:lnSpc>
                <a:spcPts val="3763"/>
              </a:lnSpc>
              <a:spcBef>
                <a:spcPts val="3013"/>
              </a:spcBef>
            </a:pPr>
            <a:r>
              <a:rPr lang="ru-RU" sz="2800" b="1">
                <a:solidFill>
                  <a:srgbClr val="000000"/>
                </a:solidFill>
                <a:latin typeface="Times New Roman" pitchFamily="18" charset="0"/>
                <a:cs typeface="Times New Roman" pitchFamily="18" charset="0"/>
              </a:rPr>
              <a:t>2. сенилна остеопороза- тип II</a:t>
            </a:r>
          </a:p>
        </p:txBody>
      </p:sp>
      <p:sp>
        <p:nvSpPr>
          <p:cNvPr id="37892" name="object 5"/>
          <p:cNvSpPr>
            <a:spLocks noChangeArrowheads="1"/>
          </p:cNvSpPr>
          <p:nvPr/>
        </p:nvSpPr>
        <p:spPr bwMode="auto">
          <a:xfrm>
            <a:off x="854075" y="3776663"/>
            <a:ext cx="7678365" cy="1439862"/>
          </a:xfrm>
          <a:prstGeom prst="rect">
            <a:avLst/>
          </a:prstGeom>
          <a:noFill/>
          <a:ln w="9525" algn="ctr">
            <a:noFill/>
            <a:round/>
            <a:headEnd/>
            <a:tailEnd/>
          </a:ln>
        </p:spPr>
        <p:txBody>
          <a:bodyPr lIns="0" tIns="0" rIns="0" bIns="0"/>
          <a:lstStyle/>
          <a:p>
            <a:pPr>
              <a:lnSpc>
                <a:spcPts val="3763"/>
              </a:lnSpc>
            </a:pPr>
            <a:r>
              <a:rPr lang="ru-RU" sz="2800" b="1" dirty="0">
                <a:solidFill>
                  <a:srgbClr val="000000"/>
                </a:solidFill>
                <a:latin typeface="Times New Roman" pitchFamily="18" charset="0"/>
                <a:cs typeface="Times New Roman" pitchFamily="18" charset="0"/>
              </a:rPr>
              <a:t>3. идиопатска остеопороза </a:t>
            </a:r>
            <a:r>
              <a:rPr lang="ru-RU" sz="2800" dirty="0">
                <a:solidFill>
                  <a:srgbClr val="000000"/>
                </a:solidFill>
                <a:latin typeface="Times New Roman" pitchFamily="18" charset="0"/>
                <a:cs typeface="Times New Roman" pitchFamily="18" charset="0"/>
              </a:rPr>
              <a:t>(жене </a:t>
            </a:r>
            <a:r>
              <a:rPr lang="ru-RU" sz="2800" dirty="0" smtClean="0">
                <a:solidFill>
                  <a:srgbClr val="000000"/>
                </a:solidFill>
                <a:latin typeface="Times New Roman" pitchFamily="18" charset="0"/>
                <a:cs typeface="Times New Roman" pitchFamily="18" charset="0"/>
              </a:rPr>
              <a:t>пре менопаузе</a:t>
            </a:r>
            <a:r>
              <a:rPr lang="ru-RU" sz="2800" dirty="0">
                <a:solidFill>
                  <a:srgbClr val="000000"/>
                </a:solidFill>
                <a:latin typeface="Times New Roman" pitchFamily="18" charset="0"/>
                <a:cs typeface="Times New Roman" pitchFamily="18" charset="0"/>
              </a:rPr>
              <a:t>, млађи мушкарци)</a:t>
            </a:r>
          </a:p>
        </p:txBody>
      </p:sp>
      <p:sp>
        <p:nvSpPr>
          <p:cNvPr id="37893" name="object 6"/>
          <p:cNvSpPr>
            <a:spLocks noChangeArrowheads="1"/>
          </p:cNvSpPr>
          <p:nvPr/>
        </p:nvSpPr>
        <p:spPr bwMode="auto">
          <a:xfrm>
            <a:off x="854075" y="5072063"/>
            <a:ext cx="7606357" cy="1439862"/>
          </a:xfrm>
          <a:prstGeom prst="rect">
            <a:avLst/>
          </a:prstGeom>
          <a:noFill/>
          <a:ln w="9525" algn="ctr">
            <a:noFill/>
            <a:round/>
            <a:headEnd/>
            <a:tailEnd/>
          </a:ln>
        </p:spPr>
        <p:txBody>
          <a:bodyPr lIns="0" tIns="0" rIns="0" bIns="0"/>
          <a:lstStyle/>
          <a:p>
            <a:pPr>
              <a:lnSpc>
                <a:spcPts val="3775"/>
              </a:lnSpc>
            </a:pPr>
            <a:r>
              <a:rPr lang="ru-RU" sz="2800" b="1" dirty="0">
                <a:solidFill>
                  <a:srgbClr val="000000"/>
                </a:solidFill>
                <a:latin typeface="Times New Roman" pitchFamily="18" charset="0"/>
                <a:cs typeface="Times New Roman" pitchFamily="18" charset="0"/>
              </a:rPr>
              <a:t>4. јувенилна остеопороза </a:t>
            </a:r>
            <a:r>
              <a:rPr lang="ru-RU" sz="2800" dirty="0">
                <a:solidFill>
                  <a:srgbClr val="000000"/>
                </a:solidFill>
                <a:latin typeface="Times New Roman" pitchFamily="18" charset="0"/>
                <a:cs typeface="Times New Roman" pitchFamily="18" charset="0"/>
              </a:rPr>
              <a:t>(деца </a:t>
            </a:r>
            <a:r>
              <a:rPr lang="ru-RU" sz="2800" dirty="0" smtClean="0">
                <a:solidFill>
                  <a:srgbClr val="000000"/>
                </a:solidFill>
                <a:latin typeface="Times New Roman" pitchFamily="18" charset="0"/>
                <a:cs typeface="Times New Roman" pitchFamily="18" charset="0"/>
              </a:rPr>
              <a:t>пре пубертета</a:t>
            </a:r>
            <a:r>
              <a:rPr lang="ru-RU" sz="2800" dirty="0">
                <a:solidFill>
                  <a:srgbClr val="000000"/>
                </a:solidFill>
                <a:latin typeface="Times New Roman" pitchFamily="18" charset="0"/>
                <a:cs typeface="Times New Roman" pitchFamily="18" charset="0"/>
              </a:rPr>
              <a:t>)</a:t>
            </a: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914" name="object 3"/>
          <p:cNvSpPr>
            <a:spLocks noChangeArrowheads="1"/>
          </p:cNvSpPr>
          <p:nvPr/>
        </p:nvSpPr>
        <p:spPr bwMode="auto">
          <a:xfrm>
            <a:off x="1619672" y="217488"/>
            <a:ext cx="6640512" cy="1303337"/>
          </a:xfrm>
          <a:prstGeom prst="rect">
            <a:avLst/>
          </a:prstGeom>
          <a:noFill/>
          <a:ln w="9525" algn="ctr">
            <a:noFill/>
            <a:round/>
            <a:headEnd/>
            <a:tailEnd/>
          </a:ln>
        </p:spPr>
        <p:txBody>
          <a:bodyPr lIns="0" tIns="0" rIns="0" bIns="0"/>
          <a:lstStyle/>
          <a:p>
            <a:pPr>
              <a:lnSpc>
                <a:spcPts val="4850"/>
              </a:lnSpc>
            </a:pPr>
            <a:r>
              <a:rPr lang="ru-RU" sz="4000" b="1" dirty="0">
                <a:solidFill>
                  <a:srgbClr val="C00000"/>
                </a:solidFill>
                <a:latin typeface="MGRRLF+PalatinoLinotype-Bold" charset="0"/>
              </a:rPr>
              <a:t>Секундарна остеопороза</a:t>
            </a:r>
          </a:p>
        </p:txBody>
      </p:sp>
      <p:sp>
        <p:nvSpPr>
          <p:cNvPr id="38915" name="object 4"/>
          <p:cNvSpPr>
            <a:spLocks noChangeArrowheads="1"/>
          </p:cNvSpPr>
          <p:nvPr/>
        </p:nvSpPr>
        <p:spPr bwMode="auto">
          <a:xfrm>
            <a:off x="546100" y="1108075"/>
            <a:ext cx="1900238" cy="857250"/>
          </a:xfrm>
          <a:prstGeom prst="rect">
            <a:avLst/>
          </a:prstGeom>
          <a:noFill/>
          <a:ln w="9525" algn="ctr">
            <a:noFill/>
            <a:round/>
            <a:headEnd/>
            <a:tailEnd/>
          </a:ln>
        </p:spPr>
        <p:txBody>
          <a:bodyPr lIns="0" tIns="0" rIns="0" bIns="0"/>
          <a:lstStyle/>
          <a:p>
            <a:pPr>
              <a:lnSpc>
                <a:spcPts val="3225"/>
              </a:lnSpc>
            </a:pPr>
            <a:r>
              <a:rPr lang="ru-RU" sz="1900">
                <a:solidFill>
                  <a:srgbClr val="000000"/>
                </a:solidFill>
                <a:latin typeface="URGEAG+PalatinoLinotype-Roman" charset="0"/>
              </a:rPr>
              <a:t>• </a:t>
            </a:r>
            <a:r>
              <a:rPr lang="ru-RU" sz="2400">
                <a:solidFill>
                  <a:srgbClr val="000000"/>
                </a:solidFill>
                <a:latin typeface="URGEAG+PalatinoLinotype-Roman" charset="0"/>
              </a:rPr>
              <a:t>анемије</a:t>
            </a:r>
          </a:p>
        </p:txBody>
      </p:sp>
      <p:sp>
        <p:nvSpPr>
          <p:cNvPr id="38916" name="object 5"/>
          <p:cNvSpPr>
            <a:spLocks noChangeArrowheads="1"/>
          </p:cNvSpPr>
          <p:nvPr/>
        </p:nvSpPr>
        <p:spPr bwMode="auto">
          <a:xfrm>
            <a:off x="4660900" y="1162050"/>
            <a:ext cx="4357688" cy="1209675"/>
          </a:xfrm>
          <a:prstGeom prst="rect">
            <a:avLst/>
          </a:prstGeom>
          <a:noFill/>
          <a:ln w="9525" algn="ctr">
            <a:noFill/>
            <a:round/>
            <a:headEnd/>
            <a:tailEnd/>
          </a:ln>
        </p:spPr>
        <p:txBody>
          <a:bodyPr lIns="0" tIns="0" rIns="0" bIns="0"/>
          <a:lstStyle/>
          <a:p>
            <a:pPr>
              <a:lnSpc>
                <a:spcPts val="3225"/>
              </a:lnSpc>
            </a:pPr>
            <a:r>
              <a:rPr lang="ru-RU" sz="1900">
                <a:solidFill>
                  <a:srgbClr val="000000"/>
                </a:solidFill>
                <a:latin typeface="URGEAG+PalatinoLinotype-Roman" charset="0"/>
              </a:rPr>
              <a:t>• </a:t>
            </a:r>
            <a:r>
              <a:rPr lang="ru-RU" sz="2400">
                <a:solidFill>
                  <a:srgbClr val="000000"/>
                </a:solidFill>
                <a:latin typeface="URGEAG+PalatinoLinotype-Roman" charset="0"/>
              </a:rPr>
              <a:t>хроничне респираторне</a:t>
            </a:r>
          </a:p>
          <a:p>
            <a:pPr>
              <a:lnSpc>
                <a:spcPts val="2700"/>
              </a:lnSpc>
            </a:pPr>
            <a:r>
              <a:rPr lang="ru-RU" sz="2400">
                <a:solidFill>
                  <a:srgbClr val="000000"/>
                </a:solidFill>
                <a:latin typeface="URGEAG+PalatinoLinotype-Roman" charset="0"/>
              </a:rPr>
              <a:t>болести</a:t>
            </a:r>
          </a:p>
        </p:txBody>
      </p:sp>
      <p:sp>
        <p:nvSpPr>
          <p:cNvPr id="38917" name="object 6"/>
          <p:cNvSpPr>
            <a:spLocks noChangeArrowheads="1"/>
          </p:cNvSpPr>
          <p:nvPr/>
        </p:nvSpPr>
        <p:spPr bwMode="auto">
          <a:xfrm>
            <a:off x="546100" y="1651000"/>
            <a:ext cx="2995613" cy="862013"/>
          </a:xfrm>
          <a:prstGeom prst="rect">
            <a:avLst/>
          </a:prstGeom>
          <a:noFill/>
          <a:ln w="9525" algn="ctr">
            <a:noFill/>
            <a:round/>
            <a:headEnd/>
            <a:tailEnd/>
          </a:ln>
        </p:spPr>
        <p:txBody>
          <a:bodyPr lIns="0" tIns="0" rIns="0" bIns="0"/>
          <a:lstStyle/>
          <a:p>
            <a:pPr>
              <a:lnSpc>
                <a:spcPts val="3225"/>
              </a:lnSpc>
            </a:pPr>
            <a:r>
              <a:rPr lang="ru-RU" sz="1900">
                <a:solidFill>
                  <a:srgbClr val="000000"/>
                </a:solidFill>
                <a:latin typeface="URGEAG+PalatinoLinotype-Roman" charset="0"/>
              </a:rPr>
              <a:t>• </a:t>
            </a:r>
            <a:r>
              <a:rPr lang="ru-RU" sz="2400">
                <a:solidFill>
                  <a:srgbClr val="000000"/>
                </a:solidFill>
                <a:latin typeface="URGEAG+PalatinoLinotype-Roman" charset="0"/>
              </a:rPr>
              <a:t>хипогонадизам</a:t>
            </a:r>
          </a:p>
        </p:txBody>
      </p:sp>
      <p:sp>
        <p:nvSpPr>
          <p:cNvPr id="38918" name="object 7"/>
          <p:cNvSpPr>
            <a:spLocks noChangeArrowheads="1"/>
          </p:cNvSpPr>
          <p:nvPr/>
        </p:nvSpPr>
        <p:spPr bwMode="auto">
          <a:xfrm>
            <a:off x="4660900" y="2047875"/>
            <a:ext cx="3195638" cy="1406525"/>
          </a:xfrm>
          <a:prstGeom prst="rect">
            <a:avLst/>
          </a:prstGeom>
          <a:noFill/>
          <a:ln w="9525" algn="ctr">
            <a:noFill/>
            <a:round/>
            <a:headEnd/>
            <a:tailEnd/>
          </a:ln>
        </p:spPr>
        <p:txBody>
          <a:bodyPr lIns="0" tIns="0" rIns="0" bIns="0"/>
          <a:lstStyle/>
          <a:p>
            <a:pPr>
              <a:lnSpc>
                <a:spcPts val="3225"/>
              </a:lnSpc>
            </a:pPr>
            <a:r>
              <a:rPr lang="ru-RU" sz="1900">
                <a:solidFill>
                  <a:srgbClr val="000000"/>
                </a:solidFill>
                <a:latin typeface="URGEAG+PalatinoLinotype-Roman" charset="0"/>
              </a:rPr>
              <a:t>• </a:t>
            </a:r>
            <a:r>
              <a:rPr lang="ru-RU" sz="2400">
                <a:solidFill>
                  <a:srgbClr val="000000"/>
                </a:solidFill>
                <a:latin typeface="URGEAG+PalatinoLinotype-Roman" charset="0"/>
              </a:rPr>
              <a:t>имобилизација</a:t>
            </a:r>
          </a:p>
          <a:p>
            <a:pPr>
              <a:lnSpc>
                <a:spcPts val="3225"/>
              </a:lnSpc>
              <a:spcBef>
                <a:spcPts val="1088"/>
              </a:spcBef>
            </a:pPr>
            <a:r>
              <a:rPr lang="ru-RU" sz="1900">
                <a:solidFill>
                  <a:srgbClr val="000000"/>
                </a:solidFill>
                <a:latin typeface="URGEAG+PalatinoLinotype-Roman" charset="0"/>
              </a:rPr>
              <a:t>• </a:t>
            </a:r>
            <a:r>
              <a:rPr lang="ru-RU" sz="2400">
                <a:solidFill>
                  <a:srgbClr val="000000"/>
                </a:solidFill>
                <a:latin typeface="URGEAG+PalatinoLinotype-Roman" charset="0"/>
              </a:rPr>
              <a:t>малигне болести</a:t>
            </a:r>
          </a:p>
        </p:txBody>
      </p:sp>
      <p:sp>
        <p:nvSpPr>
          <p:cNvPr id="38919" name="object 8"/>
          <p:cNvSpPr>
            <a:spLocks noChangeArrowheads="1"/>
          </p:cNvSpPr>
          <p:nvPr/>
        </p:nvSpPr>
        <p:spPr bwMode="auto">
          <a:xfrm>
            <a:off x="546100" y="2209800"/>
            <a:ext cx="2111375" cy="857250"/>
          </a:xfrm>
          <a:prstGeom prst="rect">
            <a:avLst/>
          </a:prstGeom>
          <a:noFill/>
          <a:ln w="9525" algn="ctr">
            <a:noFill/>
            <a:round/>
            <a:headEnd/>
            <a:tailEnd/>
          </a:ln>
        </p:spPr>
        <p:txBody>
          <a:bodyPr lIns="0" tIns="0" rIns="0" bIns="0"/>
          <a:lstStyle/>
          <a:p>
            <a:pPr>
              <a:lnSpc>
                <a:spcPts val="3225"/>
              </a:lnSpc>
            </a:pPr>
            <a:r>
              <a:rPr lang="ru-RU" sz="1900">
                <a:solidFill>
                  <a:srgbClr val="000000"/>
                </a:solidFill>
                <a:latin typeface="URGEAG+PalatinoLinotype-Roman" charset="0"/>
              </a:rPr>
              <a:t>• </a:t>
            </a:r>
            <a:r>
              <a:rPr lang="ru-RU" sz="2400">
                <a:solidFill>
                  <a:srgbClr val="000000"/>
                </a:solidFill>
                <a:latin typeface="URGEAG+PalatinoLinotype-Roman" charset="0"/>
              </a:rPr>
              <a:t>употреба</a:t>
            </a:r>
          </a:p>
        </p:txBody>
      </p:sp>
      <p:sp>
        <p:nvSpPr>
          <p:cNvPr id="38920" name="object 9"/>
          <p:cNvSpPr>
            <a:spLocks noChangeArrowheads="1"/>
          </p:cNvSpPr>
          <p:nvPr/>
        </p:nvSpPr>
        <p:spPr bwMode="auto">
          <a:xfrm>
            <a:off x="889000" y="2541588"/>
            <a:ext cx="2971800" cy="868362"/>
          </a:xfrm>
          <a:prstGeom prst="rect">
            <a:avLst/>
          </a:prstGeom>
          <a:noFill/>
          <a:ln w="9525" algn="ctr">
            <a:noFill/>
            <a:round/>
            <a:headEnd/>
            <a:tailEnd/>
          </a:ln>
        </p:spPr>
        <p:txBody>
          <a:bodyPr lIns="0" tIns="0" rIns="0" bIns="0"/>
          <a:lstStyle/>
          <a:p>
            <a:pPr>
              <a:lnSpc>
                <a:spcPts val="3225"/>
              </a:lnSpc>
            </a:pPr>
            <a:r>
              <a:rPr lang="ru-RU" sz="2400">
                <a:solidFill>
                  <a:srgbClr val="000000"/>
                </a:solidFill>
                <a:latin typeface="URGEAG+PalatinoLinotype-Roman" charset="0"/>
              </a:rPr>
              <a:t>гликокортикоида</a:t>
            </a:r>
          </a:p>
        </p:txBody>
      </p:sp>
      <p:sp>
        <p:nvSpPr>
          <p:cNvPr id="38921" name="object 10"/>
          <p:cNvSpPr>
            <a:spLocks noChangeArrowheads="1"/>
          </p:cNvSpPr>
          <p:nvPr/>
        </p:nvSpPr>
        <p:spPr bwMode="auto">
          <a:xfrm>
            <a:off x="546100" y="3086100"/>
            <a:ext cx="3935413" cy="863600"/>
          </a:xfrm>
          <a:prstGeom prst="rect">
            <a:avLst/>
          </a:prstGeom>
          <a:noFill/>
          <a:ln w="9525" algn="ctr">
            <a:noFill/>
            <a:round/>
            <a:headEnd/>
            <a:tailEnd/>
          </a:ln>
        </p:spPr>
        <p:txBody>
          <a:bodyPr lIns="0" tIns="0" rIns="0" bIns="0"/>
          <a:lstStyle/>
          <a:p>
            <a:pPr>
              <a:lnSpc>
                <a:spcPts val="3225"/>
              </a:lnSpc>
            </a:pPr>
            <a:r>
              <a:rPr lang="ru-RU" sz="1900">
                <a:solidFill>
                  <a:srgbClr val="000000"/>
                </a:solidFill>
                <a:latin typeface="URGEAG+PalatinoLinotype-Roman" charset="0"/>
              </a:rPr>
              <a:t>• </a:t>
            </a:r>
            <a:r>
              <a:rPr lang="ru-RU" sz="2400">
                <a:solidFill>
                  <a:srgbClr val="000000"/>
                </a:solidFill>
                <a:latin typeface="URGEAG+PalatinoLinotype-Roman" charset="0"/>
              </a:rPr>
              <a:t>прекомерно узимање</a:t>
            </a:r>
          </a:p>
        </p:txBody>
      </p:sp>
      <p:sp>
        <p:nvSpPr>
          <p:cNvPr id="38922" name="object 11"/>
          <p:cNvSpPr>
            <a:spLocks noChangeArrowheads="1"/>
          </p:cNvSpPr>
          <p:nvPr/>
        </p:nvSpPr>
        <p:spPr bwMode="auto">
          <a:xfrm>
            <a:off x="4660900" y="3151188"/>
            <a:ext cx="2203450" cy="857250"/>
          </a:xfrm>
          <a:prstGeom prst="rect">
            <a:avLst/>
          </a:prstGeom>
          <a:noFill/>
          <a:ln w="9525" algn="ctr">
            <a:noFill/>
            <a:round/>
            <a:headEnd/>
            <a:tailEnd/>
          </a:ln>
        </p:spPr>
        <p:txBody>
          <a:bodyPr lIns="0" tIns="0" rIns="0" bIns="0"/>
          <a:lstStyle/>
          <a:p>
            <a:pPr>
              <a:lnSpc>
                <a:spcPts val="3225"/>
              </a:lnSpc>
            </a:pPr>
            <a:r>
              <a:rPr lang="ru-RU" sz="1900">
                <a:solidFill>
                  <a:srgbClr val="000000"/>
                </a:solidFill>
                <a:latin typeface="URGEAG+PalatinoLinotype-Roman" charset="0"/>
              </a:rPr>
              <a:t>• </a:t>
            </a:r>
            <a:r>
              <a:rPr lang="ru-RU" sz="2400">
                <a:solidFill>
                  <a:srgbClr val="000000"/>
                </a:solidFill>
                <a:latin typeface="URGEAG+PalatinoLinotype-Roman" charset="0"/>
              </a:rPr>
              <a:t>бубрежна</a:t>
            </a:r>
          </a:p>
        </p:txBody>
      </p:sp>
      <p:sp>
        <p:nvSpPr>
          <p:cNvPr id="38923" name="object 12"/>
          <p:cNvSpPr>
            <a:spLocks noChangeArrowheads="1"/>
          </p:cNvSpPr>
          <p:nvPr/>
        </p:nvSpPr>
        <p:spPr bwMode="auto">
          <a:xfrm>
            <a:off x="889000" y="3417888"/>
            <a:ext cx="3022600" cy="868362"/>
          </a:xfrm>
          <a:prstGeom prst="rect">
            <a:avLst/>
          </a:prstGeom>
          <a:noFill/>
          <a:ln w="9525" algn="ctr">
            <a:noFill/>
            <a:round/>
            <a:headEnd/>
            <a:tailEnd/>
          </a:ln>
        </p:spPr>
        <p:txBody>
          <a:bodyPr lIns="0" tIns="0" rIns="0" bIns="0"/>
          <a:lstStyle/>
          <a:p>
            <a:pPr>
              <a:lnSpc>
                <a:spcPts val="3238"/>
              </a:lnSpc>
            </a:pPr>
            <a:r>
              <a:rPr lang="ru-RU" sz="2400">
                <a:solidFill>
                  <a:srgbClr val="000000"/>
                </a:solidFill>
                <a:latin typeface="URGEAG+PalatinoLinotype-Roman" charset="0"/>
              </a:rPr>
              <a:t>алкохола</a:t>
            </a:r>
            <a:r>
              <a:rPr lang="ru-RU" sz="2400">
                <a:solidFill>
                  <a:srgbClr val="000000"/>
                </a:solidFill>
                <a:latin typeface="NGRBLQ+PalatinoLinotype-Roman" charset="0"/>
              </a:rPr>
              <a:t>-</a:t>
            </a:r>
            <a:r>
              <a:rPr lang="ru-RU" sz="2400">
                <a:solidFill>
                  <a:srgbClr val="000000"/>
                </a:solidFill>
                <a:latin typeface="URGEAG+PalatinoLinotype-Roman" charset="0"/>
              </a:rPr>
              <a:t>пушење</a:t>
            </a:r>
          </a:p>
        </p:txBody>
      </p:sp>
      <p:sp>
        <p:nvSpPr>
          <p:cNvPr id="38924" name="object 13"/>
          <p:cNvSpPr>
            <a:spLocks noChangeArrowheads="1"/>
          </p:cNvSpPr>
          <p:nvPr/>
        </p:nvSpPr>
        <p:spPr bwMode="auto">
          <a:xfrm>
            <a:off x="5003800" y="3479800"/>
            <a:ext cx="2943225" cy="868363"/>
          </a:xfrm>
          <a:prstGeom prst="rect">
            <a:avLst/>
          </a:prstGeom>
          <a:noFill/>
          <a:ln w="9525" algn="ctr">
            <a:noFill/>
            <a:round/>
            <a:headEnd/>
            <a:tailEnd/>
          </a:ln>
        </p:spPr>
        <p:txBody>
          <a:bodyPr lIns="0" tIns="0" rIns="0" bIns="0"/>
          <a:lstStyle/>
          <a:p>
            <a:pPr>
              <a:lnSpc>
                <a:spcPts val="3238"/>
              </a:lnSpc>
            </a:pPr>
            <a:r>
              <a:rPr lang="ru-RU" sz="2400">
                <a:solidFill>
                  <a:srgbClr val="000000"/>
                </a:solidFill>
                <a:latin typeface="URGEAG+PalatinoLinotype-Roman" charset="0"/>
              </a:rPr>
              <a:t>инсуфицијенција</a:t>
            </a:r>
          </a:p>
        </p:txBody>
      </p:sp>
      <p:sp>
        <p:nvSpPr>
          <p:cNvPr id="38925" name="object 14"/>
          <p:cNvSpPr>
            <a:spLocks noChangeArrowheads="1"/>
          </p:cNvSpPr>
          <p:nvPr/>
        </p:nvSpPr>
        <p:spPr bwMode="auto">
          <a:xfrm>
            <a:off x="546100" y="3962400"/>
            <a:ext cx="4068763" cy="1525588"/>
          </a:xfrm>
          <a:prstGeom prst="rect">
            <a:avLst/>
          </a:prstGeom>
          <a:noFill/>
          <a:ln w="9525" algn="ctr">
            <a:noFill/>
            <a:round/>
            <a:headEnd/>
            <a:tailEnd/>
          </a:ln>
        </p:spPr>
        <p:txBody>
          <a:bodyPr lIns="0" tIns="0" rIns="0" bIns="0"/>
          <a:lstStyle/>
          <a:p>
            <a:pPr marL="342900">
              <a:lnSpc>
                <a:spcPts val="3225"/>
              </a:lnSpc>
            </a:pPr>
            <a:r>
              <a:rPr lang="ru-RU" sz="1900">
                <a:solidFill>
                  <a:srgbClr val="000000"/>
                </a:solidFill>
                <a:latin typeface="URGEAG+PalatinoLinotype-Roman" charset="0"/>
              </a:rPr>
              <a:t>• </a:t>
            </a:r>
            <a:r>
              <a:rPr lang="ru-RU" sz="2400">
                <a:solidFill>
                  <a:srgbClr val="000000"/>
                </a:solidFill>
                <a:latin typeface="URGEAG+PalatinoLinotype-Roman" charset="0"/>
              </a:rPr>
              <a:t>гастроинтестинални и</a:t>
            </a:r>
          </a:p>
          <a:p>
            <a:pPr marL="342900">
              <a:lnSpc>
                <a:spcPts val="2588"/>
              </a:lnSpc>
            </a:pPr>
            <a:r>
              <a:rPr lang="ru-RU" sz="2400">
                <a:solidFill>
                  <a:srgbClr val="000000"/>
                </a:solidFill>
                <a:latin typeface="URGEAG+PalatinoLinotype-Roman" charset="0"/>
              </a:rPr>
              <a:t>поремећаји функције</a:t>
            </a:r>
          </a:p>
          <a:p>
            <a:pPr marL="342900">
              <a:lnSpc>
                <a:spcPts val="2588"/>
              </a:lnSpc>
            </a:pPr>
            <a:r>
              <a:rPr lang="ru-RU" sz="2400">
                <a:solidFill>
                  <a:srgbClr val="000000"/>
                </a:solidFill>
                <a:latin typeface="URGEAG+PalatinoLinotype-Roman" charset="0"/>
              </a:rPr>
              <a:t>јетре</a:t>
            </a:r>
          </a:p>
        </p:txBody>
      </p:sp>
      <p:sp>
        <p:nvSpPr>
          <p:cNvPr id="38926" name="object 15"/>
          <p:cNvSpPr>
            <a:spLocks noChangeArrowheads="1"/>
          </p:cNvSpPr>
          <p:nvPr/>
        </p:nvSpPr>
        <p:spPr bwMode="auto">
          <a:xfrm>
            <a:off x="4660900" y="4024313"/>
            <a:ext cx="4206875" cy="1355725"/>
          </a:xfrm>
          <a:prstGeom prst="rect">
            <a:avLst/>
          </a:prstGeom>
          <a:noFill/>
          <a:ln w="9525" algn="ctr">
            <a:noFill/>
            <a:round/>
            <a:headEnd/>
            <a:tailEnd/>
          </a:ln>
        </p:spPr>
        <p:txBody>
          <a:bodyPr lIns="0" tIns="0" rIns="0" bIns="0"/>
          <a:lstStyle/>
          <a:p>
            <a:pPr>
              <a:lnSpc>
                <a:spcPts val="3225"/>
              </a:lnSpc>
            </a:pPr>
            <a:r>
              <a:rPr lang="ru-RU" sz="1900">
                <a:solidFill>
                  <a:srgbClr val="000000"/>
                </a:solidFill>
                <a:latin typeface="URGEAG+PalatinoLinotype-Roman" charset="0"/>
              </a:rPr>
              <a:t>• </a:t>
            </a:r>
            <a:r>
              <a:rPr lang="ru-RU" sz="2400">
                <a:solidFill>
                  <a:srgbClr val="000000"/>
                </a:solidFill>
                <a:latin typeface="URGEAG+PalatinoLinotype-Roman" charset="0"/>
              </a:rPr>
              <a:t>реуматоидни артритис</a:t>
            </a:r>
          </a:p>
          <a:p>
            <a:pPr>
              <a:lnSpc>
                <a:spcPts val="3225"/>
              </a:lnSpc>
              <a:spcBef>
                <a:spcPts val="688"/>
              </a:spcBef>
            </a:pPr>
            <a:r>
              <a:rPr lang="ru-RU" sz="1900">
                <a:solidFill>
                  <a:srgbClr val="000000"/>
                </a:solidFill>
                <a:latin typeface="URGEAG+PalatinoLinotype-Roman" charset="0"/>
              </a:rPr>
              <a:t>• </a:t>
            </a:r>
            <a:r>
              <a:rPr lang="ru-RU" sz="2400">
                <a:solidFill>
                  <a:srgbClr val="000000"/>
                </a:solidFill>
                <a:latin typeface="URGEAG+PalatinoLinotype-Roman" charset="0"/>
              </a:rPr>
              <a:t>тиреотоксикоза</a:t>
            </a:r>
          </a:p>
        </p:txBody>
      </p:sp>
      <p:sp>
        <p:nvSpPr>
          <p:cNvPr id="38927" name="object 16"/>
          <p:cNvSpPr>
            <a:spLocks noChangeArrowheads="1"/>
          </p:cNvSpPr>
          <p:nvPr/>
        </p:nvSpPr>
        <p:spPr bwMode="auto">
          <a:xfrm>
            <a:off x="546100" y="5070475"/>
            <a:ext cx="4360863" cy="863600"/>
          </a:xfrm>
          <a:prstGeom prst="rect">
            <a:avLst/>
          </a:prstGeom>
          <a:noFill/>
          <a:ln w="9525" algn="ctr">
            <a:noFill/>
            <a:round/>
            <a:headEnd/>
            <a:tailEnd/>
          </a:ln>
        </p:spPr>
        <p:txBody>
          <a:bodyPr lIns="0" tIns="0" rIns="0" bIns="0"/>
          <a:lstStyle/>
          <a:p>
            <a:pPr>
              <a:lnSpc>
                <a:spcPts val="3238"/>
              </a:lnSpc>
            </a:pPr>
            <a:r>
              <a:rPr lang="ru-RU" sz="1900">
                <a:solidFill>
                  <a:srgbClr val="000000"/>
                </a:solidFill>
                <a:latin typeface="URGEAG+PalatinoLinotype-Roman" charset="0"/>
              </a:rPr>
              <a:t>• </a:t>
            </a:r>
            <a:r>
              <a:rPr lang="ru-RU" sz="2400">
                <a:solidFill>
                  <a:srgbClr val="000000"/>
                </a:solidFill>
                <a:latin typeface="URGEAG+PalatinoLinotype-Roman" charset="0"/>
              </a:rPr>
              <a:t>хиперпаратиреоидизам</a:t>
            </a:r>
          </a:p>
        </p:txBody>
      </p:sp>
      <p:sp>
        <p:nvSpPr>
          <p:cNvPr id="38928" name="object 17"/>
          <p:cNvSpPr>
            <a:spLocks noChangeArrowheads="1"/>
          </p:cNvSpPr>
          <p:nvPr/>
        </p:nvSpPr>
        <p:spPr bwMode="auto">
          <a:xfrm>
            <a:off x="546100" y="5613400"/>
            <a:ext cx="3294063" cy="862013"/>
          </a:xfrm>
          <a:prstGeom prst="rect">
            <a:avLst/>
          </a:prstGeom>
          <a:noFill/>
          <a:ln w="9525" algn="ctr">
            <a:noFill/>
            <a:round/>
            <a:headEnd/>
            <a:tailEnd/>
          </a:ln>
        </p:spPr>
        <p:txBody>
          <a:bodyPr lIns="0" tIns="0" rIns="0" bIns="0"/>
          <a:lstStyle/>
          <a:p>
            <a:pPr>
              <a:lnSpc>
                <a:spcPts val="3225"/>
              </a:lnSpc>
            </a:pPr>
            <a:r>
              <a:rPr lang="ru-RU" sz="1900">
                <a:solidFill>
                  <a:srgbClr val="000000"/>
                </a:solidFill>
                <a:latin typeface="URGEAG+PalatinoLinotype-Roman" charset="0"/>
              </a:rPr>
              <a:t>• </a:t>
            </a:r>
            <a:r>
              <a:rPr lang="ru-RU" sz="2400">
                <a:solidFill>
                  <a:srgbClr val="000000"/>
                </a:solidFill>
                <a:latin typeface="URGEAG+PalatinoLinotype-Roman" charset="0"/>
              </a:rPr>
              <a:t>хиперкалциурија</a:t>
            </a: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938" name="object 3"/>
          <p:cNvSpPr>
            <a:spLocks noChangeArrowheads="1"/>
          </p:cNvSpPr>
          <p:nvPr/>
        </p:nvSpPr>
        <p:spPr bwMode="auto">
          <a:xfrm>
            <a:off x="971601" y="260649"/>
            <a:ext cx="7964438" cy="2016224"/>
          </a:xfrm>
          <a:prstGeom prst="rect">
            <a:avLst/>
          </a:prstGeom>
          <a:noFill/>
          <a:ln w="9525" algn="ctr">
            <a:noFill/>
            <a:round/>
            <a:headEnd/>
            <a:tailEnd/>
          </a:ln>
        </p:spPr>
        <p:txBody>
          <a:bodyPr lIns="0" tIns="0" rIns="0" bIns="0"/>
          <a:lstStyle/>
          <a:p>
            <a:pPr marL="195263" algn="ctr">
              <a:lnSpc>
                <a:spcPts val="4850"/>
              </a:lnSpc>
            </a:pPr>
            <a:r>
              <a:rPr lang="ru-RU" sz="3600" b="1" dirty="0">
                <a:solidFill>
                  <a:srgbClr val="C00000"/>
                </a:solidFill>
                <a:latin typeface="MGRRLF+PalatinoLinotype-Bold" charset="0"/>
              </a:rPr>
              <a:t>Фактори ризика за настанак</a:t>
            </a:r>
          </a:p>
          <a:p>
            <a:pPr marL="195263" algn="ctr">
              <a:lnSpc>
                <a:spcPts val="4313"/>
              </a:lnSpc>
            </a:pPr>
            <a:r>
              <a:rPr lang="ru-RU" sz="3600" b="1" dirty="0" smtClean="0">
                <a:solidFill>
                  <a:srgbClr val="C00000"/>
                </a:solidFill>
                <a:latin typeface="MGRRLF+PalatinoLinotype-Bold" charset="0"/>
              </a:rPr>
              <a:t>остеопорозе</a:t>
            </a:r>
          </a:p>
          <a:p>
            <a:pPr marL="195263">
              <a:lnSpc>
                <a:spcPts val="3763"/>
              </a:lnSpc>
              <a:spcBef>
                <a:spcPts val="525"/>
              </a:spcBef>
            </a:pPr>
            <a:r>
              <a:rPr lang="ru-RU" sz="2800" dirty="0" smtClean="0">
                <a:latin typeface="URGEAG+PalatinoLinotype-Roman" charset="0"/>
              </a:rPr>
              <a:t>• расна припадност</a:t>
            </a:r>
            <a:endParaRPr lang="ru-RU" sz="2800" dirty="0">
              <a:latin typeface="URGEAG+PalatinoLinotype-Roman" charset="0"/>
            </a:endParaRPr>
          </a:p>
        </p:txBody>
      </p:sp>
      <p:sp>
        <p:nvSpPr>
          <p:cNvPr id="39939" name="object 4"/>
          <p:cNvSpPr>
            <a:spLocks noChangeArrowheads="1"/>
          </p:cNvSpPr>
          <p:nvPr/>
        </p:nvSpPr>
        <p:spPr bwMode="auto">
          <a:xfrm>
            <a:off x="1158875" y="2008188"/>
            <a:ext cx="6854825" cy="1866900"/>
          </a:xfrm>
          <a:prstGeom prst="rect">
            <a:avLst/>
          </a:prstGeom>
          <a:noFill/>
          <a:ln w="9525" algn="ctr">
            <a:noFill/>
            <a:round/>
            <a:headEnd/>
            <a:tailEnd/>
          </a:ln>
        </p:spPr>
        <p:txBody>
          <a:bodyPr lIns="0" tIns="0" rIns="0" bIns="0"/>
          <a:lstStyle/>
          <a:p>
            <a:pPr>
              <a:lnSpc>
                <a:spcPts val="3775"/>
              </a:lnSpc>
            </a:pPr>
            <a:r>
              <a:rPr lang="ru-RU" sz="2800" dirty="0">
                <a:solidFill>
                  <a:srgbClr val="000000"/>
                </a:solidFill>
                <a:latin typeface="URGEAG+PalatinoLinotype-Roman" charset="0"/>
              </a:rPr>
              <a:t>• </a:t>
            </a:r>
            <a:r>
              <a:rPr lang="ru-RU" sz="2800" dirty="0" smtClean="0">
                <a:solidFill>
                  <a:srgbClr val="000000"/>
                </a:solidFill>
                <a:latin typeface="URGEAG+PalatinoLinotype-Roman" charset="0"/>
              </a:rPr>
              <a:t>позитивна </a:t>
            </a:r>
            <a:r>
              <a:rPr lang="ru-RU" sz="2800" dirty="0">
                <a:solidFill>
                  <a:srgbClr val="000000"/>
                </a:solidFill>
                <a:latin typeface="URGEAG+PalatinoLinotype-Roman" charset="0"/>
              </a:rPr>
              <a:t>породична анамнеза</a:t>
            </a:r>
          </a:p>
          <a:p>
            <a:pPr>
              <a:lnSpc>
                <a:spcPts val="3350"/>
              </a:lnSpc>
            </a:pPr>
            <a:r>
              <a:rPr lang="ru-RU" sz="2800" dirty="0">
                <a:solidFill>
                  <a:srgbClr val="000000"/>
                </a:solidFill>
                <a:latin typeface="URGEAG+PalatinoLinotype-Roman" charset="0"/>
              </a:rPr>
              <a:t>• мали раст, ниска телесна тежина</a:t>
            </a:r>
          </a:p>
          <a:p>
            <a:pPr>
              <a:lnSpc>
                <a:spcPts val="3350"/>
              </a:lnSpc>
            </a:pPr>
            <a:r>
              <a:rPr lang="ru-RU" sz="2800" dirty="0">
                <a:solidFill>
                  <a:srgbClr val="000000"/>
                </a:solidFill>
                <a:latin typeface="URGEAG+PalatinoLinotype-Roman" charset="0"/>
              </a:rPr>
              <a:t>• нулипаре</a:t>
            </a:r>
          </a:p>
        </p:txBody>
      </p:sp>
      <p:sp>
        <p:nvSpPr>
          <p:cNvPr id="39940" name="object 5"/>
          <p:cNvSpPr>
            <a:spLocks noChangeArrowheads="1"/>
          </p:cNvSpPr>
          <p:nvPr/>
        </p:nvSpPr>
        <p:spPr bwMode="auto">
          <a:xfrm>
            <a:off x="1158875" y="3289300"/>
            <a:ext cx="3646488" cy="1012825"/>
          </a:xfrm>
          <a:prstGeom prst="rect">
            <a:avLst/>
          </a:prstGeom>
          <a:noFill/>
          <a:ln w="9525" algn="ctr">
            <a:noFill/>
            <a:round/>
            <a:headEnd/>
            <a:tailEnd/>
          </a:ln>
        </p:spPr>
        <p:txBody>
          <a:bodyPr lIns="0" tIns="0" rIns="0" bIns="0"/>
          <a:lstStyle/>
          <a:p>
            <a:pPr>
              <a:lnSpc>
                <a:spcPts val="3775"/>
              </a:lnSpc>
            </a:pPr>
            <a:r>
              <a:rPr lang="ru-RU" sz="2800">
                <a:solidFill>
                  <a:srgbClr val="000000"/>
                </a:solidFill>
                <a:latin typeface="URGEAG+PalatinoLinotype-Roman" charset="0"/>
              </a:rPr>
              <a:t>• рана менопауза</a:t>
            </a:r>
          </a:p>
        </p:txBody>
      </p:sp>
      <p:sp>
        <p:nvSpPr>
          <p:cNvPr id="39941" name="object 6"/>
          <p:cNvSpPr>
            <a:spLocks noChangeArrowheads="1"/>
          </p:cNvSpPr>
          <p:nvPr/>
        </p:nvSpPr>
        <p:spPr bwMode="auto">
          <a:xfrm>
            <a:off x="1158875" y="3716338"/>
            <a:ext cx="7458075" cy="2292350"/>
          </a:xfrm>
          <a:prstGeom prst="rect">
            <a:avLst/>
          </a:prstGeom>
          <a:noFill/>
          <a:ln w="9525" algn="ctr">
            <a:noFill/>
            <a:round/>
            <a:headEnd/>
            <a:tailEnd/>
          </a:ln>
        </p:spPr>
        <p:txBody>
          <a:bodyPr lIns="0" tIns="0" rIns="0" bIns="0"/>
          <a:lstStyle/>
          <a:p>
            <a:pPr>
              <a:lnSpc>
                <a:spcPts val="3763"/>
              </a:lnSpc>
            </a:pPr>
            <a:r>
              <a:rPr lang="ru-RU" sz="2800" dirty="0">
                <a:solidFill>
                  <a:srgbClr val="000000"/>
                </a:solidFill>
                <a:latin typeface="URGEAG+PalatinoLinotype-Roman" charset="0"/>
              </a:rPr>
              <a:t>• смањено уношење калцијума</a:t>
            </a:r>
          </a:p>
          <a:p>
            <a:pPr>
              <a:lnSpc>
                <a:spcPts val="3350"/>
              </a:lnSpc>
            </a:pPr>
            <a:r>
              <a:rPr lang="ru-RU" sz="2800" dirty="0">
                <a:solidFill>
                  <a:srgbClr val="000000"/>
                </a:solidFill>
                <a:latin typeface="URGEAG+PalatinoLinotype-Roman" charset="0"/>
              </a:rPr>
              <a:t>• прекомерно уношење кофеина</a:t>
            </a:r>
          </a:p>
          <a:p>
            <a:pPr>
              <a:lnSpc>
                <a:spcPts val="3350"/>
              </a:lnSpc>
            </a:pPr>
            <a:r>
              <a:rPr lang="ru-RU" sz="2800" dirty="0">
                <a:solidFill>
                  <a:srgbClr val="000000"/>
                </a:solidFill>
                <a:latin typeface="URGEAG+PalatinoLinotype-Roman" charset="0"/>
              </a:rPr>
              <a:t>• прекомерно конзумирање алкохола</a:t>
            </a:r>
          </a:p>
          <a:p>
            <a:pPr>
              <a:lnSpc>
                <a:spcPts val="3350"/>
              </a:lnSpc>
            </a:pPr>
            <a:r>
              <a:rPr lang="ru-RU" sz="2800" dirty="0">
                <a:solidFill>
                  <a:srgbClr val="000000"/>
                </a:solidFill>
                <a:latin typeface="URGEAG+PalatinoLinotype-Roman" charset="0"/>
              </a:rPr>
              <a:t>• пушење</a:t>
            </a:r>
          </a:p>
        </p:txBody>
      </p:sp>
      <p:sp>
        <p:nvSpPr>
          <p:cNvPr id="39942" name="object 7"/>
          <p:cNvSpPr>
            <a:spLocks noChangeArrowheads="1"/>
          </p:cNvSpPr>
          <p:nvPr/>
        </p:nvSpPr>
        <p:spPr bwMode="auto">
          <a:xfrm>
            <a:off x="1158875" y="5422900"/>
            <a:ext cx="5456238" cy="1439863"/>
          </a:xfrm>
          <a:prstGeom prst="rect">
            <a:avLst/>
          </a:prstGeom>
          <a:noFill/>
          <a:ln w="9525" algn="ctr">
            <a:noFill/>
            <a:round/>
            <a:headEnd/>
            <a:tailEnd/>
          </a:ln>
        </p:spPr>
        <p:txBody>
          <a:bodyPr lIns="0" tIns="0" rIns="0" bIns="0"/>
          <a:lstStyle/>
          <a:p>
            <a:pPr>
              <a:lnSpc>
                <a:spcPts val="3763"/>
              </a:lnSpc>
            </a:pPr>
            <a:r>
              <a:rPr lang="ru-RU" sz="2800" dirty="0">
                <a:solidFill>
                  <a:srgbClr val="000000"/>
                </a:solidFill>
                <a:latin typeface="URGEAG+PalatinoLinotype-Roman" charset="0"/>
              </a:rPr>
              <a:t>• одређени лекови</a:t>
            </a:r>
          </a:p>
          <a:p>
            <a:pPr>
              <a:lnSpc>
                <a:spcPts val="3350"/>
              </a:lnSpc>
            </a:pPr>
            <a:r>
              <a:rPr lang="ru-RU" sz="2800" dirty="0">
                <a:solidFill>
                  <a:srgbClr val="000000"/>
                </a:solidFill>
                <a:latin typeface="URGEAG+PalatinoLinotype-Roman" charset="0"/>
              </a:rPr>
              <a:t>• седантеран начин живота</a:t>
            </a: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62" name="object 1"/>
          <p:cNvSpPr>
            <a:spLocks noChangeArrowheads="1"/>
          </p:cNvSpPr>
          <p:nvPr/>
        </p:nvSpPr>
        <p:spPr bwMode="auto">
          <a:xfrm>
            <a:off x="0" y="0"/>
            <a:ext cx="9144000" cy="6858000"/>
          </a:xfrm>
          <a:prstGeom prst="rect">
            <a:avLst/>
          </a:prstGeom>
          <a:blipFill dpi="0" rotWithShape="0">
            <a:blip r:embed="rId2" cstate="print"/>
            <a:srcRect/>
            <a:stretch>
              <a:fillRect/>
            </a:stretch>
          </a:blipFill>
          <a:ln w="9525" algn="ctr">
            <a:noFill/>
            <a:round/>
            <a:headEnd/>
            <a:tailEnd/>
          </a:ln>
        </p:spPr>
        <p:txBody>
          <a:bodyPr lIns="0" tIns="0" rIns="0" bIns="0"/>
          <a:lstStyle/>
          <a:p>
            <a:endParaRPr lang="en-US"/>
          </a:p>
        </p:txBody>
      </p:sp>
      <p:sp>
        <p:nvSpPr>
          <p:cNvPr id="40963" name="object 3"/>
          <p:cNvSpPr>
            <a:spLocks noChangeArrowheads="1"/>
          </p:cNvSpPr>
          <p:nvPr/>
        </p:nvSpPr>
        <p:spPr bwMode="auto">
          <a:xfrm>
            <a:off x="803275" y="754063"/>
            <a:ext cx="8732838" cy="1447800"/>
          </a:xfrm>
          <a:prstGeom prst="rect">
            <a:avLst/>
          </a:prstGeom>
          <a:noFill/>
          <a:ln w="9525" algn="ctr">
            <a:noFill/>
            <a:round/>
            <a:headEnd/>
            <a:tailEnd/>
          </a:ln>
        </p:spPr>
        <p:txBody>
          <a:bodyPr lIns="0" tIns="0" rIns="0" bIns="0"/>
          <a:lstStyle/>
          <a:p>
            <a:pPr>
              <a:lnSpc>
                <a:spcPts val="5388"/>
              </a:lnSpc>
            </a:pPr>
            <a:r>
              <a:rPr lang="ru-RU" sz="4000" b="1">
                <a:solidFill>
                  <a:srgbClr val="FF0000"/>
                </a:solidFill>
                <a:latin typeface="MGRRLF+PalatinoLinotype-Bold" charset="0"/>
              </a:rPr>
              <a:t>Патофизиологија </a:t>
            </a:r>
            <a:r>
              <a:rPr lang="ru-RU" sz="4000">
                <a:solidFill>
                  <a:srgbClr val="000000"/>
                </a:solidFill>
                <a:latin typeface="URGEAG+PalatinoLinotype-Roman" charset="0"/>
              </a:rPr>
              <a:t>остеопорозе</a:t>
            </a:r>
          </a:p>
        </p:txBody>
      </p:sp>
      <p:sp>
        <p:nvSpPr>
          <p:cNvPr id="40964" name="object 4"/>
          <p:cNvSpPr>
            <a:spLocks noChangeArrowheads="1"/>
          </p:cNvSpPr>
          <p:nvPr/>
        </p:nvSpPr>
        <p:spPr bwMode="auto">
          <a:xfrm>
            <a:off x="1257300" y="2633663"/>
            <a:ext cx="936625" cy="723900"/>
          </a:xfrm>
          <a:prstGeom prst="rect">
            <a:avLst/>
          </a:prstGeom>
          <a:noFill/>
          <a:ln w="9525" algn="ctr">
            <a:noFill/>
            <a:round/>
            <a:headEnd/>
            <a:tailEnd/>
          </a:ln>
        </p:spPr>
        <p:txBody>
          <a:bodyPr lIns="0" tIns="0" rIns="0" bIns="0"/>
          <a:lstStyle/>
          <a:p>
            <a:pPr>
              <a:lnSpc>
                <a:spcPts val="2700"/>
              </a:lnSpc>
            </a:pPr>
            <a:r>
              <a:rPr lang="ru-RU" sz="2000">
                <a:solidFill>
                  <a:srgbClr val="000000"/>
                </a:solidFill>
                <a:latin typeface="URGEAG+PalatinoLinotype-Roman" charset="0"/>
              </a:rPr>
              <a:t>рана</a:t>
            </a:r>
          </a:p>
        </p:txBody>
      </p:sp>
      <p:sp>
        <p:nvSpPr>
          <p:cNvPr id="40965" name="object 5"/>
          <p:cNvSpPr>
            <a:spLocks noChangeArrowheads="1"/>
          </p:cNvSpPr>
          <p:nvPr/>
        </p:nvSpPr>
        <p:spPr bwMode="auto">
          <a:xfrm>
            <a:off x="5260975" y="2622550"/>
            <a:ext cx="1063625" cy="723900"/>
          </a:xfrm>
          <a:prstGeom prst="rect">
            <a:avLst/>
          </a:prstGeom>
          <a:noFill/>
          <a:ln w="9525" algn="ctr">
            <a:noFill/>
            <a:round/>
            <a:headEnd/>
            <a:tailEnd/>
          </a:ln>
        </p:spPr>
        <p:txBody>
          <a:bodyPr lIns="0" tIns="0" rIns="0" bIns="0"/>
          <a:lstStyle/>
          <a:p>
            <a:pPr>
              <a:lnSpc>
                <a:spcPts val="2700"/>
              </a:lnSpc>
            </a:pPr>
            <a:r>
              <a:rPr lang="ru-RU" sz="2000">
                <a:solidFill>
                  <a:srgbClr val="000000"/>
                </a:solidFill>
                <a:latin typeface="URGEAG+PalatinoLinotype-Roman" charset="0"/>
              </a:rPr>
              <a:t>ниска</a:t>
            </a:r>
          </a:p>
        </p:txBody>
      </p:sp>
      <p:sp>
        <p:nvSpPr>
          <p:cNvPr id="40966" name="object 6"/>
          <p:cNvSpPr>
            <a:spLocks noChangeArrowheads="1"/>
          </p:cNvSpPr>
          <p:nvPr/>
        </p:nvSpPr>
        <p:spPr bwMode="auto">
          <a:xfrm>
            <a:off x="903288" y="2911475"/>
            <a:ext cx="1643062" cy="723900"/>
          </a:xfrm>
          <a:prstGeom prst="rect">
            <a:avLst/>
          </a:prstGeom>
          <a:noFill/>
          <a:ln w="9525" algn="ctr">
            <a:noFill/>
            <a:round/>
            <a:headEnd/>
            <a:tailEnd/>
          </a:ln>
        </p:spPr>
        <p:txBody>
          <a:bodyPr lIns="0" tIns="0" rIns="0" bIns="0"/>
          <a:lstStyle/>
          <a:p>
            <a:pPr>
              <a:lnSpc>
                <a:spcPts val="2700"/>
              </a:lnSpc>
            </a:pPr>
            <a:r>
              <a:rPr lang="ru-RU" sz="2000">
                <a:solidFill>
                  <a:srgbClr val="000000"/>
                </a:solidFill>
                <a:latin typeface="URGEAG+PalatinoLinotype-Roman" charset="0"/>
              </a:rPr>
              <a:t>менопауза</a:t>
            </a:r>
          </a:p>
        </p:txBody>
      </p:sp>
      <p:sp>
        <p:nvSpPr>
          <p:cNvPr id="40967" name="object 7"/>
          <p:cNvSpPr>
            <a:spLocks noChangeArrowheads="1"/>
          </p:cNvSpPr>
          <p:nvPr/>
        </p:nvSpPr>
        <p:spPr bwMode="auto">
          <a:xfrm>
            <a:off x="5260975" y="2895600"/>
            <a:ext cx="1408113" cy="998538"/>
          </a:xfrm>
          <a:prstGeom prst="rect">
            <a:avLst/>
          </a:prstGeom>
          <a:noFill/>
          <a:ln w="9525" algn="ctr">
            <a:noFill/>
            <a:round/>
            <a:headEnd/>
            <a:tailEnd/>
          </a:ln>
        </p:spPr>
        <p:txBody>
          <a:bodyPr lIns="0" tIns="0" rIns="0" bIns="0"/>
          <a:lstStyle/>
          <a:p>
            <a:pPr>
              <a:lnSpc>
                <a:spcPts val="2700"/>
              </a:lnSpc>
            </a:pPr>
            <a:r>
              <a:rPr lang="ru-RU" sz="2000">
                <a:solidFill>
                  <a:srgbClr val="000000"/>
                </a:solidFill>
                <a:latin typeface="URGEAG+PalatinoLinotype-Roman" charset="0"/>
              </a:rPr>
              <a:t>коштана</a:t>
            </a:r>
          </a:p>
          <a:p>
            <a:pPr>
              <a:lnSpc>
                <a:spcPts val="2150"/>
              </a:lnSpc>
            </a:pPr>
            <a:r>
              <a:rPr lang="ru-RU" sz="2000">
                <a:solidFill>
                  <a:srgbClr val="000000"/>
                </a:solidFill>
                <a:latin typeface="URGEAG+PalatinoLinotype-Roman" charset="0"/>
              </a:rPr>
              <a:t>маса/</a:t>
            </a:r>
          </a:p>
        </p:txBody>
      </p:sp>
      <p:sp>
        <p:nvSpPr>
          <p:cNvPr id="40968" name="object 8"/>
          <p:cNvSpPr>
            <a:spLocks noChangeArrowheads="1"/>
          </p:cNvSpPr>
          <p:nvPr/>
        </p:nvSpPr>
        <p:spPr bwMode="auto">
          <a:xfrm>
            <a:off x="5260975" y="3444875"/>
            <a:ext cx="1431925" cy="1273175"/>
          </a:xfrm>
          <a:prstGeom prst="rect">
            <a:avLst/>
          </a:prstGeom>
          <a:noFill/>
          <a:ln w="9525" algn="ctr">
            <a:noFill/>
            <a:round/>
            <a:headEnd/>
            <a:tailEnd/>
          </a:ln>
        </p:spPr>
        <p:txBody>
          <a:bodyPr lIns="0" tIns="0" rIns="0" bIns="0"/>
          <a:lstStyle/>
          <a:p>
            <a:pPr>
              <a:lnSpc>
                <a:spcPts val="2700"/>
              </a:lnSpc>
            </a:pPr>
            <a:r>
              <a:rPr lang="ru-RU" sz="2000">
                <a:solidFill>
                  <a:srgbClr val="000000"/>
                </a:solidFill>
                <a:latin typeface="URGEAG+PalatinoLinotype-Roman" charset="0"/>
              </a:rPr>
              <a:t>измењен</a:t>
            </a:r>
          </a:p>
          <a:p>
            <a:pPr>
              <a:lnSpc>
                <a:spcPts val="2150"/>
              </a:lnSpc>
            </a:pPr>
            <a:r>
              <a:rPr lang="ru-RU" sz="2000">
                <a:solidFill>
                  <a:srgbClr val="000000"/>
                </a:solidFill>
                <a:latin typeface="URGEAG+PalatinoLinotype-Roman" charset="0"/>
              </a:rPr>
              <a:t>квалитет</a:t>
            </a:r>
          </a:p>
          <a:p>
            <a:pPr>
              <a:lnSpc>
                <a:spcPts val="2150"/>
              </a:lnSpc>
            </a:pPr>
            <a:r>
              <a:rPr lang="ru-RU" sz="2000">
                <a:solidFill>
                  <a:srgbClr val="000000"/>
                </a:solidFill>
                <a:latin typeface="URGEAG+PalatinoLinotype-Roman" charset="0"/>
              </a:rPr>
              <a:t>костију</a:t>
            </a:r>
          </a:p>
        </p:txBody>
      </p:sp>
      <p:sp>
        <p:nvSpPr>
          <p:cNvPr id="40969" name="object 9"/>
          <p:cNvSpPr>
            <a:spLocks noChangeArrowheads="1"/>
          </p:cNvSpPr>
          <p:nvPr/>
        </p:nvSpPr>
        <p:spPr bwMode="auto">
          <a:xfrm>
            <a:off x="3235325" y="3479800"/>
            <a:ext cx="1446213" cy="1282700"/>
          </a:xfrm>
          <a:prstGeom prst="rect">
            <a:avLst/>
          </a:prstGeom>
          <a:noFill/>
          <a:ln w="9525" algn="ctr">
            <a:noFill/>
            <a:round/>
            <a:headEnd/>
            <a:tailEnd/>
          </a:ln>
        </p:spPr>
        <p:txBody>
          <a:bodyPr lIns="0" tIns="0" rIns="0" bIns="0"/>
          <a:lstStyle/>
          <a:p>
            <a:pPr marL="20638">
              <a:lnSpc>
                <a:spcPts val="2700"/>
              </a:lnSpc>
            </a:pPr>
            <a:r>
              <a:rPr lang="ru-RU" sz="2000">
                <a:solidFill>
                  <a:srgbClr val="000000"/>
                </a:solidFill>
                <a:latin typeface="URGEAG+PalatinoLinotype-Roman" charset="0"/>
              </a:rPr>
              <a:t>смањење</a:t>
            </a:r>
          </a:p>
          <a:p>
            <a:pPr marL="20638">
              <a:lnSpc>
                <a:spcPts val="2225"/>
              </a:lnSpc>
            </a:pPr>
            <a:r>
              <a:rPr lang="ru-RU" sz="2000">
                <a:solidFill>
                  <a:srgbClr val="000000"/>
                </a:solidFill>
                <a:latin typeface="URGEAG+PalatinoLinotype-Roman" charset="0"/>
              </a:rPr>
              <a:t>коштане</a:t>
            </a:r>
          </a:p>
          <a:p>
            <a:pPr marL="20638">
              <a:lnSpc>
                <a:spcPts val="2150"/>
              </a:lnSpc>
            </a:pPr>
            <a:r>
              <a:rPr lang="ru-RU" sz="2000">
                <a:solidFill>
                  <a:srgbClr val="000000"/>
                </a:solidFill>
                <a:latin typeface="URGEAG+PalatinoLinotype-Roman" charset="0"/>
              </a:rPr>
              <a:t>масе/</a:t>
            </a:r>
          </a:p>
        </p:txBody>
      </p:sp>
      <p:sp>
        <p:nvSpPr>
          <p:cNvPr id="40970" name="object 10"/>
          <p:cNvSpPr>
            <a:spLocks noChangeArrowheads="1"/>
          </p:cNvSpPr>
          <p:nvPr/>
        </p:nvSpPr>
        <p:spPr bwMode="auto">
          <a:xfrm>
            <a:off x="7075488" y="3625850"/>
            <a:ext cx="1865312" cy="1198563"/>
          </a:xfrm>
          <a:prstGeom prst="rect">
            <a:avLst/>
          </a:prstGeom>
          <a:noFill/>
          <a:ln w="9525" algn="ctr">
            <a:noFill/>
            <a:round/>
            <a:headEnd/>
            <a:tailEnd/>
          </a:ln>
        </p:spPr>
        <p:txBody>
          <a:bodyPr lIns="0" tIns="0" rIns="0" bIns="0"/>
          <a:lstStyle/>
          <a:p>
            <a:pPr marL="85725">
              <a:lnSpc>
                <a:spcPts val="3225"/>
              </a:lnSpc>
            </a:pPr>
            <a:r>
              <a:rPr lang="ru-RU" sz="2400" b="1">
                <a:solidFill>
                  <a:srgbClr val="000000"/>
                </a:solidFill>
                <a:latin typeface="MGRRLF+PalatinoLinotype-Bold" charset="0"/>
              </a:rPr>
              <a:t>ПРЕЛОМ</a:t>
            </a:r>
          </a:p>
          <a:p>
            <a:pPr marL="85725">
              <a:lnSpc>
                <a:spcPts val="2600"/>
              </a:lnSpc>
            </a:pPr>
            <a:r>
              <a:rPr lang="ru-RU" sz="2400" b="1">
                <a:solidFill>
                  <a:srgbClr val="000000"/>
                </a:solidFill>
                <a:latin typeface="MGRRLF+PalatinoLinotype-Bold" charset="0"/>
              </a:rPr>
              <a:t>КОСТИ</a:t>
            </a:r>
          </a:p>
        </p:txBody>
      </p:sp>
      <p:sp>
        <p:nvSpPr>
          <p:cNvPr id="40971" name="object 11"/>
          <p:cNvSpPr>
            <a:spLocks noChangeArrowheads="1"/>
          </p:cNvSpPr>
          <p:nvPr/>
        </p:nvSpPr>
        <p:spPr bwMode="auto">
          <a:xfrm>
            <a:off x="803275" y="3768725"/>
            <a:ext cx="1838325" cy="1273175"/>
          </a:xfrm>
          <a:prstGeom prst="rect">
            <a:avLst/>
          </a:prstGeom>
          <a:noFill/>
          <a:ln w="9525" algn="ctr">
            <a:noFill/>
            <a:round/>
            <a:headEnd/>
            <a:tailEnd/>
          </a:ln>
        </p:spPr>
        <p:txBody>
          <a:bodyPr lIns="0" tIns="0" rIns="0" bIns="0"/>
          <a:lstStyle/>
          <a:p>
            <a:pPr marL="80963">
              <a:lnSpc>
                <a:spcPts val="2700"/>
              </a:lnSpc>
            </a:pPr>
            <a:r>
              <a:rPr lang="ru-RU" sz="2000">
                <a:solidFill>
                  <a:srgbClr val="000000"/>
                </a:solidFill>
                <a:latin typeface="URGEAG+PalatinoLinotype-Roman" charset="0"/>
              </a:rPr>
              <a:t>недостатак</a:t>
            </a:r>
          </a:p>
          <a:p>
            <a:pPr marL="80963">
              <a:lnSpc>
                <a:spcPts val="2150"/>
              </a:lnSpc>
            </a:pPr>
            <a:r>
              <a:rPr lang="ru-RU" sz="2000">
                <a:solidFill>
                  <a:srgbClr val="000000"/>
                </a:solidFill>
                <a:latin typeface="URGEAG+PalatinoLinotype-Roman" charset="0"/>
              </a:rPr>
              <a:t>калцијума и</a:t>
            </a:r>
          </a:p>
          <a:p>
            <a:pPr marL="80963">
              <a:lnSpc>
                <a:spcPts val="2150"/>
              </a:lnSpc>
            </a:pPr>
            <a:r>
              <a:rPr lang="ru-RU" sz="2000">
                <a:solidFill>
                  <a:srgbClr val="000000"/>
                </a:solidFill>
                <a:latin typeface="URGEAG+PalatinoLinotype-Roman" charset="0"/>
              </a:rPr>
              <a:t>витамина Д</a:t>
            </a:r>
          </a:p>
        </p:txBody>
      </p:sp>
      <p:sp>
        <p:nvSpPr>
          <p:cNvPr id="40972" name="object 12"/>
          <p:cNvSpPr>
            <a:spLocks noChangeArrowheads="1"/>
          </p:cNvSpPr>
          <p:nvPr/>
        </p:nvSpPr>
        <p:spPr bwMode="auto">
          <a:xfrm>
            <a:off x="3179763" y="4311650"/>
            <a:ext cx="1557337" cy="998538"/>
          </a:xfrm>
          <a:prstGeom prst="rect">
            <a:avLst/>
          </a:prstGeom>
          <a:noFill/>
          <a:ln w="9525" algn="ctr">
            <a:noFill/>
            <a:round/>
            <a:headEnd/>
            <a:tailEnd/>
          </a:ln>
        </p:spPr>
        <p:txBody>
          <a:bodyPr lIns="0" tIns="0" rIns="0" bIns="0"/>
          <a:lstStyle/>
          <a:p>
            <a:pPr marL="155575">
              <a:lnSpc>
                <a:spcPts val="2700"/>
              </a:lnSpc>
            </a:pPr>
            <a:r>
              <a:rPr lang="ru-RU" sz="2000">
                <a:solidFill>
                  <a:srgbClr val="000000"/>
                </a:solidFill>
                <a:latin typeface="URGEAG+PalatinoLinotype-Roman" charset="0"/>
              </a:rPr>
              <a:t>квалитета</a:t>
            </a:r>
          </a:p>
          <a:p>
            <a:pPr marL="155575">
              <a:lnSpc>
                <a:spcPts val="2150"/>
              </a:lnSpc>
            </a:pPr>
            <a:r>
              <a:rPr lang="ru-RU" sz="2000">
                <a:solidFill>
                  <a:srgbClr val="000000"/>
                </a:solidFill>
                <a:latin typeface="URGEAG+PalatinoLinotype-Roman" charset="0"/>
              </a:rPr>
              <a:t>костију</a:t>
            </a:r>
          </a:p>
        </p:txBody>
      </p:sp>
      <p:sp>
        <p:nvSpPr>
          <p:cNvPr id="40973" name="object 13"/>
          <p:cNvSpPr>
            <a:spLocks noChangeArrowheads="1"/>
          </p:cNvSpPr>
          <p:nvPr/>
        </p:nvSpPr>
        <p:spPr bwMode="auto">
          <a:xfrm>
            <a:off x="1020763" y="5049838"/>
            <a:ext cx="1411287" cy="1273175"/>
          </a:xfrm>
          <a:prstGeom prst="rect">
            <a:avLst/>
          </a:prstGeom>
          <a:noFill/>
          <a:ln w="9525" algn="ctr">
            <a:noFill/>
            <a:round/>
            <a:headEnd/>
            <a:tailEnd/>
          </a:ln>
        </p:spPr>
        <p:txBody>
          <a:bodyPr lIns="0" tIns="0" rIns="0" bIns="0"/>
          <a:lstStyle/>
          <a:p>
            <a:pPr marL="168275">
              <a:lnSpc>
                <a:spcPts val="2700"/>
              </a:lnSpc>
            </a:pPr>
            <a:r>
              <a:rPr lang="ru-RU" sz="2000">
                <a:solidFill>
                  <a:srgbClr val="000000"/>
                </a:solidFill>
                <a:latin typeface="URGEAG+PalatinoLinotype-Roman" charset="0"/>
              </a:rPr>
              <a:t>други</a:t>
            </a:r>
          </a:p>
          <a:p>
            <a:pPr marL="168275">
              <a:lnSpc>
                <a:spcPts val="2150"/>
              </a:lnSpc>
            </a:pPr>
            <a:r>
              <a:rPr lang="ru-RU" sz="2000">
                <a:solidFill>
                  <a:srgbClr val="000000"/>
                </a:solidFill>
                <a:latin typeface="URGEAG+PalatinoLinotype-Roman" charset="0"/>
              </a:rPr>
              <a:t>фактори</a:t>
            </a:r>
          </a:p>
          <a:p>
            <a:pPr marL="168275">
              <a:lnSpc>
                <a:spcPts val="2150"/>
              </a:lnSpc>
            </a:pPr>
            <a:r>
              <a:rPr lang="ru-RU" sz="2000">
                <a:solidFill>
                  <a:srgbClr val="000000"/>
                </a:solidFill>
                <a:latin typeface="URGEAG+PalatinoLinotype-Roman" charset="0"/>
              </a:rPr>
              <a:t>ризика</a:t>
            </a:r>
          </a:p>
        </p:txBody>
      </p:sp>
      <p:sp>
        <p:nvSpPr>
          <p:cNvPr id="40974" name="object 14"/>
          <p:cNvSpPr>
            <a:spLocks noChangeArrowheads="1"/>
          </p:cNvSpPr>
          <p:nvPr/>
        </p:nvSpPr>
        <p:spPr bwMode="auto">
          <a:xfrm>
            <a:off x="4597400" y="5121275"/>
            <a:ext cx="2797175" cy="725488"/>
          </a:xfrm>
          <a:prstGeom prst="rect">
            <a:avLst/>
          </a:prstGeom>
          <a:noFill/>
          <a:ln w="9525" algn="ctr">
            <a:noFill/>
            <a:round/>
            <a:headEnd/>
            <a:tailEnd/>
          </a:ln>
        </p:spPr>
        <p:txBody>
          <a:bodyPr lIns="0" tIns="0" rIns="0" bIns="0"/>
          <a:lstStyle/>
          <a:p>
            <a:pPr>
              <a:lnSpc>
                <a:spcPts val="2700"/>
              </a:lnSpc>
            </a:pPr>
            <a:r>
              <a:rPr lang="ru-RU" sz="2000">
                <a:solidFill>
                  <a:srgbClr val="000000"/>
                </a:solidFill>
                <a:latin typeface="URGEAG+PalatinoLinotype-Roman" charset="0"/>
              </a:rPr>
              <a:t>минимална повреда</a:t>
            </a: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TextBox 2"/>
          <p:cNvSpPr txBox="1"/>
          <p:nvPr/>
        </p:nvSpPr>
        <p:spPr>
          <a:xfrm>
            <a:off x="660400" y="203200"/>
            <a:ext cx="7439537" cy="948978"/>
          </a:xfrm>
          <a:prstGeom prst="rect">
            <a:avLst/>
          </a:prstGeom>
          <a:noFill/>
        </p:spPr>
        <p:txBody>
          <a:bodyPr wrap="none" lIns="0" tIns="0" rIns="0" bIns="0">
            <a:spAutoFit/>
          </a:bodyPr>
          <a:lstStyle/>
          <a:p>
            <a:pPr>
              <a:lnSpc>
                <a:spcPts val="3675"/>
              </a:lnSpc>
            </a:pPr>
            <a:r>
              <a:rPr lang="en-CA" sz="3200" b="1">
                <a:solidFill>
                  <a:srgbClr val="C00000"/>
                </a:solidFill>
                <a:latin typeface="Palatino Linotype Bold" pitchFamily="18" charset="0"/>
              </a:rPr>
              <a:t>Механизам настанка остеопорозе  у</a:t>
            </a:r>
          </a:p>
          <a:p>
            <a:pPr>
              <a:lnSpc>
                <a:spcPts val="3675"/>
              </a:lnSpc>
            </a:pPr>
            <a:endParaRPr lang="en-CA" sz="3200">
              <a:solidFill>
                <a:srgbClr val="C00000"/>
              </a:solidFill>
            </a:endParaRPr>
          </a:p>
        </p:txBody>
      </p:sp>
      <p:sp>
        <p:nvSpPr>
          <p:cNvPr id="3" name="TextBox 3"/>
          <p:cNvSpPr txBox="1"/>
          <p:nvPr/>
        </p:nvSpPr>
        <p:spPr>
          <a:xfrm>
            <a:off x="3136900" y="698500"/>
            <a:ext cx="2236190" cy="948978"/>
          </a:xfrm>
          <a:prstGeom prst="rect">
            <a:avLst/>
          </a:prstGeom>
          <a:noFill/>
        </p:spPr>
        <p:txBody>
          <a:bodyPr wrap="none" lIns="0" tIns="0" rIns="0" bIns="0">
            <a:spAutoFit/>
          </a:bodyPr>
          <a:lstStyle/>
          <a:p>
            <a:pPr>
              <a:lnSpc>
                <a:spcPts val="3675"/>
              </a:lnSpc>
            </a:pPr>
            <a:r>
              <a:rPr lang="en-CA" sz="3200" b="1" dirty="0" err="1">
                <a:solidFill>
                  <a:srgbClr val="C00000"/>
                </a:solidFill>
                <a:latin typeface="Palatino Linotype Bold" pitchFamily="18" charset="0"/>
              </a:rPr>
              <a:t>менопаузи</a:t>
            </a:r>
            <a:endParaRPr lang="en-CA" sz="3200" b="1" dirty="0">
              <a:solidFill>
                <a:srgbClr val="C00000"/>
              </a:solidFill>
              <a:latin typeface="Palatino Linotype Bold" pitchFamily="18" charset="0"/>
            </a:endParaRPr>
          </a:p>
          <a:p>
            <a:pPr>
              <a:lnSpc>
                <a:spcPts val="3675"/>
              </a:lnSpc>
            </a:pPr>
            <a:endParaRPr lang="en-CA" sz="3200" dirty="0">
              <a:solidFill>
                <a:srgbClr val="C00000"/>
              </a:solidFill>
            </a:endParaRPr>
          </a:p>
        </p:txBody>
      </p:sp>
      <p:sp>
        <p:nvSpPr>
          <p:cNvPr id="4" name="TextBox 4"/>
          <p:cNvSpPr txBox="1"/>
          <p:nvPr/>
        </p:nvSpPr>
        <p:spPr>
          <a:xfrm>
            <a:off x="2006600" y="1524000"/>
            <a:ext cx="7137400" cy="457200"/>
          </a:xfrm>
          <a:prstGeom prst="rect">
            <a:avLst/>
          </a:prstGeom>
          <a:noFill/>
        </p:spPr>
        <p:txBody>
          <a:bodyPr wrap="none" lIns="0" tIns="0" rIns="0" bIns="0">
            <a:spAutoFit/>
          </a:bodyPr>
          <a:lstStyle/>
          <a:p>
            <a:pPr>
              <a:lnSpc>
                <a:spcPts val="2763"/>
              </a:lnSpc>
            </a:pPr>
            <a:r>
              <a:rPr lang="en-CA" sz="2400" b="1">
                <a:solidFill>
                  <a:srgbClr val="000000"/>
                </a:solidFill>
                <a:latin typeface="Palatino Linotype Bold" pitchFamily="18" charset="0"/>
              </a:rPr>
              <a:t>снижење нивоа естрогена</a:t>
            </a:r>
          </a:p>
          <a:p>
            <a:pPr>
              <a:lnSpc>
                <a:spcPts val="2763"/>
              </a:lnSpc>
            </a:pPr>
            <a:endParaRPr lang="en-CA" sz="2400">
              <a:solidFill>
                <a:srgbClr val="000000"/>
              </a:solidFill>
            </a:endParaRPr>
          </a:p>
        </p:txBody>
      </p:sp>
      <p:sp>
        <p:nvSpPr>
          <p:cNvPr id="41989" name="TextBox 5"/>
          <p:cNvSpPr txBox="1">
            <a:spLocks noChangeArrowheads="1"/>
          </p:cNvSpPr>
          <p:nvPr/>
        </p:nvSpPr>
        <p:spPr bwMode="auto">
          <a:xfrm>
            <a:off x="2755900" y="2273300"/>
            <a:ext cx="6388100" cy="457200"/>
          </a:xfrm>
          <a:prstGeom prst="rect">
            <a:avLst/>
          </a:prstGeom>
          <a:noFill/>
          <a:ln w="9525">
            <a:noFill/>
            <a:miter lim="800000"/>
            <a:headEnd/>
            <a:tailEnd/>
          </a:ln>
        </p:spPr>
        <p:txBody>
          <a:bodyPr wrap="none" lIns="0" tIns="0" rIns="0" bIns="0">
            <a:spAutoFit/>
          </a:bodyPr>
          <a:lstStyle/>
          <a:p>
            <a:pPr>
              <a:lnSpc>
                <a:spcPts val="2763"/>
              </a:lnSpc>
            </a:pPr>
            <a:r>
              <a:rPr lang="en-CA" sz="2400">
                <a:solidFill>
                  <a:srgbClr val="000000"/>
                </a:solidFill>
                <a:latin typeface="Palatino Linotype" pitchFamily="18" charset="0"/>
              </a:rPr>
              <a:t>ресорпција кости</a:t>
            </a:r>
          </a:p>
          <a:p>
            <a:pPr>
              <a:lnSpc>
                <a:spcPts val="2763"/>
              </a:lnSpc>
            </a:pPr>
            <a:endParaRPr lang="en-CA" sz="2400">
              <a:solidFill>
                <a:srgbClr val="000000"/>
              </a:solidFill>
            </a:endParaRPr>
          </a:p>
        </p:txBody>
      </p:sp>
      <p:sp>
        <p:nvSpPr>
          <p:cNvPr id="6" name="TextBox 6"/>
          <p:cNvSpPr txBox="1"/>
          <p:nvPr/>
        </p:nvSpPr>
        <p:spPr>
          <a:xfrm>
            <a:off x="3048000" y="2997200"/>
            <a:ext cx="6096000" cy="457200"/>
          </a:xfrm>
          <a:prstGeom prst="rect">
            <a:avLst/>
          </a:prstGeom>
          <a:noFill/>
        </p:spPr>
        <p:txBody>
          <a:bodyPr wrap="none" lIns="0" tIns="0" rIns="0" bIns="0">
            <a:spAutoFit/>
          </a:bodyPr>
          <a:lstStyle/>
          <a:p>
            <a:pPr>
              <a:lnSpc>
                <a:spcPts val="2763"/>
              </a:lnSpc>
            </a:pPr>
            <a:r>
              <a:rPr lang="en-CA" sz="2400">
                <a:solidFill>
                  <a:srgbClr val="000000"/>
                </a:solidFill>
                <a:latin typeface="Palatino Linotype" pitchFamily="18" charset="0"/>
              </a:rPr>
              <a:t>повећање калцијемије</a:t>
            </a:r>
          </a:p>
          <a:p>
            <a:pPr>
              <a:lnSpc>
                <a:spcPts val="2763"/>
              </a:lnSpc>
            </a:pPr>
            <a:endParaRPr lang="en-CA" sz="2400">
              <a:solidFill>
                <a:srgbClr val="000000"/>
              </a:solidFill>
            </a:endParaRPr>
          </a:p>
        </p:txBody>
      </p:sp>
      <p:sp>
        <p:nvSpPr>
          <p:cNvPr id="41991" name="TextBox 7"/>
          <p:cNvSpPr txBox="1">
            <a:spLocks noChangeArrowheads="1"/>
          </p:cNvSpPr>
          <p:nvPr/>
        </p:nvSpPr>
        <p:spPr bwMode="auto">
          <a:xfrm>
            <a:off x="2857500" y="3733800"/>
            <a:ext cx="6286500" cy="457200"/>
          </a:xfrm>
          <a:prstGeom prst="rect">
            <a:avLst/>
          </a:prstGeom>
          <a:noFill/>
          <a:ln w="9525">
            <a:noFill/>
            <a:miter lim="800000"/>
            <a:headEnd/>
            <a:tailEnd/>
          </a:ln>
        </p:spPr>
        <p:txBody>
          <a:bodyPr wrap="none" lIns="0" tIns="0" rIns="0" bIns="0">
            <a:spAutoFit/>
          </a:bodyPr>
          <a:lstStyle/>
          <a:p>
            <a:pPr>
              <a:lnSpc>
                <a:spcPts val="2763"/>
              </a:lnSpc>
            </a:pPr>
            <a:r>
              <a:rPr lang="en-CA" sz="2400">
                <a:solidFill>
                  <a:srgbClr val="000000"/>
                </a:solidFill>
                <a:latin typeface="Palatino Linotype" pitchFamily="18" charset="0"/>
              </a:rPr>
              <a:t>инхибирано лучења ПТХ</a:t>
            </a:r>
          </a:p>
          <a:p>
            <a:pPr>
              <a:lnSpc>
                <a:spcPts val="2763"/>
              </a:lnSpc>
            </a:pPr>
            <a:endParaRPr lang="en-CA" sz="2400">
              <a:solidFill>
                <a:srgbClr val="000000"/>
              </a:solidFill>
            </a:endParaRPr>
          </a:p>
        </p:txBody>
      </p:sp>
      <p:sp>
        <p:nvSpPr>
          <p:cNvPr id="8" name="TextBox 8"/>
          <p:cNvSpPr txBox="1"/>
          <p:nvPr/>
        </p:nvSpPr>
        <p:spPr>
          <a:xfrm>
            <a:off x="1219200" y="4470400"/>
            <a:ext cx="7924800" cy="457200"/>
          </a:xfrm>
          <a:prstGeom prst="rect">
            <a:avLst/>
          </a:prstGeom>
          <a:noFill/>
        </p:spPr>
        <p:txBody>
          <a:bodyPr wrap="none" lIns="0" tIns="0" rIns="0" bIns="0">
            <a:spAutoFit/>
          </a:bodyPr>
          <a:lstStyle/>
          <a:p>
            <a:pPr>
              <a:lnSpc>
                <a:spcPts val="2763"/>
              </a:lnSpc>
            </a:pPr>
            <a:r>
              <a:rPr lang="en-CA" sz="2400">
                <a:solidFill>
                  <a:srgbClr val="000000"/>
                </a:solidFill>
                <a:latin typeface="Palatino Linotype" pitchFamily="18" charset="0"/>
              </a:rPr>
              <a:t>смањено стварање 1,25-дихидрокси витамина Д</a:t>
            </a:r>
          </a:p>
          <a:p>
            <a:pPr>
              <a:lnSpc>
                <a:spcPts val="2763"/>
              </a:lnSpc>
            </a:pPr>
            <a:endParaRPr lang="en-CA" sz="2400">
              <a:solidFill>
                <a:srgbClr val="000000"/>
              </a:solidFill>
            </a:endParaRPr>
          </a:p>
        </p:txBody>
      </p:sp>
      <p:sp>
        <p:nvSpPr>
          <p:cNvPr id="41993" name="TextBox 9"/>
          <p:cNvSpPr txBox="1">
            <a:spLocks noChangeArrowheads="1"/>
          </p:cNvSpPr>
          <p:nvPr/>
        </p:nvSpPr>
        <p:spPr bwMode="auto">
          <a:xfrm>
            <a:off x="1143000" y="5207000"/>
            <a:ext cx="8001000" cy="457200"/>
          </a:xfrm>
          <a:prstGeom prst="rect">
            <a:avLst/>
          </a:prstGeom>
          <a:noFill/>
          <a:ln w="9525">
            <a:noFill/>
            <a:miter lim="800000"/>
            <a:headEnd/>
            <a:tailEnd/>
          </a:ln>
        </p:spPr>
        <p:txBody>
          <a:bodyPr wrap="none" lIns="0" tIns="0" rIns="0" bIns="0">
            <a:spAutoFit/>
          </a:bodyPr>
          <a:lstStyle/>
          <a:p>
            <a:pPr>
              <a:lnSpc>
                <a:spcPts val="2763"/>
              </a:lnSpc>
            </a:pPr>
            <a:r>
              <a:rPr lang="en-CA" sz="2400">
                <a:solidFill>
                  <a:srgbClr val="000000"/>
                </a:solidFill>
                <a:latin typeface="Palatino Linotype" pitchFamily="18" charset="0"/>
              </a:rPr>
              <a:t>ограничена апсорпција калцијума у дигестивном</a:t>
            </a:r>
          </a:p>
          <a:p>
            <a:pPr>
              <a:lnSpc>
                <a:spcPts val="2763"/>
              </a:lnSpc>
            </a:pPr>
            <a:endParaRPr lang="en-CA" sz="2400">
              <a:solidFill>
                <a:srgbClr val="000000"/>
              </a:solidFill>
            </a:endParaRPr>
          </a:p>
        </p:txBody>
      </p:sp>
      <p:sp>
        <p:nvSpPr>
          <p:cNvPr id="10" name="TextBox 10"/>
          <p:cNvSpPr txBox="1"/>
          <p:nvPr/>
        </p:nvSpPr>
        <p:spPr>
          <a:xfrm>
            <a:off x="4381500" y="5562600"/>
            <a:ext cx="4762500" cy="457200"/>
          </a:xfrm>
          <a:prstGeom prst="rect">
            <a:avLst/>
          </a:prstGeom>
          <a:noFill/>
        </p:spPr>
        <p:txBody>
          <a:bodyPr wrap="none" lIns="0" tIns="0" rIns="0" bIns="0">
            <a:spAutoFit/>
          </a:bodyPr>
          <a:lstStyle/>
          <a:p>
            <a:pPr>
              <a:lnSpc>
                <a:spcPts val="2563"/>
              </a:lnSpc>
            </a:pPr>
            <a:r>
              <a:rPr lang="en-CA" sz="2400">
                <a:solidFill>
                  <a:srgbClr val="000000"/>
                </a:solidFill>
                <a:latin typeface="Palatino Linotype" pitchFamily="18" charset="0"/>
              </a:rPr>
              <a:t>тракту</a:t>
            </a:r>
          </a:p>
          <a:p>
            <a:pPr>
              <a:lnSpc>
                <a:spcPts val="2563"/>
              </a:lnSpc>
            </a:pPr>
            <a:endParaRPr lang="en-CA" sz="2400">
              <a:solidFill>
                <a:srgbClr val="000000"/>
              </a:solidFill>
            </a:endParaRPr>
          </a:p>
        </p:txBody>
      </p:sp>
      <p:sp>
        <p:nvSpPr>
          <p:cNvPr id="11" name="TextBox 11"/>
          <p:cNvSpPr txBox="1"/>
          <p:nvPr/>
        </p:nvSpPr>
        <p:spPr>
          <a:xfrm>
            <a:off x="1104900" y="6261100"/>
            <a:ext cx="8039100" cy="457200"/>
          </a:xfrm>
          <a:prstGeom prst="rect">
            <a:avLst/>
          </a:prstGeom>
          <a:noFill/>
        </p:spPr>
        <p:txBody>
          <a:bodyPr wrap="none" lIns="0" tIns="0" rIns="0" bIns="0">
            <a:spAutoFit/>
          </a:bodyPr>
          <a:lstStyle/>
          <a:p>
            <a:pPr>
              <a:lnSpc>
                <a:spcPts val="2763"/>
              </a:lnSpc>
            </a:pPr>
            <a:r>
              <a:rPr lang="en-CA" sz="2400">
                <a:solidFill>
                  <a:srgbClr val="000000"/>
                </a:solidFill>
                <a:latin typeface="Palatino Linotype" pitchFamily="18" charset="0"/>
              </a:rPr>
              <a:t>негативан биланс калцијума-</a:t>
            </a:r>
            <a:r>
              <a:rPr lang="en-CA" sz="2400" b="1">
                <a:solidFill>
                  <a:srgbClr val="000000"/>
                </a:solidFill>
                <a:latin typeface="Palatino Linotype Bold" pitchFamily="18" charset="0"/>
              </a:rPr>
              <a:t>развој остеопорозе</a:t>
            </a:r>
          </a:p>
          <a:p>
            <a:pPr>
              <a:lnSpc>
                <a:spcPts val="2763"/>
              </a:lnSpc>
            </a:pPr>
            <a:endParaRPr lang="en-CA" sz="2400">
              <a:solidFill>
                <a:srgbClr val="000000"/>
              </a:solidFill>
            </a:endParaRPr>
          </a:p>
        </p:txBody>
      </p:sp>
      <p:cxnSp>
        <p:nvCxnSpPr>
          <p:cNvPr id="14" name="Straight Arrow Connector 13"/>
          <p:cNvCxnSpPr/>
          <p:nvPr/>
        </p:nvCxnSpPr>
        <p:spPr>
          <a:xfrm>
            <a:off x="4211960" y="1916832"/>
            <a:ext cx="0" cy="365760"/>
          </a:xfrm>
          <a:prstGeom prst="straightConnector1">
            <a:avLst/>
          </a:prstGeom>
          <a:ln w="31750">
            <a:solidFill>
              <a:srgbClr val="C00000"/>
            </a:solidFill>
            <a:tailEnd type="arrow"/>
          </a:ln>
        </p:spPr>
        <p:style>
          <a:lnRef idx="1">
            <a:schemeClr val="accent2"/>
          </a:lnRef>
          <a:fillRef idx="0">
            <a:schemeClr val="accent2"/>
          </a:fillRef>
          <a:effectRef idx="0">
            <a:schemeClr val="accent2"/>
          </a:effectRef>
          <a:fontRef idx="minor">
            <a:schemeClr val="tx1"/>
          </a:fontRef>
        </p:style>
      </p:cxnSp>
      <p:cxnSp>
        <p:nvCxnSpPr>
          <p:cNvPr id="15" name="Straight Arrow Connector 14"/>
          <p:cNvCxnSpPr/>
          <p:nvPr/>
        </p:nvCxnSpPr>
        <p:spPr>
          <a:xfrm>
            <a:off x="4211960" y="2703200"/>
            <a:ext cx="0" cy="365760"/>
          </a:xfrm>
          <a:prstGeom prst="straightConnector1">
            <a:avLst/>
          </a:prstGeom>
          <a:ln w="31750">
            <a:solidFill>
              <a:srgbClr val="C00000"/>
            </a:solidFill>
            <a:tailEnd type="arrow"/>
          </a:ln>
        </p:spPr>
        <p:style>
          <a:lnRef idx="1">
            <a:schemeClr val="accent2"/>
          </a:lnRef>
          <a:fillRef idx="0">
            <a:schemeClr val="accent2"/>
          </a:fillRef>
          <a:effectRef idx="0">
            <a:schemeClr val="accent2"/>
          </a:effectRef>
          <a:fontRef idx="minor">
            <a:schemeClr val="tx1"/>
          </a:fontRef>
        </p:style>
      </p:cxnSp>
      <p:cxnSp>
        <p:nvCxnSpPr>
          <p:cNvPr id="16" name="Straight Arrow Connector 15"/>
          <p:cNvCxnSpPr/>
          <p:nvPr/>
        </p:nvCxnSpPr>
        <p:spPr>
          <a:xfrm>
            <a:off x="4211960" y="3351272"/>
            <a:ext cx="0" cy="365760"/>
          </a:xfrm>
          <a:prstGeom prst="straightConnector1">
            <a:avLst/>
          </a:prstGeom>
          <a:ln w="31750">
            <a:solidFill>
              <a:srgbClr val="C00000"/>
            </a:solidFill>
            <a:tailEnd type="arrow"/>
          </a:ln>
        </p:spPr>
        <p:style>
          <a:lnRef idx="1">
            <a:schemeClr val="accent2"/>
          </a:lnRef>
          <a:fillRef idx="0">
            <a:schemeClr val="accent2"/>
          </a:fillRef>
          <a:effectRef idx="0">
            <a:schemeClr val="accent2"/>
          </a:effectRef>
          <a:fontRef idx="minor">
            <a:schemeClr val="tx1"/>
          </a:fontRef>
        </p:style>
      </p:cxnSp>
      <p:cxnSp>
        <p:nvCxnSpPr>
          <p:cNvPr id="17" name="Straight Arrow Connector 16"/>
          <p:cNvCxnSpPr/>
          <p:nvPr/>
        </p:nvCxnSpPr>
        <p:spPr>
          <a:xfrm>
            <a:off x="4211960" y="4071352"/>
            <a:ext cx="0" cy="365760"/>
          </a:xfrm>
          <a:prstGeom prst="straightConnector1">
            <a:avLst/>
          </a:prstGeom>
          <a:ln w="31750">
            <a:solidFill>
              <a:srgbClr val="C00000"/>
            </a:solidFill>
            <a:tailEnd type="arrow"/>
          </a:ln>
        </p:spPr>
        <p:style>
          <a:lnRef idx="1">
            <a:schemeClr val="accent2"/>
          </a:lnRef>
          <a:fillRef idx="0">
            <a:schemeClr val="accent2"/>
          </a:fillRef>
          <a:effectRef idx="0">
            <a:schemeClr val="accent2"/>
          </a:effectRef>
          <a:fontRef idx="minor">
            <a:schemeClr val="tx1"/>
          </a:fontRef>
        </p:style>
      </p:cxnSp>
      <p:cxnSp>
        <p:nvCxnSpPr>
          <p:cNvPr id="18" name="Straight Arrow Connector 17"/>
          <p:cNvCxnSpPr/>
          <p:nvPr/>
        </p:nvCxnSpPr>
        <p:spPr>
          <a:xfrm>
            <a:off x="4211960" y="4863440"/>
            <a:ext cx="0" cy="365760"/>
          </a:xfrm>
          <a:prstGeom prst="straightConnector1">
            <a:avLst/>
          </a:prstGeom>
          <a:ln w="31750">
            <a:solidFill>
              <a:srgbClr val="C00000"/>
            </a:solidFill>
            <a:tailEnd type="arrow"/>
          </a:ln>
        </p:spPr>
        <p:style>
          <a:lnRef idx="1">
            <a:schemeClr val="accent2"/>
          </a:lnRef>
          <a:fillRef idx="0">
            <a:schemeClr val="accent2"/>
          </a:fillRef>
          <a:effectRef idx="0">
            <a:schemeClr val="accent2"/>
          </a:effectRef>
          <a:fontRef idx="minor">
            <a:schemeClr val="tx1"/>
          </a:fontRef>
        </p:style>
      </p:cxnSp>
      <p:cxnSp>
        <p:nvCxnSpPr>
          <p:cNvPr id="19" name="Straight Arrow Connector 18"/>
          <p:cNvCxnSpPr/>
          <p:nvPr/>
        </p:nvCxnSpPr>
        <p:spPr>
          <a:xfrm>
            <a:off x="4211960" y="5799544"/>
            <a:ext cx="0" cy="365760"/>
          </a:xfrm>
          <a:prstGeom prst="straightConnector1">
            <a:avLst/>
          </a:prstGeom>
          <a:ln w="31750">
            <a:solidFill>
              <a:srgbClr val="C00000"/>
            </a:solidFill>
            <a:tailEnd type="arrow"/>
          </a:ln>
        </p:spPr>
        <p:style>
          <a:lnRef idx="1">
            <a:schemeClr val="accent2"/>
          </a:lnRef>
          <a:fillRef idx="0">
            <a:schemeClr val="accent2"/>
          </a:fillRef>
          <a:effectRef idx="0">
            <a:schemeClr val="accent2"/>
          </a:effectRef>
          <a:fontRef idx="minor">
            <a:schemeClr val="tx1"/>
          </a:fontRef>
        </p:style>
      </p:cxn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3010" name="Picture 1"/>
          <p:cNvPicPr>
            <a:picLocks/>
          </p:cNvPicPr>
          <p:nvPr/>
        </p:nvPicPr>
        <p:blipFill>
          <a:blip r:embed="rId2" cstate="print"/>
          <a:srcRect/>
          <a:stretch>
            <a:fillRect/>
          </a:stretch>
        </p:blipFill>
        <p:spPr bwMode="auto">
          <a:xfrm>
            <a:off x="0" y="0"/>
            <a:ext cx="9144000" cy="6845300"/>
          </a:xfrm>
          <a:prstGeom prst="rect">
            <a:avLst/>
          </a:prstGeom>
          <a:noFill/>
          <a:ln w="9525">
            <a:noFill/>
            <a:miter lim="800000"/>
            <a:headEnd/>
            <a:tailEnd/>
          </a:ln>
        </p:spPr>
      </p:pic>
      <p:sp>
        <p:nvSpPr>
          <p:cNvPr id="18" name="TextBox 2"/>
          <p:cNvSpPr txBox="1"/>
          <p:nvPr/>
        </p:nvSpPr>
        <p:spPr>
          <a:xfrm>
            <a:off x="1841500" y="482600"/>
            <a:ext cx="7302500" cy="609600"/>
          </a:xfrm>
          <a:prstGeom prst="rect">
            <a:avLst/>
          </a:prstGeom>
          <a:noFill/>
        </p:spPr>
        <p:txBody>
          <a:bodyPr wrap="none" lIns="0" tIns="0" rIns="0" bIns="0">
            <a:spAutoFit/>
          </a:bodyPr>
          <a:lstStyle/>
          <a:p>
            <a:pPr>
              <a:lnSpc>
                <a:spcPts val="3675"/>
              </a:lnSpc>
            </a:pPr>
            <a:r>
              <a:rPr lang="en-CA" sz="3200">
                <a:solidFill>
                  <a:srgbClr val="000000"/>
                </a:solidFill>
                <a:latin typeface="Palatino Linotype" pitchFamily="18" charset="0"/>
              </a:rPr>
              <a:t>Механизам губитка кости као</a:t>
            </a:r>
          </a:p>
          <a:p>
            <a:pPr>
              <a:lnSpc>
                <a:spcPts val="3675"/>
              </a:lnSpc>
            </a:pPr>
            <a:endParaRPr lang="en-CA" sz="3200">
              <a:solidFill>
                <a:srgbClr val="000000"/>
              </a:solidFill>
            </a:endParaRPr>
          </a:p>
        </p:txBody>
      </p:sp>
      <p:sp>
        <p:nvSpPr>
          <p:cNvPr id="3" name="TextBox 3"/>
          <p:cNvSpPr txBox="1"/>
          <p:nvPr/>
        </p:nvSpPr>
        <p:spPr>
          <a:xfrm>
            <a:off x="2552700" y="977900"/>
            <a:ext cx="6591300" cy="609600"/>
          </a:xfrm>
          <a:prstGeom prst="rect">
            <a:avLst/>
          </a:prstGeom>
          <a:noFill/>
        </p:spPr>
        <p:txBody>
          <a:bodyPr wrap="none" lIns="0" tIns="0" rIns="0" bIns="0">
            <a:spAutoFit/>
          </a:bodyPr>
          <a:lstStyle/>
          <a:p>
            <a:pPr>
              <a:lnSpc>
                <a:spcPts val="3675"/>
              </a:lnSpc>
            </a:pPr>
            <a:r>
              <a:rPr lang="en-CA" sz="3200">
                <a:solidFill>
                  <a:srgbClr val="000000"/>
                </a:solidFill>
                <a:latin typeface="Palatino Linotype" pitchFamily="18" charset="0"/>
              </a:rPr>
              <a:t>последица недостатка</a:t>
            </a:r>
          </a:p>
          <a:p>
            <a:pPr>
              <a:lnSpc>
                <a:spcPts val="3675"/>
              </a:lnSpc>
            </a:pPr>
            <a:endParaRPr lang="en-CA" sz="3200">
              <a:solidFill>
                <a:srgbClr val="000000"/>
              </a:solidFill>
            </a:endParaRPr>
          </a:p>
        </p:txBody>
      </p:sp>
      <p:sp>
        <p:nvSpPr>
          <p:cNvPr id="4" name="TextBox 4"/>
          <p:cNvSpPr txBox="1"/>
          <p:nvPr/>
        </p:nvSpPr>
        <p:spPr>
          <a:xfrm>
            <a:off x="1346200" y="1460500"/>
            <a:ext cx="7797800" cy="609600"/>
          </a:xfrm>
          <a:prstGeom prst="rect">
            <a:avLst/>
          </a:prstGeom>
          <a:noFill/>
        </p:spPr>
        <p:txBody>
          <a:bodyPr wrap="none" lIns="0" tIns="0" rIns="0" bIns="0">
            <a:spAutoFit/>
          </a:bodyPr>
          <a:lstStyle/>
          <a:p>
            <a:pPr>
              <a:lnSpc>
                <a:spcPts val="3675"/>
              </a:lnSpc>
            </a:pPr>
            <a:r>
              <a:rPr lang="en-CA" sz="3200">
                <a:solidFill>
                  <a:srgbClr val="000000"/>
                </a:solidFill>
                <a:latin typeface="Palatino Linotype" pitchFamily="18" charset="0"/>
              </a:rPr>
              <a:t>калцијума/витамина Д у </a:t>
            </a:r>
            <a:r>
              <a:rPr lang="en-CA" sz="3200" b="1">
                <a:solidFill>
                  <a:srgbClr val="FF0000"/>
                </a:solidFill>
                <a:latin typeface="Palatino Linotype Bold" pitchFamily="18" charset="0"/>
              </a:rPr>
              <a:t>старости</a:t>
            </a:r>
          </a:p>
          <a:p>
            <a:pPr>
              <a:lnSpc>
                <a:spcPts val="3675"/>
              </a:lnSpc>
            </a:pPr>
            <a:endParaRPr lang="en-CA" sz="3200">
              <a:solidFill>
                <a:srgbClr val="000000"/>
              </a:solidFill>
            </a:endParaRPr>
          </a:p>
        </p:txBody>
      </p:sp>
      <p:sp>
        <p:nvSpPr>
          <p:cNvPr id="43014" name="TextBox 5"/>
          <p:cNvSpPr txBox="1">
            <a:spLocks noChangeArrowheads="1"/>
          </p:cNvSpPr>
          <p:nvPr/>
        </p:nvSpPr>
        <p:spPr bwMode="auto">
          <a:xfrm>
            <a:off x="1320800" y="2438400"/>
            <a:ext cx="2311400" cy="647700"/>
          </a:xfrm>
          <a:prstGeom prst="rect">
            <a:avLst/>
          </a:prstGeom>
          <a:noFill/>
          <a:ln w="9525">
            <a:noFill/>
            <a:miter lim="800000"/>
            <a:headEnd/>
            <a:tailEnd/>
          </a:ln>
        </p:spPr>
        <p:txBody>
          <a:bodyPr wrap="none" lIns="0" tIns="0" rIns="0" bIns="0">
            <a:spAutoFit/>
          </a:bodyPr>
          <a:lstStyle/>
          <a:p>
            <a:pPr>
              <a:lnSpc>
                <a:spcPts val="2100"/>
              </a:lnSpc>
              <a:tabLst>
                <a:tab pos="101600" algn="l"/>
              </a:tabLst>
            </a:pPr>
            <a:r>
              <a:rPr lang="en-CA">
                <a:solidFill>
                  <a:srgbClr val="000000"/>
                </a:solidFill>
                <a:latin typeface="Palatino Linotype" pitchFamily="18" charset="0"/>
              </a:rPr>
              <a:t>поремећаји</a:t>
            </a:r>
            <a:r>
              <a:rPr lang="en-CA">
                <a:solidFill>
                  <a:srgbClr val="000000"/>
                </a:solidFill>
                <a:latin typeface="Times New Roman" pitchFamily="18" charset="0"/>
              </a:rPr>
              <a:t/>
            </a:r>
            <a:br>
              <a:rPr lang="en-CA">
                <a:solidFill>
                  <a:srgbClr val="000000"/>
                </a:solidFill>
                <a:latin typeface="Times New Roman" pitchFamily="18" charset="0"/>
              </a:rPr>
            </a:br>
            <a:r>
              <a:rPr lang="en-CA">
                <a:solidFill>
                  <a:srgbClr val="000000"/>
                </a:solidFill>
                <a:latin typeface="Palatino Linotype" pitchFamily="18" charset="0"/>
              </a:rPr>
              <a:t>	бубрежне</a:t>
            </a:r>
          </a:p>
          <a:p>
            <a:pPr>
              <a:lnSpc>
                <a:spcPts val="2163"/>
              </a:lnSpc>
              <a:tabLst>
                <a:tab pos="101600" algn="l"/>
              </a:tabLst>
            </a:pPr>
            <a:endParaRPr lang="en-CA">
              <a:solidFill>
                <a:srgbClr val="000000"/>
              </a:solidFill>
            </a:endParaRPr>
          </a:p>
        </p:txBody>
      </p:sp>
      <p:sp>
        <p:nvSpPr>
          <p:cNvPr id="43015" name="TextBox 6"/>
          <p:cNvSpPr txBox="1">
            <a:spLocks noChangeArrowheads="1"/>
          </p:cNvSpPr>
          <p:nvPr/>
        </p:nvSpPr>
        <p:spPr bwMode="auto">
          <a:xfrm>
            <a:off x="1447800" y="2997200"/>
            <a:ext cx="2184400" cy="381000"/>
          </a:xfrm>
          <a:prstGeom prst="rect">
            <a:avLst/>
          </a:prstGeom>
          <a:noFill/>
          <a:ln w="9525">
            <a:noFill/>
            <a:miter lim="800000"/>
            <a:headEnd/>
            <a:tailEnd/>
          </a:ln>
        </p:spPr>
        <p:txBody>
          <a:bodyPr wrap="none" lIns="0" tIns="0" rIns="0" bIns="0">
            <a:spAutoFit/>
          </a:bodyPr>
          <a:lstStyle/>
          <a:p>
            <a:pPr>
              <a:lnSpc>
                <a:spcPts val="2100"/>
              </a:lnSpc>
            </a:pPr>
            <a:r>
              <a:rPr lang="en-CA">
                <a:solidFill>
                  <a:srgbClr val="000000"/>
                </a:solidFill>
                <a:latin typeface="Palatino Linotype" pitchFamily="18" charset="0"/>
              </a:rPr>
              <a:t>функције</a:t>
            </a:r>
          </a:p>
          <a:p>
            <a:pPr>
              <a:lnSpc>
                <a:spcPts val="2075"/>
              </a:lnSpc>
            </a:pPr>
            <a:endParaRPr lang="en-CA">
              <a:solidFill>
                <a:srgbClr val="000000"/>
              </a:solidFill>
            </a:endParaRPr>
          </a:p>
        </p:txBody>
      </p:sp>
      <p:sp>
        <p:nvSpPr>
          <p:cNvPr id="43016" name="TextBox 7"/>
          <p:cNvSpPr txBox="1">
            <a:spLocks noChangeArrowheads="1"/>
          </p:cNvSpPr>
          <p:nvPr/>
        </p:nvSpPr>
        <p:spPr bwMode="auto">
          <a:xfrm>
            <a:off x="1054100" y="3708400"/>
            <a:ext cx="2578100" cy="381000"/>
          </a:xfrm>
          <a:prstGeom prst="rect">
            <a:avLst/>
          </a:prstGeom>
          <a:noFill/>
          <a:ln w="9525">
            <a:noFill/>
            <a:miter lim="800000"/>
            <a:headEnd/>
            <a:tailEnd/>
          </a:ln>
        </p:spPr>
        <p:txBody>
          <a:bodyPr wrap="none" lIns="0" tIns="0" rIns="0" bIns="0">
            <a:spAutoFit/>
          </a:bodyPr>
          <a:lstStyle/>
          <a:p>
            <a:pPr>
              <a:lnSpc>
                <a:spcPts val="2100"/>
              </a:lnSpc>
            </a:pPr>
            <a:r>
              <a:rPr lang="en-CA">
                <a:solidFill>
                  <a:srgbClr val="000000"/>
                </a:solidFill>
                <a:latin typeface="Palatino Linotype" pitchFamily="18" charset="0"/>
              </a:rPr>
              <a:t>снижена синтеза</a:t>
            </a:r>
          </a:p>
          <a:p>
            <a:pPr>
              <a:lnSpc>
                <a:spcPts val="2075"/>
              </a:lnSpc>
            </a:pPr>
            <a:endParaRPr lang="en-CA">
              <a:solidFill>
                <a:srgbClr val="000000"/>
              </a:solidFill>
            </a:endParaRPr>
          </a:p>
        </p:txBody>
      </p:sp>
      <p:sp>
        <p:nvSpPr>
          <p:cNvPr id="8" name="TextBox 8"/>
          <p:cNvSpPr txBox="1"/>
          <p:nvPr/>
        </p:nvSpPr>
        <p:spPr>
          <a:xfrm>
            <a:off x="1320800" y="3987800"/>
            <a:ext cx="2311400" cy="381000"/>
          </a:xfrm>
          <a:prstGeom prst="rect">
            <a:avLst/>
          </a:prstGeom>
          <a:noFill/>
        </p:spPr>
        <p:txBody>
          <a:bodyPr wrap="none" lIns="0" tIns="0" rIns="0" bIns="0">
            <a:spAutoFit/>
          </a:bodyPr>
          <a:lstStyle/>
          <a:p>
            <a:pPr>
              <a:lnSpc>
                <a:spcPts val="2100"/>
              </a:lnSpc>
            </a:pPr>
            <a:r>
              <a:rPr lang="en-CA">
                <a:solidFill>
                  <a:srgbClr val="000000"/>
                </a:solidFill>
                <a:latin typeface="Palatino Linotype" pitchFamily="18" charset="0"/>
              </a:rPr>
              <a:t>витамина Д</a:t>
            </a:r>
          </a:p>
          <a:p>
            <a:pPr>
              <a:lnSpc>
                <a:spcPts val="2075"/>
              </a:lnSpc>
            </a:pPr>
            <a:endParaRPr lang="en-CA">
              <a:solidFill>
                <a:srgbClr val="000000"/>
              </a:solidFill>
            </a:endParaRPr>
          </a:p>
        </p:txBody>
      </p:sp>
      <p:sp>
        <p:nvSpPr>
          <p:cNvPr id="9" name="TextBox 9"/>
          <p:cNvSpPr txBox="1"/>
          <p:nvPr/>
        </p:nvSpPr>
        <p:spPr>
          <a:xfrm>
            <a:off x="1371600" y="5016500"/>
            <a:ext cx="2260600" cy="381000"/>
          </a:xfrm>
          <a:prstGeom prst="rect">
            <a:avLst/>
          </a:prstGeom>
          <a:noFill/>
        </p:spPr>
        <p:txBody>
          <a:bodyPr wrap="none" lIns="0" tIns="0" rIns="0" bIns="0">
            <a:spAutoFit/>
          </a:bodyPr>
          <a:lstStyle/>
          <a:p>
            <a:pPr>
              <a:lnSpc>
                <a:spcPts val="2100"/>
              </a:lnSpc>
            </a:pPr>
            <a:r>
              <a:rPr lang="en-CA">
                <a:solidFill>
                  <a:srgbClr val="000000"/>
                </a:solidFill>
                <a:latin typeface="Palatino Linotype" pitchFamily="18" charset="0"/>
              </a:rPr>
              <a:t>недовољно</a:t>
            </a:r>
          </a:p>
          <a:p>
            <a:pPr>
              <a:lnSpc>
                <a:spcPts val="2075"/>
              </a:lnSpc>
            </a:pPr>
            <a:endParaRPr lang="en-CA">
              <a:solidFill>
                <a:srgbClr val="000000"/>
              </a:solidFill>
            </a:endParaRPr>
          </a:p>
        </p:txBody>
      </p:sp>
      <p:sp>
        <p:nvSpPr>
          <p:cNvPr id="43019" name="TextBox 10"/>
          <p:cNvSpPr txBox="1">
            <a:spLocks noChangeArrowheads="1"/>
          </p:cNvSpPr>
          <p:nvPr/>
        </p:nvSpPr>
        <p:spPr bwMode="auto">
          <a:xfrm>
            <a:off x="1003300" y="5283200"/>
            <a:ext cx="2628900" cy="647700"/>
          </a:xfrm>
          <a:prstGeom prst="rect">
            <a:avLst/>
          </a:prstGeom>
          <a:noFill/>
          <a:ln w="9525">
            <a:noFill/>
            <a:miter lim="800000"/>
            <a:headEnd/>
            <a:tailEnd/>
          </a:ln>
        </p:spPr>
        <p:txBody>
          <a:bodyPr wrap="none" lIns="0" tIns="0" rIns="0" bIns="0">
            <a:spAutoFit/>
          </a:bodyPr>
          <a:lstStyle/>
          <a:p>
            <a:pPr>
              <a:lnSpc>
                <a:spcPts val="2100"/>
              </a:lnSpc>
              <a:tabLst>
                <a:tab pos="431800" algn="l"/>
              </a:tabLst>
            </a:pPr>
            <a:r>
              <a:rPr lang="en-CA">
                <a:solidFill>
                  <a:srgbClr val="000000"/>
                </a:solidFill>
                <a:latin typeface="Palatino Linotype" pitchFamily="18" charset="0"/>
              </a:rPr>
              <a:t>излагање сунчевој</a:t>
            </a:r>
            <a:r>
              <a:rPr lang="en-CA">
                <a:solidFill>
                  <a:srgbClr val="000000"/>
                </a:solidFill>
                <a:latin typeface="Times New Roman" pitchFamily="18" charset="0"/>
              </a:rPr>
              <a:t/>
            </a:r>
            <a:br>
              <a:rPr lang="en-CA">
                <a:solidFill>
                  <a:srgbClr val="000000"/>
                </a:solidFill>
                <a:latin typeface="Times New Roman" pitchFamily="18" charset="0"/>
              </a:rPr>
            </a:br>
            <a:r>
              <a:rPr lang="en-CA">
                <a:solidFill>
                  <a:srgbClr val="000000"/>
                </a:solidFill>
                <a:latin typeface="Palatino Linotype" pitchFamily="18" charset="0"/>
              </a:rPr>
              <a:t>	светлости</a:t>
            </a:r>
          </a:p>
          <a:p>
            <a:pPr>
              <a:lnSpc>
                <a:spcPts val="2163"/>
              </a:lnSpc>
              <a:tabLst>
                <a:tab pos="431800" algn="l"/>
              </a:tabLst>
            </a:pPr>
            <a:endParaRPr lang="en-CA">
              <a:solidFill>
                <a:srgbClr val="000000"/>
              </a:solidFill>
            </a:endParaRPr>
          </a:p>
        </p:txBody>
      </p:sp>
      <p:sp>
        <p:nvSpPr>
          <p:cNvPr id="43020" name="TextBox 11"/>
          <p:cNvSpPr txBox="1">
            <a:spLocks noChangeArrowheads="1"/>
          </p:cNvSpPr>
          <p:nvPr/>
        </p:nvSpPr>
        <p:spPr bwMode="auto">
          <a:xfrm>
            <a:off x="4241800" y="2882900"/>
            <a:ext cx="2413000" cy="381000"/>
          </a:xfrm>
          <a:prstGeom prst="rect">
            <a:avLst/>
          </a:prstGeom>
          <a:noFill/>
          <a:ln w="9525">
            <a:noFill/>
            <a:miter lim="800000"/>
            <a:headEnd/>
            <a:tailEnd/>
          </a:ln>
        </p:spPr>
        <p:txBody>
          <a:bodyPr wrap="none" lIns="0" tIns="0" rIns="0" bIns="0">
            <a:spAutoFit/>
          </a:bodyPr>
          <a:lstStyle/>
          <a:p>
            <a:pPr>
              <a:lnSpc>
                <a:spcPts val="2100"/>
              </a:lnSpc>
            </a:pPr>
            <a:r>
              <a:rPr lang="en-CA">
                <a:solidFill>
                  <a:srgbClr val="000000"/>
                </a:solidFill>
                <a:latin typeface="Palatino Linotype" pitchFamily="18" charset="0"/>
              </a:rPr>
              <a:t>снижена</a:t>
            </a:r>
          </a:p>
          <a:p>
            <a:pPr>
              <a:lnSpc>
                <a:spcPts val="2075"/>
              </a:lnSpc>
            </a:pPr>
            <a:endParaRPr lang="en-CA">
              <a:solidFill>
                <a:srgbClr val="000000"/>
              </a:solidFill>
            </a:endParaRPr>
          </a:p>
        </p:txBody>
      </p:sp>
      <p:sp>
        <p:nvSpPr>
          <p:cNvPr id="43021" name="TextBox 12"/>
          <p:cNvSpPr txBox="1">
            <a:spLocks noChangeArrowheads="1"/>
          </p:cNvSpPr>
          <p:nvPr/>
        </p:nvSpPr>
        <p:spPr bwMode="auto">
          <a:xfrm>
            <a:off x="4025900" y="3149600"/>
            <a:ext cx="2628900" cy="647700"/>
          </a:xfrm>
          <a:prstGeom prst="rect">
            <a:avLst/>
          </a:prstGeom>
          <a:noFill/>
          <a:ln w="9525">
            <a:noFill/>
            <a:miter lim="800000"/>
            <a:headEnd/>
            <a:tailEnd/>
          </a:ln>
        </p:spPr>
        <p:txBody>
          <a:bodyPr wrap="none" lIns="0" tIns="0" rIns="0" bIns="0">
            <a:spAutoFit/>
          </a:bodyPr>
          <a:lstStyle/>
          <a:p>
            <a:pPr>
              <a:lnSpc>
                <a:spcPts val="2100"/>
              </a:lnSpc>
              <a:tabLst>
                <a:tab pos="114300" algn="l"/>
              </a:tabLst>
            </a:pPr>
            <a:r>
              <a:rPr lang="en-CA">
                <a:solidFill>
                  <a:srgbClr val="000000"/>
                </a:solidFill>
                <a:latin typeface="Palatino Linotype" pitchFamily="18" charset="0"/>
              </a:rPr>
              <a:t>апосорпција</a:t>
            </a:r>
            <a:r>
              <a:rPr lang="en-CA">
                <a:solidFill>
                  <a:srgbClr val="000000"/>
                </a:solidFill>
                <a:latin typeface="Times New Roman" pitchFamily="18" charset="0"/>
              </a:rPr>
              <a:t/>
            </a:r>
            <a:br>
              <a:rPr lang="en-CA">
                <a:solidFill>
                  <a:srgbClr val="000000"/>
                </a:solidFill>
                <a:latin typeface="Times New Roman" pitchFamily="18" charset="0"/>
              </a:rPr>
            </a:br>
            <a:r>
              <a:rPr lang="en-CA">
                <a:solidFill>
                  <a:srgbClr val="000000"/>
                </a:solidFill>
                <a:latin typeface="Palatino Linotype" pitchFamily="18" charset="0"/>
              </a:rPr>
              <a:t>	калцијума</a:t>
            </a:r>
          </a:p>
          <a:p>
            <a:pPr>
              <a:lnSpc>
                <a:spcPts val="2163"/>
              </a:lnSpc>
              <a:tabLst>
                <a:tab pos="114300" algn="l"/>
              </a:tabLst>
            </a:pPr>
            <a:endParaRPr lang="en-CA">
              <a:solidFill>
                <a:srgbClr val="000000"/>
              </a:solidFill>
            </a:endParaRPr>
          </a:p>
        </p:txBody>
      </p:sp>
      <p:sp>
        <p:nvSpPr>
          <p:cNvPr id="43022" name="TextBox 13"/>
          <p:cNvSpPr txBox="1">
            <a:spLocks noChangeArrowheads="1"/>
          </p:cNvSpPr>
          <p:nvPr/>
        </p:nvSpPr>
        <p:spPr bwMode="auto">
          <a:xfrm>
            <a:off x="3733800" y="4292600"/>
            <a:ext cx="2921000" cy="647700"/>
          </a:xfrm>
          <a:prstGeom prst="rect">
            <a:avLst/>
          </a:prstGeom>
          <a:noFill/>
          <a:ln w="9525">
            <a:noFill/>
            <a:miter lim="800000"/>
            <a:headEnd/>
            <a:tailEnd/>
          </a:ln>
        </p:spPr>
        <p:txBody>
          <a:bodyPr wrap="none" lIns="0" tIns="0" rIns="0" bIns="0">
            <a:spAutoFit/>
          </a:bodyPr>
          <a:lstStyle/>
          <a:p>
            <a:pPr>
              <a:lnSpc>
                <a:spcPts val="2100"/>
              </a:lnSpc>
            </a:pPr>
            <a:r>
              <a:rPr lang="en-CA">
                <a:solidFill>
                  <a:srgbClr val="000000"/>
                </a:solidFill>
                <a:latin typeface="Palatino Linotype" pitchFamily="18" charset="0"/>
              </a:rPr>
              <a:t>секундарни хипер</a:t>
            </a:r>
            <a:r>
              <a:rPr lang="en-CA">
                <a:solidFill>
                  <a:srgbClr val="000000"/>
                </a:solidFill>
                <a:latin typeface="Times New Roman" pitchFamily="18" charset="0"/>
              </a:rPr>
              <a:t/>
            </a:r>
            <a:br>
              <a:rPr lang="en-CA">
                <a:solidFill>
                  <a:srgbClr val="000000"/>
                </a:solidFill>
                <a:latin typeface="Times New Roman" pitchFamily="18" charset="0"/>
              </a:rPr>
            </a:br>
            <a:r>
              <a:rPr lang="en-CA">
                <a:solidFill>
                  <a:srgbClr val="000000"/>
                </a:solidFill>
                <a:latin typeface="Palatino Linotype" pitchFamily="18" charset="0"/>
              </a:rPr>
              <a:t>паратиреоидизам</a:t>
            </a:r>
          </a:p>
          <a:p>
            <a:pPr>
              <a:lnSpc>
                <a:spcPts val="2150"/>
              </a:lnSpc>
            </a:pPr>
            <a:endParaRPr lang="en-CA">
              <a:solidFill>
                <a:srgbClr val="000000"/>
              </a:solidFill>
            </a:endParaRPr>
          </a:p>
        </p:txBody>
      </p:sp>
      <p:sp>
        <p:nvSpPr>
          <p:cNvPr id="14" name="TextBox 14"/>
          <p:cNvSpPr txBox="1"/>
          <p:nvPr/>
        </p:nvSpPr>
        <p:spPr>
          <a:xfrm>
            <a:off x="3810000" y="5384800"/>
            <a:ext cx="2844800" cy="571500"/>
          </a:xfrm>
          <a:prstGeom prst="rect">
            <a:avLst/>
          </a:prstGeom>
          <a:noFill/>
        </p:spPr>
        <p:txBody>
          <a:bodyPr wrap="none" lIns="0" tIns="0" rIns="0" bIns="0">
            <a:spAutoFit/>
          </a:bodyPr>
          <a:lstStyle/>
          <a:p>
            <a:pPr>
              <a:lnSpc>
                <a:spcPts val="3200"/>
              </a:lnSpc>
            </a:pPr>
            <a:r>
              <a:rPr lang="en-CA" sz="2800" b="1">
                <a:solidFill>
                  <a:srgbClr val="FF6600"/>
                </a:solidFill>
                <a:latin typeface="Palatino Linotype Bold" pitchFamily="18" charset="0"/>
              </a:rPr>
              <a:t>ГУБИТАК</a:t>
            </a:r>
          </a:p>
          <a:p>
            <a:pPr>
              <a:lnSpc>
                <a:spcPts val="3225"/>
              </a:lnSpc>
            </a:pPr>
            <a:endParaRPr lang="en-CA" sz="2700">
              <a:solidFill>
                <a:srgbClr val="000000"/>
              </a:solidFill>
            </a:endParaRPr>
          </a:p>
        </p:txBody>
      </p:sp>
      <p:sp>
        <p:nvSpPr>
          <p:cNvPr id="15" name="TextBox 15"/>
          <p:cNvSpPr txBox="1"/>
          <p:nvPr/>
        </p:nvSpPr>
        <p:spPr>
          <a:xfrm>
            <a:off x="4013200" y="5803900"/>
            <a:ext cx="2641600" cy="571500"/>
          </a:xfrm>
          <a:prstGeom prst="rect">
            <a:avLst/>
          </a:prstGeom>
          <a:noFill/>
        </p:spPr>
        <p:txBody>
          <a:bodyPr wrap="none" lIns="0" tIns="0" rIns="0" bIns="0">
            <a:spAutoFit/>
          </a:bodyPr>
          <a:lstStyle/>
          <a:p>
            <a:pPr>
              <a:lnSpc>
                <a:spcPts val="3200"/>
              </a:lnSpc>
            </a:pPr>
            <a:r>
              <a:rPr lang="en-CA" sz="2800" b="1">
                <a:solidFill>
                  <a:srgbClr val="FF6600"/>
                </a:solidFill>
                <a:latin typeface="Palatino Linotype Bold" pitchFamily="18" charset="0"/>
              </a:rPr>
              <a:t>КОСТИ</a:t>
            </a:r>
          </a:p>
          <a:p>
            <a:pPr>
              <a:lnSpc>
                <a:spcPts val="3225"/>
              </a:lnSpc>
            </a:pPr>
            <a:endParaRPr lang="en-CA" sz="2700">
              <a:solidFill>
                <a:srgbClr val="000000"/>
              </a:solidFill>
            </a:endParaRPr>
          </a:p>
        </p:txBody>
      </p:sp>
      <p:sp>
        <p:nvSpPr>
          <p:cNvPr id="43025" name="TextBox 16"/>
          <p:cNvSpPr txBox="1">
            <a:spLocks noChangeArrowheads="1"/>
          </p:cNvSpPr>
          <p:nvPr/>
        </p:nvSpPr>
        <p:spPr bwMode="auto">
          <a:xfrm>
            <a:off x="6845300" y="2413000"/>
            <a:ext cx="2184400" cy="647700"/>
          </a:xfrm>
          <a:prstGeom prst="rect">
            <a:avLst/>
          </a:prstGeom>
          <a:noFill/>
          <a:ln w="9525">
            <a:noFill/>
            <a:miter lim="800000"/>
            <a:headEnd/>
            <a:tailEnd/>
          </a:ln>
        </p:spPr>
        <p:txBody>
          <a:bodyPr wrap="none" lIns="0" tIns="0" rIns="0" bIns="0">
            <a:spAutoFit/>
          </a:bodyPr>
          <a:lstStyle/>
          <a:p>
            <a:pPr>
              <a:lnSpc>
                <a:spcPts val="2100"/>
              </a:lnSpc>
              <a:tabLst>
                <a:tab pos="76200" algn="l"/>
              </a:tabLst>
            </a:pPr>
            <a:r>
              <a:rPr lang="en-CA">
                <a:solidFill>
                  <a:srgbClr val="000000"/>
                </a:solidFill>
                <a:latin typeface="Palatino Linotype" pitchFamily="18" charset="0"/>
              </a:rPr>
              <a:t>недостатак</a:t>
            </a:r>
            <a:r>
              <a:rPr lang="en-CA">
                <a:solidFill>
                  <a:srgbClr val="000000"/>
                </a:solidFill>
                <a:latin typeface="Times New Roman" pitchFamily="18" charset="0"/>
              </a:rPr>
              <a:t/>
            </a:r>
            <a:br>
              <a:rPr lang="en-CA">
                <a:solidFill>
                  <a:srgbClr val="000000"/>
                </a:solidFill>
                <a:latin typeface="Times New Roman" pitchFamily="18" charset="0"/>
              </a:rPr>
            </a:br>
            <a:r>
              <a:rPr lang="en-CA">
                <a:solidFill>
                  <a:srgbClr val="000000"/>
                </a:solidFill>
                <a:latin typeface="Palatino Linotype" pitchFamily="18" charset="0"/>
              </a:rPr>
              <a:t>	естрогена</a:t>
            </a:r>
          </a:p>
          <a:p>
            <a:pPr>
              <a:lnSpc>
                <a:spcPts val="2163"/>
              </a:lnSpc>
              <a:tabLst>
                <a:tab pos="76200" algn="l"/>
              </a:tabLst>
            </a:pPr>
            <a:endParaRPr lang="en-CA">
              <a:solidFill>
                <a:srgbClr val="000000"/>
              </a:solidFill>
            </a:endParaRPr>
          </a:p>
        </p:txBody>
      </p:sp>
      <p:sp>
        <p:nvSpPr>
          <p:cNvPr id="43026" name="TextBox 17"/>
          <p:cNvSpPr txBox="1">
            <a:spLocks noChangeArrowheads="1"/>
          </p:cNvSpPr>
          <p:nvPr/>
        </p:nvSpPr>
        <p:spPr bwMode="auto">
          <a:xfrm>
            <a:off x="6756400" y="3581400"/>
            <a:ext cx="2273300" cy="647700"/>
          </a:xfrm>
          <a:prstGeom prst="rect">
            <a:avLst/>
          </a:prstGeom>
          <a:noFill/>
          <a:ln w="9525">
            <a:noFill/>
            <a:miter lim="800000"/>
            <a:headEnd/>
            <a:tailEnd/>
          </a:ln>
        </p:spPr>
        <p:txBody>
          <a:bodyPr wrap="none" lIns="0" tIns="0" rIns="0" bIns="0">
            <a:spAutoFit/>
          </a:bodyPr>
          <a:lstStyle/>
          <a:p>
            <a:pPr>
              <a:lnSpc>
                <a:spcPts val="2100"/>
              </a:lnSpc>
              <a:tabLst>
                <a:tab pos="127000" algn="l"/>
              </a:tabLst>
            </a:pPr>
            <a:r>
              <a:rPr lang="en-CA">
                <a:solidFill>
                  <a:srgbClr val="000000"/>
                </a:solidFill>
                <a:latin typeface="Palatino Linotype" pitchFamily="18" charset="0"/>
              </a:rPr>
              <a:t>смањен унос</a:t>
            </a:r>
            <a:r>
              <a:rPr lang="en-CA">
                <a:solidFill>
                  <a:srgbClr val="000000"/>
                </a:solidFill>
                <a:latin typeface="Times New Roman" pitchFamily="18" charset="0"/>
              </a:rPr>
              <a:t/>
            </a:r>
            <a:br>
              <a:rPr lang="en-CA">
                <a:solidFill>
                  <a:srgbClr val="000000"/>
                </a:solidFill>
                <a:latin typeface="Times New Roman" pitchFamily="18" charset="0"/>
              </a:rPr>
            </a:br>
            <a:r>
              <a:rPr lang="en-CA">
                <a:solidFill>
                  <a:srgbClr val="000000"/>
                </a:solidFill>
                <a:latin typeface="Palatino Linotype" pitchFamily="18" charset="0"/>
              </a:rPr>
              <a:t>	калцијума</a:t>
            </a:r>
          </a:p>
          <a:p>
            <a:pPr>
              <a:lnSpc>
                <a:spcPts val="2150"/>
              </a:lnSpc>
              <a:tabLst>
                <a:tab pos="127000" algn="l"/>
              </a:tabLst>
            </a:pPr>
            <a:endParaRPr lang="en-CA">
              <a:solidFill>
                <a:srgbClr val="000000"/>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p:cNvPicPr>
          <p:nvPr/>
        </p:nvPicPr>
        <p:blipFill>
          <a:blip r:embed="rId3" cstate="print"/>
          <a:stretch>
            <a:fillRect/>
          </a:stretch>
        </p:blipFill>
        <p:spPr>
          <a:xfrm>
            <a:off x="0" y="0"/>
            <a:ext cx="9144000" cy="6845300"/>
          </a:xfrm>
          <a:prstGeom prst="rect">
            <a:avLst/>
          </a:prstGeom>
        </p:spPr>
      </p:pic>
      <p:pic>
        <p:nvPicPr>
          <p:cNvPr id="10" name="~PP3887.WAV">
            <a:hlinkClick r:id="" action="ppaction://media"/>
          </p:cNvPr>
          <p:cNvPicPr>
            <a:picLocks noRot="1" noChangeAspect="1"/>
          </p:cNvPicPr>
          <p:nvPr>
            <a:wavAudioFile r:embed="rId1" name="~PP3887.WAV"/>
          </p:nvPr>
        </p:nvPicPr>
        <p:blipFill>
          <a:blip r:embed="rId4" cstate="print"/>
          <a:stretch>
            <a:fillRect/>
          </a:stretch>
        </p:blipFill>
        <p:spPr>
          <a:xfrm>
            <a:off x="8639175" y="6353175"/>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10"/>
                </p:tgtEl>
              </p:cMediaNode>
            </p:audi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034" name="object 3"/>
          <p:cNvSpPr>
            <a:spLocks noChangeArrowheads="1"/>
          </p:cNvSpPr>
          <p:nvPr/>
        </p:nvSpPr>
        <p:spPr bwMode="auto">
          <a:xfrm>
            <a:off x="1628775" y="447675"/>
            <a:ext cx="6769100" cy="1446213"/>
          </a:xfrm>
          <a:prstGeom prst="rect">
            <a:avLst/>
          </a:prstGeom>
          <a:noFill/>
          <a:ln w="9525" algn="ctr">
            <a:noFill/>
            <a:round/>
            <a:headEnd/>
            <a:tailEnd/>
          </a:ln>
        </p:spPr>
        <p:txBody>
          <a:bodyPr lIns="0" tIns="0" rIns="0" bIns="0"/>
          <a:lstStyle/>
          <a:p>
            <a:pPr>
              <a:lnSpc>
                <a:spcPts val="5388"/>
              </a:lnSpc>
            </a:pPr>
            <a:r>
              <a:rPr lang="ru-RU" sz="4000" b="1" dirty="0">
                <a:solidFill>
                  <a:srgbClr val="C00000"/>
                </a:solidFill>
                <a:latin typeface="Times New Roman" pitchFamily="18" charset="0"/>
                <a:cs typeface="Times New Roman" pitchFamily="18" charset="0"/>
              </a:rPr>
              <a:t>Дијагноза остеопорозе</a:t>
            </a:r>
          </a:p>
        </p:txBody>
      </p:sp>
      <p:sp>
        <p:nvSpPr>
          <p:cNvPr id="44035" name="object 4"/>
          <p:cNvSpPr>
            <a:spLocks noChangeArrowheads="1"/>
          </p:cNvSpPr>
          <p:nvPr/>
        </p:nvSpPr>
        <p:spPr bwMode="auto">
          <a:xfrm>
            <a:off x="701675" y="1506538"/>
            <a:ext cx="7212013" cy="1012825"/>
          </a:xfrm>
          <a:prstGeom prst="rect">
            <a:avLst/>
          </a:prstGeom>
          <a:noFill/>
          <a:ln w="9525" algn="ctr">
            <a:noFill/>
            <a:round/>
            <a:headEnd/>
            <a:tailEnd/>
          </a:ln>
        </p:spPr>
        <p:txBody>
          <a:bodyPr lIns="0" tIns="0" rIns="0" bIns="0"/>
          <a:lstStyle/>
          <a:p>
            <a:pPr>
              <a:lnSpc>
                <a:spcPts val="3763"/>
              </a:lnSpc>
            </a:pPr>
            <a:r>
              <a:rPr lang="ru-RU" sz="2800">
                <a:solidFill>
                  <a:srgbClr val="000000"/>
                </a:solidFill>
                <a:latin typeface="Times New Roman" pitchFamily="18" charset="0"/>
                <a:cs typeface="Times New Roman" pitchFamily="18" charset="0"/>
              </a:rPr>
              <a:t>• златни стандард - </a:t>
            </a:r>
            <a:r>
              <a:rPr lang="ru-RU" sz="2800" b="1">
                <a:solidFill>
                  <a:srgbClr val="000000"/>
                </a:solidFill>
                <a:latin typeface="Times New Roman" pitchFamily="18" charset="0"/>
                <a:cs typeface="Times New Roman" pitchFamily="18" charset="0"/>
              </a:rPr>
              <a:t>DEXA </a:t>
            </a:r>
            <a:r>
              <a:rPr lang="ru-RU" sz="2800">
                <a:solidFill>
                  <a:srgbClr val="000000"/>
                </a:solidFill>
                <a:latin typeface="Times New Roman" pitchFamily="18" charset="0"/>
                <a:cs typeface="Times New Roman" pitchFamily="18" charset="0"/>
              </a:rPr>
              <a:t>(двоструко</a:t>
            </a:r>
          </a:p>
        </p:txBody>
      </p:sp>
      <p:sp>
        <p:nvSpPr>
          <p:cNvPr id="44036" name="object 5"/>
          <p:cNvSpPr>
            <a:spLocks noChangeArrowheads="1"/>
          </p:cNvSpPr>
          <p:nvPr/>
        </p:nvSpPr>
        <p:spPr bwMode="auto">
          <a:xfrm>
            <a:off x="1055688" y="1931988"/>
            <a:ext cx="7439025" cy="1012825"/>
          </a:xfrm>
          <a:prstGeom prst="rect">
            <a:avLst/>
          </a:prstGeom>
          <a:noFill/>
          <a:ln w="9525" algn="ctr">
            <a:noFill/>
            <a:round/>
            <a:headEnd/>
            <a:tailEnd/>
          </a:ln>
        </p:spPr>
        <p:txBody>
          <a:bodyPr lIns="0" tIns="0" rIns="0" bIns="0"/>
          <a:lstStyle/>
          <a:p>
            <a:pPr>
              <a:lnSpc>
                <a:spcPts val="3775"/>
              </a:lnSpc>
            </a:pPr>
            <a:r>
              <a:rPr lang="ru-RU" sz="2800">
                <a:solidFill>
                  <a:srgbClr val="000000"/>
                </a:solidFill>
                <a:latin typeface="Times New Roman" pitchFamily="18" charset="0"/>
                <a:cs typeface="Times New Roman" pitchFamily="18" charset="0"/>
              </a:rPr>
              <a:t>енергетска апсорпција X зрака) метода</a:t>
            </a:r>
          </a:p>
        </p:txBody>
      </p:sp>
      <p:sp>
        <p:nvSpPr>
          <p:cNvPr id="44037" name="object 6"/>
          <p:cNvSpPr>
            <a:spLocks noChangeArrowheads="1"/>
          </p:cNvSpPr>
          <p:nvPr/>
        </p:nvSpPr>
        <p:spPr bwMode="auto">
          <a:xfrm>
            <a:off x="701675" y="2981325"/>
            <a:ext cx="7559675" cy="2292350"/>
          </a:xfrm>
          <a:prstGeom prst="rect">
            <a:avLst/>
          </a:prstGeom>
          <a:noFill/>
          <a:ln w="9525" algn="ctr">
            <a:noFill/>
            <a:round/>
            <a:headEnd/>
            <a:tailEnd/>
          </a:ln>
        </p:spPr>
        <p:txBody>
          <a:bodyPr lIns="0" tIns="0" rIns="0" bIns="0"/>
          <a:lstStyle/>
          <a:p>
            <a:pPr marL="342900">
              <a:lnSpc>
                <a:spcPts val="3763"/>
              </a:lnSpc>
            </a:pPr>
            <a:r>
              <a:rPr lang="ru-RU" sz="2800" dirty="0">
                <a:solidFill>
                  <a:srgbClr val="000000"/>
                </a:solidFill>
                <a:latin typeface="Times New Roman" pitchFamily="18" charset="0"/>
                <a:cs typeface="Times New Roman" pitchFamily="18" charset="0"/>
              </a:rPr>
              <a:t>• </a:t>
            </a:r>
            <a:r>
              <a:rPr lang="ru-RU" sz="2800" b="1" dirty="0">
                <a:solidFill>
                  <a:srgbClr val="000000"/>
                </a:solidFill>
                <a:latin typeface="Times New Roman" pitchFamily="18" charset="0"/>
                <a:cs typeface="Times New Roman" pitchFamily="18" charset="0"/>
              </a:rPr>
              <a:t>DEXA </a:t>
            </a:r>
            <a:r>
              <a:rPr lang="ru-RU" sz="2800" dirty="0">
                <a:solidFill>
                  <a:srgbClr val="000000"/>
                </a:solidFill>
                <a:latin typeface="Times New Roman" pitchFamily="18" charset="0"/>
                <a:cs typeface="Times New Roman" pitchFamily="18" charset="0"/>
              </a:rPr>
              <a:t>метода омогућава </a:t>
            </a:r>
            <a:r>
              <a:rPr lang="ru-RU" sz="2800" b="1" dirty="0">
                <a:solidFill>
                  <a:srgbClr val="000000"/>
                </a:solidFill>
                <a:latin typeface="Times New Roman" pitchFamily="18" charset="0"/>
                <a:cs typeface="Times New Roman" pitchFamily="18" charset="0"/>
              </a:rPr>
              <a:t>прецизно</a:t>
            </a:r>
          </a:p>
          <a:p>
            <a:pPr marL="342900">
              <a:lnSpc>
                <a:spcPts val="3350"/>
              </a:lnSpc>
            </a:pPr>
            <a:r>
              <a:rPr lang="ru-RU" sz="2800" b="1" dirty="0">
                <a:solidFill>
                  <a:srgbClr val="000000"/>
                </a:solidFill>
                <a:latin typeface="Times New Roman" pitchFamily="18" charset="0"/>
                <a:cs typeface="Times New Roman" pitchFamily="18" charset="0"/>
              </a:rPr>
              <a:t>мерење </a:t>
            </a:r>
            <a:r>
              <a:rPr lang="ru-RU" sz="2800" b="1" dirty="0" smtClean="0">
                <a:solidFill>
                  <a:srgbClr val="000000"/>
                </a:solidFill>
                <a:latin typeface="Times New Roman" pitchFamily="18" charset="0"/>
                <a:cs typeface="Times New Roman" pitchFamily="18" charset="0"/>
              </a:rPr>
              <a:t>минералне густине </a:t>
            </a:r>
            <a:r>
              <a:rPr lang="ru-RU" sz="2800" b="1" dirty="0">
                <a:solidFill>
                  <a:srgbClr val="000000"/>
                </a:solidFill>
                <a:latin typeface="Times New Roman" pitchFamily="18" charset="0"/>
                <a:cs typeface="Times New Roman" pitchFamily="18" charset="0"/>
              </a:rPr>
              <a:t>костију </a:t>
            </a:r>
            <a:r>
              <a:rPr lang="ru-RU" sz="2800" dirty="0">
                <a:solidFill>
                  <a:srgbClr val="000000"/>
                </a:solidFill>
                <a:latin typeface="Times New Roman" pitchFamily="18" charset="0"/>
                <a:cs typeface="Times New Roman" pitchFamily="18" charset="0"/>
              </a:rPr>
              <a:t>(</a:t>
            </a:r>
            <a:r>
              <a:rPr lang="ru-RU" sz="2800" dirty="0" smtClean="0">
                <a:solidFill>
                  <a:srgbClr val="000000"/>
                </a:solidFill>
                <a:latin typeface="Times New Roman" pitchFamily="18" charset="0"/>
                <a:cs typeface="Times New Roman" pitchFamily="18" charset="0"/>
              </a:rPr>
              <a:t>BMD-bone mineral </a:t>
            </a:r>
            <a:r>
              <a:rPr lang="ru-RU" sz="2800" dirty="0">
                <a:solidFill>
                  <a:srgbClr val="000000"/>
                </a:solidFill>
                <a:latin typeface="Times New Roman" pitchFamily="18" charset="0"/>
                <a:cs typeface="Times New Roman" pitchFamily="18" charset="0"/>
              </a:rPr>
              <a:t>density) на више места, на</a:t>
            </a:r>
          </a:p>
          <a:p>
            <a:pPr marL="342900">
              <a:lnSpc>
                <a:spcPts val="3350"/>
              </a:lnSpc>
            </a:pPr>
            <a:r>
              <a:rPr lang="ru-RU" sz="2800" dirty="0">
                <a:solidFill>
                  <a:srgbClr val="000000"/>
                </a:solidFill>
                <a:latin typeface="Times New Roman" pitchFamily="18" charset="0"/>
                <a:cs typeface="Times New Roman" pitchFamily="18" charset="0"/>
              </a:rPr>
              <a:t>кичменом стубу, куку.</a:t>
            </a:r>
          </a:p>
        </p:txBody>
      </p:sp>
      <p:sp>
        <p:nvSpPr>
          <p:cNvPr id="44038" name="object 7"/>
          <p:cNvSpPr>
            <a:spLocks noChangeArrowheads="1"/>
          </p:cNvSpPr>
          <p:nvPr/>
        </p:nvSpPr>
        <p:spPr bwMode="auto">
          <a:xfrm>
            <a:off x="701675" y="5085184"/>
            <a:ext cx="7443788" cy="1524000"/>
          </a:xfrm>
          <a:prstGeom prst="rect">
            <a:avLst/>
          </a:prstGeom>
          <a:noFill/>
          <a:ln w="9525" algn="ctr">
            <a:noFill/>
            <a:round/>
            <a:headEnd/>
            <a:tailEnd/>
          </a:ln>
        </p:spPr>
        <p:txBody>
          <a:bodyPr lIns="0" tIns="0" rIns="0" bIns="0"/>
          <a:lstStyle/>
          <a:p>
            <a:pPr marL="1331913">
              <a:lnSpc>
                <a:spcPts val="3763"/>
              </a:lnSpc>
            </a:pPr>
            <a:r>
              <a:rPr lang="ru-RU" sz="2800" dirty="0">
                <a:solidFill>
                  <a:srgbClr val="000000"/>
                </a:solidFill>
                <a:latin typeface="Times New Roman" pitchFamily="18" charset="0"/>
                <a:cs typeface="Times New Roman" pitchFamily="18" charset="0"/>
              </a:rPr>
              <a:t>• </a:t>
            </a:r>
            <a:r>
              <a:rPr lang="ru-RU" sz="2800" b="1" dirty="0">
                <a:solidFill>
                  <a:srgbClr val="000000"/>
                </a:solidFill>
                <a:latin typeface="Times New Roman" pitchFamily="18" charset="0"/>
                <a:cs typeface="Times New Roman" pitchFamily="18" charset="0"/>
              </a:rPr>
              <a:t>СЗО</a:t>
            </a:r>
            <a:r>
              <a:rPr lang="ru-RU" sz="2800" dirty="0">
                <a:solidFill>
                  <a:srgbClr val="000000"/>
                </a:solidFill>
                <a:latin typeface="Times New Roman" pitchFamily="18" charset="0"/>
                <a:cs typeface="Times New Roman" pitchFamily="18" charset="0"/>
              </a:rPr>
              <a:t>: </a:t>
            </a:r>
            <a:r>
              <a:rPr lang="ru-RU" sz="2800" dirty="0" smtClean="0">
                <a:solidFill>
                  <a:srgbClr val="000000"/>
                </a:solidFill>
                <a:latin typeface="Times New Roman" pitchFamily="18" charset="0"/>
                <a:cs typeface="Times New Roman" pitchFamily="18" charset="0"/>
              </a:rPr>
              <a:t>BMD &lt; -</a:t>
            </a:r>
            <a:r>
              <a:rPr lang="ru-RU" sz="2800" dirty="0">
                <a:solidFill>
                  <a:srgbClr val="000000"/>
                </a:solidFill>
                <a:latin typeface="Times New Roman" pitchFamily="18" charset="0"/>
                <a:cs typeface="Times New Roman" pitchFamily="18" charset="0"/>
              </a:rPr>
              <a:t>2.5 = </a:t>
            </a:r>
            <a:r>
              <a:rPr lang="ru-RU" sz="2800" dirty="0" smtClean="0">
                <a:solidFill>
                  <a:srgbClr val="000000"/>
                </a:solidFill>
                <a:latin typeface="Times New Roman" pitchFamily="18" charset="0"/>
                <a:cs typeface="Times New Roman" pitchFamily="18" charset="0"/>
              </a:rPr>
              <a:t>остеопороза</a:t>
            </a:r>
            <a:endParaRPr lang="ru-RU" sz="2800" dirty="0">
              <a:solidFill>
                <a:srgbClr val="000000"/>
              </a:solidFill>
              <a:latin typeface="Times New Roman" pitchFamily="18" charset="0"/>
              <a:cs typeface="Times New Roman" pitchFamily="18" charset="0"/>
            </a:endParaRPr>
          </a:p>
          <a:p>
            <a:pPr marL="1331913">
              <a:lnSpc>
                <a:spcPts val="3763"/>
              </a:lnSpc>
              <a:spcBef>
                <a:spcPts val="200"/>
              </a:spcBef>
            </a:pPr>
            <a:r>
              <a:rPr lang="ru-RU" sz="2800" dirty="0" smtClean="0">
                <a:solidFill>
                  <a:srgbClr val="000000"/>
                </a:solidFill>
                <a:latin typeface="Times New Roman" pitchFamily="18" charset="0"/>
                <a:cs typeface="Times New Roman" pitchFamily="18" charset="0"/>
              </a:rPr>
              <a:t>  -2.5 &lt; BMD &lt; -1.0 = </a:t>
            </a:r>
            <a:r>
              <a:rPr lang="ru-RU" sz="2800" dirty="0">
                <a:solidFill>
                  <a:srgbClr val="000000"/>
                </a:solidFill>
                <a:latin typeface="Times New Roman" pitchFamily="18" charset="0"/>
                <a:cs typeface="Times New Roman" pitchFamily="18" charset="0"/>
              </a:rPr>
              <a:t>остеопенија</a:t>
            </a: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058" name="object 3"/>
          <p:cNvSpPr>
            <a:spLocks noChangeArrowheads="1"/>
          </p:cNvSpPr>
          <p:nvPr/>
        </p:nvSpPr>
        <p:spPr bwMode="auto">
          <a:xfrm>
            <a:off x="2566988" y="447675"/>
            <a:ext cx="4773612" cy="1446213"/>
          </a:xfrm>
          <a:prstGeom prst="rect">
            <a:avLst/>
          </a:prstGeom>
          <a:noFill/>
          <a:ln w="9525" algn="ctr">
            <a:noFill/>
            <a:round/>
            <a:headEnd/>
            <a:tailEnd/>
          </a:ln>
        </p:spPr>
        <p:txBody>
          <a:bodyPr lIns="0" tIns="0" rIns="0" bIns="0"/>
          <a:lstStyle/>
          <a:p>
            <a:pPr>
              <a:lnSpc>
                <a:spcPts val="5388"/>
              </a:lnSpc>
            </a:pPr>
            <a:r>
              <a:rPr lang="ru-RU" sz="4000" b="1" dirty="0">
                <a:solidFill>
                  <a:srgbClr val="C00000"/>
                </a:solidFill>
                <a:latin typeface="MGRRLF+PalatinoLinotype-Bold" charset="0"/>
              </a:rPr>
              <a:t>ОСТЕОПЕНИЈА</a:t>
            </a:r>
          </a:p>
        </p:txBody>
      </p:sp>
      <p:sp>
        <p:nvSpPr>
          <p:cNvPr id="45059" name="object 4"/>
          <p:cNvSpPr>
            <a:spLocks noChangeArrowheads="1"/>
          </p:cNvSpPr>
          <p:nvPr/>
        </p:nvSpPr>
        <p:spPr bwMode="auto">
          <a:xfrm>
            <a:off x="854075" y="1354138"/>
            <a:ext cx="8426450" cy="1866900"/>
          </a:xfrm>
          <a:prstGeom prst="rect">
            <a:avLst/>
          </a:prstGeom>
          <a:noFill/>
          <a:ln w="9525" algn="ctr">
            <a:noFill/>
            <a:round/>
            <a:headEnd/>
            <a:tailEnd/>
          </a:ln>
        </p:spPr>
        <p:txBody>
          <a:bodyPr lIns="0" tIns="0" rIns="0" bIns="0"/>
          <a:lstStyle/>
          <a:p>
            <a:pPr marL="342900">
              <a:lnSpc>
                <a:spcPts val="3763"/>
              </a:lnSpc>
            </a:pPr>
            <a:r>
              <a:rPr lang="ru-RU" sz="2800">
                <a:solidFill>
                  <a:srgbClr val="000000"/>
                </a:solidFill>
                <a:latin typeface="URGEAG+PalatinoLinotype-Roman" charset="0"/>
              </a:rPr>
              <a:t>• остеопенија је </a:t>
            </a:r>
            <a:r>
              <a:rPr lang="ru-RU" sz="2800" b="1">
                <a:solidFill>
                  <a:srgbClr val="000000"/>
                </a:solidFill>
                <a:latin typeface="MGRRLF+PalatinoLinotype-Bold" charset="0"/>
              </a:rPr>
              <a:t>општи појам за губитак</a:t>
            </a:r>
          </a:p>
          <a:p>
            <a:pPr marL="342900">
              <a:lnSpc>
                <a:spcPts val="3350"/>
              </a:lnSpc>
            </a:pPr>
            <a:r>
              <a:rPr lang="ru-RU" sz="2800" b="1">
                <a:solidFill>
                  <a:srgbClr val="000000"/>
                </a:solidFill>
                <a:latin typeface="MGRRLF+PalatinoLinotype-Bold" charset="0"/>
              </a:rPr>
              <a:t>кости у различитим метаболичким и</a:t>
            </a:r>
          </a:p>
          <a:p>
            <a:pPr marL="342900">
              <a:lnSpc>
                <a:spcPts val="3350"/>
              </a:lnSpc>
            </a:pPr>
            <a:r>
              <a:rPr lang="ru-RU" sz="2800" b="1">
                <a:solidFill>
                  <a:srgbClr val="000000"/>
                </a:solidFill>
                <a:latin typeface="MGRRLF+PalatinoLinotype-Bold" charset="0"/>
              </a:rPr>
              <a:t>другим болестима костију</a:t>
            </a:r>
          </a:p>
        </p:txBody>
      </p:sp>
      <p:sp>
        <p:nvSpPr>
          <p:cNvPr id="45060" name="object 5"/>
          <p:cNvSpPr>
            <a:spLocks noChangeArrowheads="1"/>
          </p:cNvSpPr>
          <p:nvPr/>
        </p:nvSpPr>
        <p:spPr bwMode="auto">
          <a:xfrm>
            <a:off x="854075" y="3255963"/>
            <a:ext cx="8023225" cy="1866900"/>
          </a:xfrm>
          <a:prstGeom prst="rect">
            <a:avLst/>
          </a:prstGeom>
          <a:noFill/>
          <a:ln w="9525" algn="ctr">
            <a:noFill/>
            <a:round/>
            <a:headEnd/>
            <a:tailEnd/>
          </a:ln>
        </p:spPr>
        <p:txBody>
          <a:bodyPr lIns="0" tIns="0" rIns="0" bIns="0"/>
          <a:lstStyle/>
          <a:p>
            <a:pPr marL="342900">
              <a:lnSpc>
                <a:spcPts val="3775"/>
              </a:lnSpc>
            </a:pPr>
            <a:r>
              <a:rPr lang="ru-RU" sz="2800">
                <a:solidFill>
                  <a:srgbClr val="000000"/>
                </a:solidFill>
                <a:latin typeface="URGEAG+PalatinoLinotype-Roman" charset="0"/>
              </a:rPr>
              <a:t>• остеопенија је </a:t>
            </a:r>
            <a:r>
              <a:rPr lang="ru-RU" sz="2800" b="1">
                <a:solidFill>
                  <a:srgbClr val="000000"/>
                </a:solidFill>
                <a:latin typeface="MGRRLF+PalatinoLinotype-Bold" charset="0"/>
              </a:rPr>
              <a:t>смањење коштане масе</a:t>
            </a:r>
          </a:p>
          <a:p>
            <a:pPr marL="342900">
              <a:lnSpc>
                <a:spcPts val="3350"/>
              </a:lnSpc>
            </a:pPr>
            <a:r>
              <a:rPr lang="ru-RU" sz="2800">
                <a:solidFill>
                  <a:srgbClr val="000000"/>
                </a:solidFill>
                <a:latin typeface="URGEAG+PalatinoLinotype-Roman" charset="0"/>
              </a:rPr>
              <a:t>веће од очекиваног за особу одређених</a:t>
            </a:r>
          </a:p>
          <a:p>
            <a:pPr marL="342900">
              <a:lnSpc>
                <a:spcPts val="3350"/>
              </a:lnSpc>
            </a:pPr>
            <a:r>
              <a:rPr lang="ru-RU" sz="2800">
                <a:solidFill>
                  <a:srgbClr val="000000"/>
                </a:solidFill>
                <a:latin typeface="URGEAG+PalatinoLinotype-Roman" charset="0"/>
              </a:rPr>
              <a:t>година, пола и расе</a:t>
            </a:r>
          </a:p>
        </p:txBody>
      </p:sp>
      <p:sp>
        <p:nvSpPr>
          <p:cNvPr id="45061" name="object 6"/>
          <p:cNvSpPr>
            <a:spLocks noChangeArrowheads="1"/>
          </p:cNvSpPr>
          <p:nvPr/>
        </p:nvSpPr>
        <p:spPr bwMode="auto">
          <a:xfrm>
            <a:off x="854075" y="5159375"/>
            <a:ext cx="8412163" cy="1865313"/>
          </a:xfrm>
          <a:prstGeom prst="rect">
            <a:avLst/>
          </a:prstGeom>
          <a:noFill/>
          <a:ln w="9525" algn="ctr">
            <a:noFill/>
            <a:round/>
            <a:headEnd/>
            <a:tailEnd/>
          </a:ln>
        </p:spPr>
        <p:txBody>
          <a:bodyPr lIns="0" tIns="0" rIns="0" bIns="0"/>
          <a:lstStyle/>
          <a:p>
            <a:pPr marL="342900">
              <a:lnSpc>
                <a:spcPts val="3763"/>
              </a:lnSpc>
            </a:pPr>
            <a:r>
              <a:rPr lang="ru-RU" sz="2800">
                <a:solidFill>
                  <a:srgbClr val="000000"/>
                </a:solidFill>
                <a:latin typeface="URGEAG+PalatinoLinotype-Roman" charset="0"/>
              </a:rPr>
              <a:t>• </a:t>
            </a:r>
            <a:r>
              <a:rPr lang="ru-RU" sz="2800" b="1">
                <a:solidFill>
                  <a:srgbClr val="000000"/>
                </a:solidFill>
                <a:latin typeface="MGRRLF+PalatinoLinotype-Bold" charset="0"/>
              </a:rPr>
              <a:t>остеопенија није дијагноза</a:t>
            </a:r>
            <a:r>
              <a:rPr lang="ru-RU" sz="2800">
                <a:solidFill>
                  <a:srgbClr val="000000"/>
                </a:solidFill>
                <a:latin typeface="URGEAG+PalatinoLinotype-Roman" charset="0"/>
              </a:rPr>
              <a:t>, већ термин</a:t>
            </a:r>
          </a:p>
          <a:p>
            <a:pPr marL="342900">
              <a:lnSpc>
                <a:spcPts val="3350"/>
              </a:lnSpc>
            </a:pPr>
            <a:r>
              <a:rPr lang="ru-RU" sz="2800">
                <a:solidFill>
                  <a:srgbClr val="000000"/>
                </a:solidFill>
                <a:latin typeface="URGEAG+PalatinoLinotype-Roman" charset="0"/>
              </a:rPr>
              <a:t>који означава губитак кости различите</a:t>
            </a:r>
          </a:p>
          <a:p>
            <a:pPr marL="342900">
              <a:lnSpc>
                <a:spcPts val="3350"/>
              </a:lnSpc>
            </a:pPr>
            <a:r>
              <a:rPr lang="ru-RU" sz="2800">
                <a:solidFill>
                  <a:srgbClr val="000000"/>
                </a:solidFill>
                <a:latin typeface="URGEAG+PalatinoLinotype-Roman" charset="0"/>
              </a:rPr>
              <a:t>етиологије</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object 3"/>
          <p:cNvSpPr>
            <a:spLocks noChangeArrowheads="1"/>
          </p:cNvSpPr>
          <p:nvPr/>
        </p:nvSpPr>
        <p:spPr bwMode="auto">
          <a:xfrm>
            <a:off x="-107950" y="476250"/>
            <a:ext cx="8396288" cy="1851025"/>
          </a:xfrm>
          <a:prstGeom prst="rect">
            <a:avLst/>
          </a:prstGeom>
          <a:noFill/>
          <a:ln w="9525" algn="ctr">
            <a:noFill/>
            <a:round/>
            <a:headEnd/>
            <a:tailEnd/>
          </a:ln>
        </p:spPr>
        <p:txBody>
          <a:bodyPr lIns="0" tIns="0" rIns="0" bIns="0"/>
          <a:lstStyle/>
          <a:p>
            <a:pPr marL="1038225" algn="ctr">
              <a:lnSpc>
                <a:spcPts val="4850"/>
              </a:lnSpc>
            </a:pPr>
            <a:r>
              <a:rPr lang="ru-RU" sz="3600" b="1" dirty="0">
                <a:solidFill>
                  <a:srgbClr val="C00000"/>
                </a:solidFill>
                <a:latin typeface="MGRRLF+PalatinoLinotype-Bold" charset="0"/>
              </a:rPr>
              <a:t>ЛОКОМОТОРНИ ИЛИ</a:t>
            </a:r>
          </a:p>
          <a:p>
            <a:pPr marL="1038225" algn="ctr">
              <a:lnSpc>
                <a:spcPts val="4313"/>
              </a:lnSpc>
            </a:pPr>
            <a:r>
              <a:rPr lang="ru-RU" sz="3600" b="1" dirty="0">
                <a:solidFill>
                  <a:srgbClr val="C00000"/>
                </a:solidFill>
                <a:latin typeface="MGRRLF+PalatinoLinotype-Bold" charset="0"/>
              </a:rPr>
              <a:t>МУСКУЛОСКЕЛЕТНИ СИСТЕМ</a:t>
            </a:r>
          </a:p>
        </p:txBody>
      </p:sp>
      <p:sp>
        <p:nvSpPr>
          <p:cNvPr id="8195" name="object 4"/>
          <p:cNvSpPr>
            <a:spLocks noChangeArrowheads="1"/>
          </p:cNvSpPr>
          <p:nvPr/>
        </p:nvSpPr>
        <p:spPr bwMode="auto">
          <a:xfrm>
            <a:off x="930275" y="2943225"/>
            <a:ext cx="8194675" cy="2622550"/>
          </a:xfrm>
          <a:prstGeom prst="rect">
            <a:avLst/>
          </a:prstGeom>
          <a:noFill/>
          <a:ln w="9525" algn="ctr">
            <a:noFill/>
            <a:round/>
            <a:headEnd/>
            <a:tailEnd/>
          </a:ln>
        </p:spPr>
        <p:txBody>
          <a:bodyPr lIns="0" tIns="0" rIns="0" bIns="0"/>
          <a:lstStyle/>
          <a:p>
            <a:pPr marL="341313">
              <a:lnSpc>
                <a:spcPts val="4313"/>
              </a:lnSpc>
            </a:pPr>
            <a:r>
              <a:rPr lang="ru-RU" sz="3200">
                <a:solidFill>
                  <a:srgbClr val="FF0000"/>
                </a:solidFill>
                <a:latin typeface="URGEAG+PalatinoLinotype-Roman" charset="0"/>
              </a:rPr>
              <a:t>• </a:t>
            </a:r>
            <a:r>
              <a:rPr lang="ru-RU" sz="3200" b="1">
                <a:solidFill>
                  <a:srgbClr val="FF0000"/>
                </a:solidFill>
                <a:latin typeface="MGRRLF+PalatinoLinotype-Bold" charset="0"/>
              </a:rPr>
              <a:t>локомоторни систем </a:t>
            </a:r>
            <a:r>
              <a:rPr lang="ru-RU" sz="3200">
                <a:solidFill>
                  <a:srgbClr val="000000"/>
                </a:solidFill>
                <a:latin typeface="URGEAG+PalatinoLinotype-Roman" charset="0"/>
              </a:rPr>
              <a:t>је </a:t>
            </a:r>
            <a:r>
              <a:rPr lang="ru-RU" sz="3200" b="1">
                <a:solidFill>
                  <a:srgbClr val="FF0000"/>
                </a:solidFill>
                <a:latin typeface="MGRRLF+PalatinoLinotype-Bold" charset="0"/>
              </a:rPr>
              <a:t>коштано</a:t>
            </a:r>
            <a:r>
              <a:rPr lang="ru-RU" sz="3200" b="1">
                <a:solidFill>
                  <a:srgbClr val="FF0000"/>
                </a:solidFill>
                <a:latin typeface="MOUPHM+PalatinoLinotype-Bold" charset="0"/>
              </a:rPr>
              <a:t>-</a:t>
            </a:r>
          </a:p>
          <a:p>
            <a:pPr marL="341313">
              <a:lnSpc>
                <a:spcPts val="3838"/>
              </a:lnSpc>
            </a:pPr>
            <a:r>
              <a:rPr lang="ru-RU" sz="3200" b="1">
                <a:solidFill>
                  <a:srgbClr val="FF0000"/>
                </a:solidFill>
                <a:latin typeface="MGRRLF+PalatinoLinotype-Bold" charset="0"/>
              </a:rPr>
              <a:t>зглобно</a:t>
            </a:r>
            <a:r>
              <a:rPr lang="ru-RU" sz="3200" b="1">
                <a:solidFill>
                  <a:srgbClr val="FF0000"/>
                </a:solidFill>
                <a:latin typeface="MOUPHM+PalatinoLinotype-Bold" charset="0"/>
              </a:rPr>
              <a:t>-</a:t>
            </a:r>
            <a:r>
              <a:rPr lang="ru-RU" sz="3200" b="1">
                <a:solidFill>
                  <a:srgbClr val="FF0000"/>
                </a:solidFill>
                <a:latin typeface="MGRRLF+PalatinoLinotype-Bold" charset="0"/>
              </a:rPr>
              <a:t>мишићни систем </a:t>
            </a:r>
            <a:r>
              <a:rPr lang="ru-RU" sz="3200">
                <a:solidFill>
                  <a:srgbClr val="000000"/>
                </a:solidFill>
                <a:latin typeface="URGEAG+PalatinoLinotype-Roman" charset="0"/>
              </a:rPr>
              <a:t>који</a:t>
            </a:r>
          </a:p>
          <a:p>
            <a:pPr marL="341313">
              <a:lnSpc>
                <a:spcPts val="3838"/>
              </a:lnSpc>
            </a:pPr>
            <a:r>
              <a:rPr lang="ru-RU" sz="3200">
                <a:solidFill>
                  <a:srgbClr val="000000"/>
                </a:solidFill>
                <a:latin typeface="URGEAG+PalatinoLinotype-Roman" charset="0"/>
              </a:rPr>
              <a:t>омогућује промену положаја у</a:t>
            </a:r>
          </a:p>
          <a:p>
            <a:pPr marL="341313">
              <a:lnSpc>
                <a:spcPts val="3838"/>
              </a:lnSpc>
            </a:pPr>
            <a:r>
              <a:rPr lang="ru-RU" sz="3200">
                <a:solidFill>
                  <a:srgbClr val="000000"/>
                </a:solidFill>
                <a:latin typeface="URGEAG+PalatinoLinotype-Roman" charset="0"/>
              </a:rPr>
              <a:t>простору и све остале вољне</a:t>
            </a:r>
          </a:p>
        </p:txBody>
      </p:sp>
      <p:sp>
        <p:nvSpPr>
          <p:cNvPr id="8196" name="object 5"/>
          <p:cNvSpPr>
            <a:spLocks noChangeArrowheads="1"/>
          </p:cNvSpPr>
          <p:nvPr/>
        </p:nvSpPr>
        <p:spPr bwMode="auto">
          <a:xfrm>
            <a:off x="1273175" y="4894263"/>
            <a:ext cx="6621463" cy="1158875"/>
          </a:xfrm>
          <a:prstGeom prst="rect">
            <a:avLst/>
          </a:prstGeom>
          <a:noFill/>
          <a:ln w="9525" algn="ctr">
            <a:noFill/>
            <a:round/>
            <a:headEnd/>
            <a:tailEnd/>
          </a:ln>
        </p:spPr>
        <p:txBody>
          <a:bodyPr lIns="0" tIns="0" rIns="0" bIns="0"/>
          <a:lstStyle/>
          <a:p>
            <a:pPr>
              <a:lnSpc>
                <a:spcPts val="4313"/>
              </a:lnSpc>
            </a:pPr>
            <a:r>
              <a:rPr lang="ru-RU" sz="3200">
                <a:solidFill>
                  <a:srgbClr val="000000"/>
                </a:solidFill>
                <a:latin typeface="URGEAG+PalatinoLinotype-Roman" charset="0"/>
              </a:rPr>
              <a:t>механичке покрете организма</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082" name="object 3"/>
          <p:cNvSpPr>
            <a:spLocks noChangeArrowheads="1"/>
          </p:cNvSpPr>
          <p:nvPr/>
        </p:nvSpPr>
        <p:spPr bwMode="auto">
          <a:xfrm>
            <a:off x="2073275" y="485775"/>
            <a:ext cx="5746750" cy="1446213"/>
          </a:xfrm>
          <a:prstGeom prst="rect">
            <a:avLst/>
          </a:prstGeom>
          <a:noFill/>
          <a:ln w="9525" algn="ctr">
            <a:noFill/>
            <a:round/>
            <a:headEnd/>
            <a:tailEnd/>
          </a:ln>
        </p:spPr>
        <p:txBody>
          <a:bodyPr lIns="0" tIns="0" rIns="0" bIns="0"/>
          <a:lstStyle/>
          <a:p>
            <a:pPr>
              <a:lnSpc>
                <a:spcPts val="5388"/>
              </a:lnSpc>
            </a:pPr>
            <a:r>
              <a:rPr lang="ru-RU" sz="4000" b="1" dirty="0">
                <a:solidFill>
                  <a:srgbClr val="C00000"/>
                </a:solidFill>
                <a:latin typeface="MGRRLF+PalatinoLinotype-Bold" charset="0"/>
              </a:rPr>
              <a:t>ОСТЕОМАЛАЦИЈА</a:t>
            </a:r>
          </a:p>
        </p:txBody>
      </p:sp>
      <p:sp>
        <p:nvSpPr>
          <p:cNvPr id="46083" name="object 4"/>
          <p:cNvSpPr>
            <a:spLocks noChangeArrowheads="1"/>
          </p:cNvSpPr>
          <p:nvPr/>
        </p:nvSpPr>
        <p:spPr bwMode="auto">
          <a:xfrm>
            <a:off x="930275" y="1666875"/>
            <a:ext cx="8335963" cy="2041525"/>
          </a:xfrm>
          <a:prstGeom prst="rect">
            <a:avLst/>
          </a:prstGeom>
          <a:noFill/>
          <a:ln w="9525" algn="ctr">
            <a:noFill/>
            <a:round/>
            <a:headEnd/>
            <a:tailEnd/>
          </a:ln>
        </p:spPr>
        <p:txBody>
          <a:bodyPr lIns="0" tIns="0" rIns="0" bIns="0"/>
          <a:lstStyle/>
          <a:p>
            <a:pPr marL="341313">
              <a:lnSpc>
                <a:spcPts val="3763"/>
              </a:lnSpc>
            </a:pPr>
            <a:r>
              <a:rPr lang="ru-RU" sz="2800">
                <a:solidFill>
                  <a:srgbClr val="FF0000"/>
                </a:solidFill>
                <a:latin typeface="URGEAG+PalatinoLinotype-Roman" charset="0"/>
              </a:rPr>
              <a:t>• </a:t>
            </a:r>
            <a:r>
              <a:rPr lang="ru-RU" sz="2800" b="1">
                <a:solidFill>
                  <a:srgbClr val="FF0000"/>
                </a:solidFill>
                <a:latin typeface="MGRRLF+PalatinoLinotype-Bold" charset="0"/>
              </a:rPr>
              <a:t>рахитис </a:t>
            </a:r>
            <a:r>
              <a:rPr lang="ru-RU" sz="2800">
                <a:solidFill>
                  <a:srgbClr val="000000"/>
                </a:solidFill>
                <a:latin typeface="URGEAG+PalatinoLinotype-Roman" charset="0"/>
              </a:rPr>
              <a:t>се јавља у детињству и</a:t>
            </a:r>
          </a:p>
          <a:p>
            <a:pPr marL="341313">
              <a:lnSpc>
                <a:spcPts val="2700"/>
              </a:lnSpc>
            </a:pPr>
            <a:r>
              <a:rPr lang="ru-RU" sz="2800">
                <a:solidFill>
                  <a:srgbClr val="000000"/>
                </a:solidFill>
                <a:latin typeface="URGEAG+PalatinoLinotype-Roman" charset="0"/>
              </a:rPr>
              <a:t>представља мањкавост минерализације и</a:t>
            </a:r>
          </a:p>
          <a:p>
            <a:pPr marL="341313">
              <a:lnSpc>
                <a:spcPts val="2700"/>
              </a:lnSpc>
            </a:pPr>
            <a:r>
              <a:rPr lang="ru-RU" sz="2800">
                <a:solidFill>
                  <a:srgbClr val="000000"/>
                </a:solidFill>
                <a:latin typeface="URGEAG+PalatinoLinotype-Roman" charset="0"/>
              </a:rPr>
              <a:t>то првенствено хрскавице у епифизној</a:t>
            </a:r>
          </a:p>
          <a:p>
            <a:pPr marL="341313">
              <a:lnSpc>
                <a:spcPts val="2700"/>
              </a:lnSpc>
            </a:pPr>
            <a:r>
              <a:rPr lang="ru-RU" sz="2800">
                <a:solidFill>
                  <a:srgbClr val="000000"/>
                </a:solidFill>
                <a:latin typeface="URGEAG+PalatinoLinotype-Roman" charset="0"/>
              </a:rPr>
              <a:t>плочи раста хрскавице.</a:t>
            </a:r>
          </a:p>
        </p:txBody>
      </p:sp>
      <p:sp>
        <p:nvSpPr>
          <p:cNvPr id="46084" name="object 5"/>
          <p:cNvSpPr>
            <a:spLocks noChangeArrowheads="1"/>
          </p:cNvSpPr>
          <p:nvPr/>
        </p:nvSpPr>
        <p:spPr bwMode="auto">
          <a:xfrm>
            <a:off x="930275" y="3571875"/>
            <a:ext cx="7781925" cy="1012825"/>
          </a:xfrm>
          <a:prstGeom prst="rect">
            <a:avLst/>
          </a:prstGeom>
          <a:noFill/>
          <a:ln w="9525" algn="ctr">
            <a:noFill/>
            <a:round/>
            <a:headEnd/>
            <a:tailEnd/>
          </a:ln>
        </p:spPr>
        <p:txBody>
          <a:bodyPr lIns="0" tIns="0" rIns="0" bIns="0"/>
          <a:lstStyle/>
          <a:p>
            <a:pPr>
              <a:lnSpc>
                <a:spcPts val="3775"/>
              </a:lnSpc>
            </a:pPr>
            <a:r>
              <a:rPr lang="ru-RU" sz="2800">
                <a:solidFill>
                  <a:srgbClr val="000000"/>
                </a:solidFill>
                <a:latin typeface="URGEAG+PalatinoLinotype-Roman" charset="0"/>
              </a:rPr>
              <a:t>• рахитис се јавља код деце у фази раста</a:t>
            </a:r>
          </a:p>
        </p:txBody>
      </p:sp>
      <p:sp>
        <p:nvSpPr>
          <p:cNvPr id="46085" name="object 6"/>
          <p:cNvSpPr>
            <a:spLocks noChangeArrowheads="1"/>
          </p:cNvSpPr>
          <p:nvPr/>
        </p:nvSpPr>
        <p:spPr bwMode="auto">
          <a:xfrm>
            <a:off x="930275" y="4446588"/>
            <a:ext cx="8512175" cy="2036762"/>
          </a:xfrm>
          <a:prstGeom prst="rect">
            <a:avLst/>
          </a:prstGeom>
          <a:noFill/>
          <a:ln w="9525" algn="ctr">
            <a:noFill/>
            <a:round/>
            <a:headEnd/>
            <a:tailEnd/>
          </a:ln>
        </p:spPr>
        <p:txBody>
          <a:bodyPr lIns="0" tIns="0" rIns="0" bIns="0"/>
          <a:lstStyle/>
          <a:p>
            <a:pPr marL="341313">
              <a:lnSpc>
                <a:spcPts val="3763"/>
              </a:lnSpc>
            </a:pPr>
            <a:r>
              <a:rPr lang="ru-RU" sz="2800">
                <a:solidFill>
                  <a:srgbClr val="FF0000"/>
                </a:solidFill>
                <a:latin typeface="URGEAG+PalatinoLinotype-Roman" charset="0"/>
              </a:rPr>
              <a:t>• </a:t>
            </a:r>
            <a:r>
              <a:rPr lang="ru-RU" sz="2800" b="1">
                <a:solidFill>
                  <a:srgbClr val="FF0000"/>
                </a:solidFill>
                <a:latin typeface="MGRRLF+PalatinoLinotype-Bold" charset="0"/>
              </a:rPr>
              <a:t>остеомалација </a:t>
            </a:r>
            <a:r>
              <a:rPr lang="ru-RU" sz="2800">
                <a:solidFill>
                  <a:srgbClr val="000000"/>
                </a:solidFill>
                <a:latin typeface="URGEAG+PalatinoLinotype-Roman" charset="0"/>
              </a:rPr>
              <a:t>се јавља код деце и код</a:t>
            </a:r>
          </a:p>
          <a:p>
            <a:pPr marL="341313">
              <a:lnSpc>
                <a:spcPts val="2688"/>
              </a:lnSpc>
            </a:pPr>
            <a:r>
              <a:rPr lang="ru-RU" sz="2800">
                <a:solidFill>
                  <a:srgbClr val="000000"/>
                </a:solidFill>
                <a:latin typeface="URGEAG+PalatinoLinotype-Roman" charset="0"/>
              </a:rPr>
              <a:t>одраслих и представља мањкаву</a:t>
            </a:r>
          </a:p>
          <a:p>
            <a:pPr marL="341313">
              <a:lnSpc>
                <a:spcPts val="2688"/>
              </a:lnSpc>
            </a:pPr>
            <a:r>
              <a:rPr lang="ru-RU" sz="2800">
                <a:solidFill>
                  <a:srgbClr val="000000"/>
                </a:solidFill>
                <a:latin typeface="URGEAG+PalatinoLinotype-Roman" charset="0"/>
              </a:rPr>
              <a:t>минерализацију спонгиозне и кортикалне</a:t>
            </a:r>
          </a:p>
          <a:p>
            <a:pPr marL="341313">
              <a:lnSpc>
                <a:spcPts val="2688"/>
              </a:lnSpc>
            </a:pPr>
            <a:r>
              <a:rPr lang="ru-RU" sz="2800">
                <a:solidFill>
                  <a:srgbClr val="000000"/>
                </a:solidFill>
                <a:latin typeface="URGEAG+PalatinoLinotype-Roman" charset="0"/>
              </a:rPr>
              <a:t>кости</a:t>
            </a: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106" name="object 4"/>
          <p:cNvSpPr>
            <a:spLocks noChangeArrowheads="1"/>
          </p:cNvSpPr>
          <p:nvPr/>
        </p:nvSpPr>
        <p:spPr bwMode="auto">
          <a:xfrm>
            <a:off x="625475" y="1692275"/>
            <a:ext cx="8464550" cy="1325563"/>
          </a:xfrm>
          <a:prstGeom prst="rect">
            <a:avLst/>
          </a:prstGeom>
          <a:noFill/>
          <a:ln w="9525" algn="ctr">
            <a:noFill/>
            <a:round/>
            <a:headEnd/>
            <a:tailEnd/>
          </a:ln>
        </p:spPr>
        <p:txBody>
          <a:bodyPr lIns="0" tIns="0" rIns="0" bIns="0"/>
          <a:lstStyle/>
          <a:p>
            <a:pPr marL="342900">
              <a:lnSpc>
                <a:spcPts val="3238"/>
              </a:lnSpc>
            </a:pPr>
            <a:r>
              <a:rPr lang="ru-RU" sz="2400">
                <a:solidFill>
                  <a:srgbClr val="FF0000"/>
                </a:solidFill>
                <a:latin typeface="URGEAG+PalatinoLinotype-Roman" charset="0"/>
              </a:rPr>
              <a:t>• </a:t>
            </a:r>
            <a:r>
              <a:rPr lang="ru-RU" sz="2400" b="1">
                <a:solidFill>
                  <a:srgbClr val="FF0000"/>
                </a:solidFill>
                <a:latin typeface="MGRRLF+PalatinoLinotype-Bold" charset="0"/>
              </a:rPr>
              <a:t>остеомалација </a:t>
            </a:r>
            <a:r>
              <a:rPr lang="ru-RU" sz="2400">
                <a:solidFill>
                  <a:srgbClr val="000000"/>
                </a:solidFill>
                <a:latin typeface="URGEAG+PalatinoLinotype-Roman" charset="0"/>
              </a:rPr>
              <a:t>је стање омекшалости кости због</a:t>
            </a:r>
          </a:p>
          <a:p>
            <a:pPr marL="342900">
              <a:lnSpc>
                <a:spcPts val="3225"/>
              </a:lnSpc>
              <a:spcBef>
                <a:spcPts val="363"/>
              </a:spcBef>
            </a:pPr>
            <a:r>
              <a:rPr lang="ru-RU" sz="2400">
                <a:solidFill>
                  <a:srgbClr val="000000"/>
                </a:solidFill>
                <a:latin typeface="URGEAG+PalatinoLinotype-Roman" charset="0"/>
              </a:rPr>
              <a:t>недостатка минерала у кости у којој:</a:t>
            </a:r>
          </a:p>
        </p:txBody>
      </p:sp>
      <p:sp>
        <p:nvSpPr>
          <p:cNvPr id="47107" name="object 5"/>
          <p:cNvSpPr>
            <a:spLocks noChangeArrowheads="1"/>
          </p:cNvSpPr>
          <p:nvPr/>
        </p:nvSpPr>
        <p:spPr bwMode="auto">
          <a:xfrm>
            <a:off x="625475" y="2638425"/>
            <a:ext cx="8915400" cy="2687638"/>
          </a:xfrm>
          <a:prstGeom prst="rect">
            <a:avLst/>
          </a:prstGeom>
          <a:noFill/>
          <a:ln w="9525" algn="ctr">
            <a:noFill/>
            <a:round/>
            <a:headEnd/>
            <a:tailEnd/>
          </a:ln>
        </p:spPr>
        <p:txBody>
          <a:bodyPr lIns="0" tIns="0" rIns="0" bIns="0"/>
          <a:lstStyle/>
          <a:p>
            <a:pPr>
              <a:lnSpc>
                <a:spcPts val="3225"/>
              </a:lnSpc>
            </a:pPr>
            <a:r>
              <a:rPr lang="ru-RU" sz="2400" b="1">
                <a:solidFill>
                  <a:srgbClr val="000000"/>
                </a:solidFill>
                <a:latin typeface="MOUPHM+PalatinoLinotype-Bold" charset="0"/>
              </a:rPr>
              <a:t>- </a:t>
            </a:r>
            <a:r>
              <a:rPr lang="ru-RU" sz="2400" b="1">
                <a:solidFill>
                  <a:srgbClr val="000000"/>
                </a:solidFill>
                <a:latin typeface="MGRRLF+PalatinoLinotype-Bold" charset="0"/>
              </a:rPr>
              <a:t>нема губитка остеоида </a:t>
            </a:r>
            <a:r>
              <a:rPr lang="ru-RU" sz="2400">
                <a:solidFill>
                  <a:srgbClr val="000000"/>
                </a:solidFill>
                <a:latin typeface="URGEAG+PalatinoLinotype-Roman" charset="0"/>
              </a:rPr>
              <a:t>или коштаног матрикса</a:t>
            </a:r>
          </a:p>
          <a:p>
            <a:pPr>
              <a:lnSpc>
                <a:spcPts val="3238"/>
              </a:lnSpc>
              <a:spcBef>
                <a:spcPts val="375"/>
              </a:spcBef>
            </a:pPr>
            <a:r>
              <a:rPr lang="ru-RU" sz="2400" b="1">
                <a:solidFill>
                  <a:srgbClr val="000000"/>
                </a:solidFill>
                <a:latin typeface="MOUPHM+PalatinoLinotype-Bold" charset="0"/>
              </a:rPr>
              <a:t>- </a:t>
            </a:r>
            <a:r>
              <a:rPr lang="ru-RU" sz="2400" b="1">
                <a:solidFill>
                  <a:srgbClr val="000000"/>
                </a:solidFill>
                <a:latin typeface="MGRRLF+PalatinoLinotype-Bold" charset="0"/>
              </a:rPr>
              <a:t>циклуси ремоделовања </a:t>
            </a:r>
            <a:r>
              <a:rPr lang="ru-RU" sz="2400">
                <a:solidFill>
                  <a:srgbClr val="000000"/>
                </a:solidFill>
                <a:latin typeface="URGEAG+PalatinoLinotype-Roman" charset="0"/>
              </a:rPr>
              <a:t>кости се одвијају</a:t>
            </a:r>
          </a:p>
          <a:p>
            <a:pPr>
              <a:lnSpc>
                <a:spcPts val="3225"/>
              </a:lnSpc>
              <a:spcBef>
                <a:spcPts val="350"/>
              </a:spcBef>
            </a:pPr>
            <a:r>
              <a:rPr lang="ru-RU" sz="2400" b="1">
                <a:solidFill>
                  <a:srgbClr val="000000"/>
                </a:solidFill>
                <a:latin typeface="MGRRLF+PalatinoLinotype-Bold" charset="0"/>
              </a:rPr>
              <a:t>нормално</a:t>
            </a:r>
          </a:p>
          <a:p>
            <a:pPr>
              <a:lnSpc>
                <a:spcPts val="3225"/>
              </a:lnSpc>
              <a:spcBef>
                <a:spcPts val="388"/>
              </a:spcBef>
            </a:pPr>
            <a:r>
              <a:rPr lang="ru-RU" sz="2400" b="1">
                <a:solidFill>
                  <a:srgbClr val="000000"/>
                </a:solidFill>
                <a:latin typeface="MOUPHM+PalatinoLinotype-Bold" charset="0"/>
              </a:rPr>
              <a:t>- </a:t>
            </a:r>
            <a:r>
              <a:rPr lang="ru-RU" sz="2400" b="1">
                <a:solidFill>
                  <a:srgbClr val="000000"/>
                </a:solidFill>
                <a:latin typeface="MGRRLF+PalatinoLinotype-Bold" charset="0"/>
              </a:rPr>
              <a:t>поремећај калцификације и таложења минерала</a:t>
            </a:r>
          </a:p>
          <a:p>
            <a:pPr>
              <a:lnSpc>
                <a:spcPts val="3225"/>
              </a:lnSpc>
              <a:spcBef>
                <a:spcPts val="388"/>
              </a:spcBef>
            </a:pPr>
            <a:r>
              <a:rPr lang="ru-RU" sz="2400">
                <a:solidFill>
                  <a:srgbClr val="000000"/>
                </a:solidFill>
                <a:latin typeface="URGEAG+PalatinoLinotype-Roman" charset="0"/>
              </a:rPr>
              <a:t>уместо тврде кости настаје меко остеоидно ткиво</a:t>
            </a:r>
          </a:p>
        </p:txBody>
      </p:sp>
      <p:sp>
        <p:nvSpPr>
          <p:cNvPr id="47108" name="object 6"/>
          <p:cNvSpPr>
            <a:spLocks noChangeArrowheads="1"/>
          </p:cNvSpPr>
          <p:nvPr/>
        </p:nvSpPr>
        <p:spPr bwMode="auto">
          <a:xfrm>
            <a:off x="625475" y="5326063"/>
            <a:ext cx="8296275" cy="1600200"/>
          </a:xfrm>
          <a:prstGeom prst="rect">
            <a:avLst/>
          </a:prstGeom>
          <a:noFill/>
          <a:ln w="9525" algn="ctr">
            <a:noFill/>
            <a:round/>
            <a:headEnd/>
            <a:tailEnd/>
          </a:ln>
        </p:spPr>
        <p:txBody>
          <a:bodyPr lIns="0" tIns="0" rIns="0" bIns="0"/>
          <a:lstStyle/>
          <a:p>
            <a:pPr>
              <a:lnSpc>
                <a:spcPts val="3225"/>
              </a:lnSpc>
            </a:pPr>
            <a:r>
              <a:rPr lang="ru-RU" sz="2400">
                <a:solidFill>
                  <a:srgbClr val="000000"/>
                </a:solidFill>
                <a:latin typeface="URGEAG+PalatinoLinotype-Roman" charset="0"/>
              </a:rPr>
              <a:t>Остеомалација у склопу </a:t>
            </a:r>
            <a:r>
              <a:rPr lang="ru-RU" sz="2400" b="1">
                <a:solidFill>
                  <a:srgbClr val="FF0000"/>
                </a:solidFill>
                <a:latin typeface="MGRRLF+PalatinoLinotype-Bold" charset="0"/>
              </a:rPr>
              <a:t>системских поремећаја</a:t>
            </a:r>
            <a:r>
              <a:rPr lang="ru-RU" sz="2400">
                <a:solidFill>
                  <a:srgbClr val="000000"/>
                </a:solidFill>
                <a:latin typeface="NGRBLQ+PalatinoLinotype-Roman" charset="0"/>
              </a:rPr>
              <a:t>:</a:t>
            </a:r>
          </a:p>
          <a:p>
            <a:pPr>
              <a:lnSpc>
                <a:spcPts val="2875"/>
              </a:lnSpc>
            </a:pPr>
            <a:r>
              <a:rPr lang="ru-RU" sz="2400">
                <a:solidFill>
                  <a:srgbClr val="000000"/>
                </a:solidFill>
                <a:latin typeface="URGEAG+PalatinoLinotype-Roman" charset="0"/>
              </a:rPr>
              <a:t>• </a:t>
            </a:r>
            <a:r>
              <a:rPr lang="ru-RU" sz="2400" b="1">
                <a:solidFill>
                  <a:srgbClr val="000000"/>
                </a:solidFill>
                <a:latin typeface="MGRRLF+PalatinoLinotype-Bold" charset="0"/>
              </a:rPr>
              <a:t>бубрежна остеодистрофија</a:t>
            </a:r>
          </a:p>
          <a:p>
            <a:pPr>
              <a:lnSpc>
                <a:spcPts val="2875"/>
              </a:lnSpc>
            </a:pPr>
            <a:r>
              <a:rPr lang="ru-RU" sz="2400">
                <a:solidFill>
                  <a:srgbClr val="000000"/>
                </a:solidFill>
                <a:latin typeface="URGEAG+PalatinoLinotype-Roman" charset="0"/>
              </a:rPr>
              <a:t>• </a:t>
            </a:r>
            <a:r>
              <a:rPr lang="ru-RU" sz="2400" b="1">
                <a:solidFill>
                  <a:srgbClr val="000000"/>
                </a:solidFill>
                <a:latin typeface="MGRRLF+PalatinoLinotype-Bold" charset="0"/>
              </a:rPr>
              <a:t>хипопаратиреоидизам</a:t>
            </a:r>
          </a:p>
        </p:txBody>
      </p:sp>
      <p:sp>
        <p:nvSpPr>
          <p:cNvPr id="7" name="TextBox 2"/>
          <p:cNvSpPr txBox="1"/>
          <p:nvPr/>
        </p:nvSpPr>
        <p:spPr>
          <a:xfrm>
            <a:off x="584200" y="165100"/>
            <a:ext cx="8047075" cy="1824795"/>
          </a:xfrm>
          <a:prstGeom prst="rect">
            <a:avLst/>
          </a:prstGeom>
          <a:noFill/>
        </p:spPr>
        <p:txBody>
          <a:bodyPr wrap="none" lIns="0" tIns="0" rIns="0" bIns="0">
            <a:spAutoFit/>
          </a:bodyPr>
          <a:lstStyle/>
          <a:p>
            <a:pPr>
              <a:lnSpc>
                <a:spcPts val="4800"/>
              </a:lnSpc>
              <a:tabLst>
                <a:tab pos="2374900" algn="l"/>
              </a:tabLst>
            </a:pPr>
            <a:r>
              <a:rPr lang="en-CA" sz="4000" b="1" dirty="0" err="1">
                <a:solidFill>
                  <a:srgbClr val="C00000"/>
                </a:solidFill>
                <a:latin typeface="Palatino Linotype Bold" pitchFamily="18" charset="0"/>
              </a:rPr>
              <a:t>Остеомалација</a:t>
            </a:r>
            <a:r>
              <a:rPr lang="en-CA" sz="4000" b="1" dirty="0">
                <a:solidFill>
                  <a:srgbClr val="C00000"/>
                </a:solidFill>
                <a:latin typeface="Palatino Linotype Bold" pitchFamily="18" charset="0"/>
              </a:rPr>
              <a:t> </a:t>
            </a:r>
            <a:r>
              <a:rPr lang="en-CA" sz="4000" b="1" dirty="0" err="1">
                <a:solidFill>
                  <a:srgbClr val="C00000"/>
                </a:solidFill>
                <a:latin typeface="Palatino Linotype Bold" pitchFamily="18" charset="0"/>
              </a:rPr>
              <a:t>је</a:t>
            </a:r>
            <a:r>
              <a:rPr lang="en-CA" sz="4000" b="1" dirty="0">
                <a:solidFill>
                  <a:srgbClr val="C00000"/>
                </a:solidFill>
                <a:latin typeface="Palatino Linotype Bold" pitchFamily="18" charset="0"/>
              </a:rPr>
              <a:t> </a:t>
            </a:r>
            <a:r>
              <a:rPr lang="en-CA" sz="4000" b="1" dirty="0" err="1">
                <a:solidFill>
                  <a:srgbClr val="C00000"/>
                </a:solidFill>
                <a:latin typeface="Palatino Linotype Bold" pitchFamily="18" charset="0"/>
              </a:rPr>
              <a:t>различита</a:t>
            </a:r>
            <a:r>
              <a:rPr lang="en-CA" sz="4000" b="1" dirty="0">
                <a:solidFill>
                  <a:srgbClr val="C00000"/>
                </a:solidFill>
                <a:latin typeface="Palatino Linotype Bold" pitchFamily="18" charset="0"/>
              </a:rPr>
              <a:t> </a:t>
            </a:r>
            <a:r>
              <a:rPr lang="en-CA" sz="4000" b="1" dirty="0" err="1">
                <a:solidFill>
                  <a:srgbClr val="C00000"/>
                </a:solidFill>
                <a:latin typeface="Palatino Linotype Bold" pitchFamily="18" charset="0"/>
              </a:rPr>
              <a:t>од</a:t>
            </a:r>
            <a:r>
              <a:rPr lang="en-CA" sz="3900" dirty="0">
                <a:solidFill>
                  <a:srgbClr val="C00000"/>
                </a:solidFill>
                <a:latin typeface="Times New Roman" pitchFamily="18" charset="0"/>
              </a:rPr>
              <a:t/>
            </a:r>
            <a:br>
              <a:rPr lang="en-CA" sz="3900" dirty="0">
                <a:solidFill>
                  <a:srgbClr val="C00000"/>
                </a:solidFill>
                <a:latin typeface="Times New Roman" pitchFamily="18" charset="0"/>
              </a:rPr>
            </a:br>
            <a:r>
              <a:rPr lang="en-CA" sz="4000" b="1" dirty="0">
                <a:solidFill>
                  <a:srgbClr val="C00000"/>
                </a:solidFill>
                <a:latin typeface="Palatino Linotype Bold" pitchFamily="18" charset="0"/>
              </a:rPr>
              <a:t>	</a:t>
            </a:r>
            <a:r>
              <a:rPr lang="en-CA" sz="4000" b="1" dirty="0" err="1">
                <a:solidFill>
                  <a:srgbClr val="C00000"/>
                </a:solidFill>
                <a:latin typeface="Palatino Linotype Bold" pitchFamily="18" charset="0"/>
              </a:rPr>
              <a:t>остеопорозе</a:t>
            </a:r>
            <a:endParaRPr lang="en-CA" sz="4000" b="1" dirty="0">
              <a:solidFill>
                <a:srgbClr val="C00000"/>
              </a:solidFill>
              <a:latin typeface="Palatino Linotype Bold" pitchFamily="18" charset="0"/>
            </a:endParaRPr>
          </a:p>
          <a:p>
            <a:pPr>
              <a:lnSpc>
                <a:spcPts val="4800"/>
              </a:lnSpc>
              <a:tabLst>
                <a:tab pos="2374900" algn="l"/>
              </a:tabLst>
            </a:pPr>
            <a:endParaRPr lang="en-CA" sz="3900" dirty="0">
              <a:solidFill>
                <a:srgbClr val="C00000"/>
              </a:solidFill>
            </a:endParaRP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8130" name="object 3"/>
          <p:cNvSpPr>
            <a:spLocks noChangeArrowheads="1"/>
          </p:cNvSpPr>
          <p:nvPr/>
        </p:nvSpPr>
        <p:spPr bwMode="auto">
          <a:xfrm>
            <a:off x="2124075" y="477838"/>
            <a:ext cx="5508625" cy="1446212"/>
          </a:xfrm>
          <a:prstGeom prst="rect">
            <a:avLst/>
          </a:prstGeom>
          <a:noFill/>
          <a:ln w="9525" algn="ctr">
            <a:noFill/>
            <a:round/>
            <a:headEnd/>
            <a:tailEnd/>
          </a:ln>
        </p:spPr>
        <p:txBody>
          <a:bodyPr lIns="0" tIns="0" rIns="0" bIns="0"/>
          <a:lstStyle/>
          <a:p>
            <a:pPr>
              <a:lnSpc>
                <a:spcPts val="5388"/>
              </a:lnSpc>
            </a:pPr>
            <a:r>
              <a:rPr lang="ru-RU" sz="4000" b="1" dirty="0">
                <a:solidFill>
                  <a:srgbClr val="C00000"/>
                </a:solidFill>
                <a:latin typeface="Times New Roman" pitchFamily="18" charset="0"/>
                <a:cs typeface="Times New Roman" pitchFamily="18" charset="0"/>
              </a:rPr>
              <a:t>ОСТЕОАРТРИТИС</a:t>
            </a:r>
          </a:p>
        </p:txBody>
      </p:sp>
      <p:sp>
        <p:nvSpPr>
          <p:cNvPr id="48131" name="object 4"/>
          <p:cNvSpPr>
            <a:spLocks noChangeArrowheads="1"/>
          </p:cNvSpPr>
          <p:nvPr/>
        </p:nvSpPr>
        <p:spPr bwMode="auto">
          <a:xfrm>
            <a:off x="854075" y="1335088"/>
            <a:ext cx="8478838" cy="1727200"/>
          </a:xfrm>
          <a:prstGeom prst="rect">
            <a:avLst/>
          </a:prstGeom>
          <a:noFill/>
          <a:ln w="9525" algn="ctr">
            <a:noFill/>
            <a:round/>
            <a:headEnd/>
            <a:tailEnd/>
          </a:ln>
        </p:spPr>
        <p:txBody>
          <a:bodyPr lIns="0" tIns="0" rIns="0" bIns="0"/>
          <a:lstStyle/>
          <a:p>
            <a:pPr marL="354013">
              <a:lnSpc>
                <a:spcPts val="3775"/>
              </a:lnSpc>
            </a:pPr>
            <a:r>
              <a:rPr lang="ru-RU" sz="2800">
                <a:solidFill>
                  <a:srgbClr val="FF0000"/>
                </a:solidFill>
                <a:latin typeface="Times New Roman" pitchFamily="18" charset="0"/>
                <a:cs typeface="Times New Roman" pitchFamily="18" charset="0"/>
              </a:rPr>
              <a:t>• </a:t>
            </a:r>
            <a:r>
              <a:rPr lang="ru-RU" sz="2800" b="1">
                <a:solidFill>
                  <a:srgbClr val="FF0000"/>
                </a:solidFill>
                <a:latin typeface="Times New Roman" pitchFamily="18" charset="0"/>
                <a:cs typeface="Times New Roman" pitchFamily="18" charset="0"/>
              </a:rPr>
              <a:t>остеоартритис је дегенартивни процес</a:t>
            </a:r>
          </a:p>
          <a:p>
            <a:pPr marL="354013">
              <a:lnSpc>
                <a:spcPts val="2925"/>
              </a:lnSpc>
            </a:pPr>
            <a:r>
              <a:rPr lang="ru-RU" sz="2800">
                <a:solidFill>
                  <a:srgbClr val="000000"/>
                </a:solidFill>
                <a:latin typeface="Times New Roman" pitchFamily="18" charset="0"/>
                <a:cs typeface="Times New Roman" pitchFamily="18" charset="0"/>
              </a:rPr>
              <a:t>који захвата хрскавицу зглобова и има</a:t>
            </a:r>
          </a:p>
          <a:p>
            <a:pPr marL="354013">
              <a:lnSpc>
                <a:spcPts val="2700"/>
              </a:lnSpc>
            </a:pPr>
            <a:r>
              <a:rPr lang="ru-RU" sz="2800">
                <a:solidFill>
                  <a:srgbClr val="000000"/>
                </a:solidFill>
                <a:latin typeface="Times New Roman" pitchFamily="18" charset="0"/>
                <a:cs typeface="Times New Roman" pitchFamily="18" charset="0"/>
              </a:rPr>
              <a:t>запаљенску компоненту</a:t>
            </a:r>
          </a:p>
        </p:txBody>
      </p:sp>
      <p:sp>
        <p:nvSpPr>
          <p:cNvPr id="48132" name="object 5"/>
          <p:cNvSpPr>
            <a:spLocks noChangeArrowheads="1"/>
          </p:cNvSpPr>
          <p:nvPr/>
        </p:nvSpPr>
        <p:spPr bwMode="auto">
          <a:xfrm>
            <a:off x="854075" y="2876550"/>
            <a:ext cx="8261350" cy="1012825"/>
          </a:xfrm>
          <a:prstGeom prst="rect">
            <a:avLst/>
          </a:prstGeom>
          <a:noFill/>
          <a:ln w="9525" algn="ctr">
            <a:noFill/>
            <a:round/>
            <a:headEnd/>
            <a:tailEnd/>
          </a:ln>
        </p:spPr>
        <p:txBody>
          <a:bodyPr lIns="0" tIns="0" rIns="0" bIns="0"/>
          <a:lstStyle/>
          <a:p>
            <a:pPr>
              <a:lnSpc>
                <a:spcPts val="3775"/>
              </a:lnSpc>
            </a:pPr>
            <a:r>
              <a:rPr lang="ru-RU" sz="2800">
                <a:solidFill>
                  <a:srgbClr val="000000"/>
                </a:solidFill>
                <a:latin typeface="Times New Roman" pitchFamily="18" charset="0"/>
                <a:cs typeface="Times New Roman" pitchFamily="18" charset="0"/>
              </a:rPr>
              <a:t>• најчешће су захваћени </a:t>
            </a:r>
            <a:r>
              <a:rPr lang="ru-RU" sz="2800" b="1">
                <a:solidFill>
                  <a:srgbClr val="000000"/>
                </a:solidFill>
                <a:latin typeface="Times New Roman" pitchFamily="18" charset="0"/>
                <a:cs typeface="Times New Roman" pitchFamily="18" charset="0"/>
              </a:rPr>
              <a:t>зглобови ручја и</a:t>
            </a:r>
          </a:p>
        </p:txBody>
      </p:sp>
      <p:sp>
        <p:nvSpPr>
          <p:cNvPr id="48133" name="object 6"/>
          <p:cNvSpPr>
            <a:spLocks noChangeArrowheads="1"/>
          </p:cNvSpPr>
          <p:nvPr/>
        </p:nvSpPr>
        <p:spPr bwMode="auto">
          <a:xfrm>
            <a:off x="1208088" y="3257550"/>
            <a:ext cx="1782762" cy="1012825"/>
          </a:xfrm>
          <a:prstGeom prst="rect">
            <a:avLst/>
          </a:prstGeom>
          <a:noFill/>
          <a:ln w="9525" algn="ctr">
            <a:noFill/>
            <a:round/>
            <a:headEnd/>
            <a:tailEnd/>
          </a:ln>
        </p:spPr>
        <p:txBody>
          <a:bodyPr lIns="0" tIns="0" rIns="0" bIns="0"/>
          <a:lstStyle/>
          <a:p>
            <a:pPr>
              <a:lnSpc>
                <a:spcPts val="3763"/>
              </a:lnSpc>
            </a:pPr>
            <a:r>
              <a:rPr lang="ru-RU" sz="2800" b="1">
                <a:solidFill>
                  <a:srgbClr val="000000"/>
                </a:solidFill>
                <a:latin typeface="Times New Roman" pitchFamily="18" charset="0"/>
                <a:cs typeface="Times New Roman" pitchFamily="18" charset="0"/>
              </a:rPr>
              <a:t>колена</a:t>
            </a:r>
          </a:p>
        </p:txBody>
      </p:sp>
      <p:sp>
        <p:nvSpPr>
          <p:cNvPr id="48134" name="object 7"/>
          <p:cNvSpPr>
            <a:spLocks noChangeArrowheads="1"/>
          </p:cNvSpPr>
          <p:nvPr/>
        </p:nvSpPr>
        <p:spPr bwMode="auto">
          <a:xfrm>
            <a:off x="854075" y="4081463"/>
            <a:ext cx="7472363" cy="1012825"/>
          </a:xfrm>
          <a:prstGeom prst="rect">
            <a:avLst/>
          </a:prstGeom>
          <a:noFill/>
          <a:ln w="9525" algn="ctr">
            <a:noFill/>
            <a:round/>
            <a:headEnd/>
            <a:tailEnd/>
          </a:ln>
        </p:spPr>
        <p:txBody>
          <a:bodyPr lIns="0" tIns="0" rIns="0" bIns="0"/>
          <a:lstStyle/>
          <a:p>
            <a:pPr>
              <a:lnSpc>
                <a:spcPts val="3763"/>
              </a:lnSpc>
            </a:pPr>
            <a:r>
              <a:rPr lang="ru-RU" sz="2800">
                <a:solidFill>
                  <a:srgbClr val="000000"/>
                </a:solidFill>
                <a:latin typeface="Times New Roman" pitchFamily="18" charset="0"/>
                <a:cs typeface="Times New Roman" pitchFamily="18" charset="0"/>
              </a:rPr>
              <a:t>• јавља се код особа старости </a:t>
            </a:r>
            <a:r>
              <a:rPr lang="ru-RU" sz="2800" b="1">
                <a:solidFill>
                  <a:srgbClr val="000000"/>
                </a:solidFill>
                <a:latin typeface="Times New Roman" pitchFamily="18" charset="0"/>
                <a:cs typeface="Times New Roman" pitchFamily="18" charset="0"/>
              </a:rPr>
              <a:t>преко 50</a:t>
            </a:r>
          </a:p>
        </p:txBody>
      </p:sp>
      <p:sp>
        <p:nvSpPr>
          <p:cNvPr id="48135" name="object 8"/>
          <p:cNvSpPr>
            <a:spLocks noChangeArrowheads="1"/>
          </p:cNvSpPr>
          <p:nvPr/>
        </p:nvSpPr>
        <p:spPr bwMode="auto">
          <a:xfrm>
            <a:off x="1208088" y="4460875"/>
            <a:ext cx="1781175" cy="1012825"/>
          </a:xfrm>
          <a:prstGeom prst="rect">
            <a:avLst/>
          </a:prstGeom>
          <a:noFill/>
          <a:ln w="9525" algn="ctr">
            <a:noFill/>
            <a:round/>
            <a:headEnd/>
            <a:tailEnd/>
          </a:ln>
        </p:spPr>
        <p:txBody>
          <a:bodyPr lIns="0" tIns="0" rIns="0" bIns="0"/>
          <a:lstStyle/>
          <a:p>
            <a:pPr>
              <a:lnSpc>
                <a:spcPts val="3775"/>
              </a:lnSpc>
            </a:pPr>
            <a:r>
              <a:rPr lang="ru-RU" sz="2800" b="1">
                <a:solidFill>
                  <a:srgbClr val="000000"/>
                </a:solidFill>
                <a:latin typeface="Times New Roman" pitchFamily="18" charset="0"/>
                <a:cs typeface="Times New Roman" pitchFamily="18" charset="0"/>
              </a:rPr>
              <a:t>година</a:t>
            </a:r>
          </a:p>
        </p:txBody>
      </p:sp>
      <p:sp>
        <p:nvSpPr>
          <p:cNvPr id="48136" name="object 9"/>
          <p:cNvSpPr>
            <a:spLocks noChangeArrowheads="1"/>
          </p:cNvSpPr>
          <p:nvPr/>
        </p:nvSpPr>
        <p:spPr bwMode="auto">
          <a:xfrm>
            <a:off x="854075" y="5346700"/>
            <a:ext cx="8777288" cy="1695450"/>
          </a:xfrm>
          <a:prstGeom prst="rect">
            <a:avLst/>
          </a:prstGeom>
          <a:noFill/>
          <a:ln w="9525" algn="ctr">
            <a:noFill/>
            <a:round/>
            <a:headEnd/>
            <a:tailEnd/>
          </a:ln>
        </p:spPr>
        <p:txBody>
          <a:bodyPr lIns="0" tIns="0" rIns="0" bIns="0"/>
          <a:lstStyle/>
          <a:p>
            <a:pPr marL="342900">
              <a:lnSpc>
                <a:spcPts val="3763"/>
              </a:lnSpc>
            </a:pPr>
            <a:r>
              <a:rPr lang="ru-RU" sz="2800">
                <a:solidFill>
                  <a:srgbClr val="000000"/>
                </a:solidFill>
                <a:latin typeface="Times New Roman" pitchFamily="18" charset="0"/>
                <a:cs typeface="Times New Roman" pitchFamily="18" charset="0"/>
              </a:rPr>
              <a:t>• многобројни </a:t>
            </a:r>
            <a:r>
              <a:rPr lang="ru-RU" sz="2800" b="1">
                <a:solidFill>
                  <a:srgbClr val="000000"/>
                </a:solidFill>
                <a:latin typeface="Times New Roman" pitchFamily="18" charset="0"/>
                <a:cs typeface="Times New Roman" pitchFamily="18" charset="0"/>
              </a:rPr>
              <a:t>урођени и стечени фактори</a:t>
            </a:r>
          </a:p>
          <a:p>
            <a:pPr marL="342900">
              <a:lnSpc>
                <a:spcPts val="2688"/>
              </a:lnSpc>
            </a:pPr>
            <a:r>
              <a:rPr lang="ru-RU" sz="2800">
                <a:solidFill>
                  <a:srgbClr val="000000"/>
                </a:solidFill>
                <a:latin typeface="Times New Roman" pitchFamily="18" charset="0"/>
                <a:cs typeface="Times New Roman" pitchFamily="18" charset="0"/>
              </a:rPr>
              <a:t>стварају склоност за развој патолошких</a:t>
            </a:r>
          </a:p>
          <a:p>
            <a:pPr marL="342900">
              <a:lnSpc>
                <a:spcPts val="2675"/>
              </a:lnSpc>
            </a:pPr>
            <a:r>
              <a:rPr lang="ru-RU" sz="2800">
                <a:solidFill>
                  <a:srgbClr val="000000"/>
                </a:solidFill>
                <a:latin typeface="Times New Roman" pitchFamily="18" charset="0"/>
                <a:cs typeface="Times New Roman" pitchFamily="18" charset="0"/>
              </a:rPr>
              <a:t>промена у остеоартритису</a:t>
            </a: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9154" name="object 3"/>
          <p:cNvSpPr>
            <a:spLocks noChangeArrowheads="1"/>
          </p:cNvSpPr>
          <p:nvPr/>
        </p:nvSpPr>
        <p:spPr bwMode="auto">
          <a:xfrm>
            <a:off x="2235200" y="403225"/>
            <a:ext cx="5284788" cy="2057400"/>
          </a:xfrm>
          <a:prstGeom prst="rect">
            <a:avLst/>
          </a:prstGeom>
          <a:noFill/>
          <a:ln w="9525" algn="ctr">
            <a:noFill/>
            <a:round/>
            <a:headEnd/>
            <a:tailEnd/>
          </a:ln>
        </p:spPr>
        <p:txBody>
          <a:bodyPr lIns="0" tIns="0" rIns="0" bIns="0"/>
          <a:lstStyle/>
          <a:p>
            <a:pPr marL="211138">
              <a:lnSpc>
                <a:spcPts val="5388"/>
              </a:lnSpc>
            </a:pPr>
            <a:r>
              <a:rPr lang="ru-RU" sz="4000" b="1" dirty="0">
                <a:solidFill>
                  <a:srgbClr val="C00000"/>
                </a:solidFill>
                <a:latin typeface="Times New Roman" pitchFamily="18" charset="0"/>
                <a:cs typeface="Times New Roman" pitchFamily="18" charset="0"/>
              </a:rPr>
              <a:t>Патофизиологија</a:t>
            </a:r>
          </a:p>
          <a:p>
            <a:pPr marL="211138">
              <a:lnSpc>
                <a:spcPts val="4800"/>
              </a:lnSpc>
            </a:pPr>
            <a:r>
              <a:rPr lang="ru-RU" sz="4000" b="1" dirty="0">
                <a:solidFill>
                  <a:srgbClr val="C00000"/>
                </a:solidFill>
                <a:latin typeface="Times New Roman" pitchFamily="18" charset="0"/>
                <a:cs typeface="Times New Roman" pitchFamily="18" charset="0"/>
              </a:rPr>
              <a:t>остеоартритиса</a:t>
            </a:r>
          </a:p>
        </p:txBody>
      </p:sp>
      <p:sp>
        <p:nvSpPr>
          <p:cNvPr id="49155" name="object 4"/>
          <p:cNvSpPr>
            <a:spLocks noChangeArrowheads="1"/>
          </p:cNvSpPr>
          <p:nvPr/>
        </p:nvSpPr>
        <p:spPr bwMode="auto">
          <a:xfrm>
            <a:off x="854075" y="2152650"/>
            <a:ext cx="7161213" cy="1012825"/>
          </a:xfrm>
          <a:prstGeom prst="rect">
            <a:avLst/>
          </a:prstGeom>
          <a:noFill/>
          <a:ln w="9525" algn="ctr">
            <a:noFill/>
            <a:round/>
            <a:headEnd/>
            <a:tailEnd/>
          </a:ln>
        </p:spPr>
        <p:txBody>
          <a:bodyPr lIns="0" tIns="0" rIns="0" bIns="0"/>
          <a:lstStyle/>
          <a:p>
            <a:pPr>
              <a:lnSpc>
                <a:spcPts val="3775"/>
              </a:lnSpc>
            </a:pPr>
            <a:r>
              <a:rPr lang="ru-RU" sz="2800">
                <a:solidFill>
                  <a:srgbClr val="000000"/>
                </a:solidFill>
                <a:latin typeface="Times New Roman" pitchFamily="18" charset="0"/>
                <a:cs typeface="Times New Roman" pitchFamily="18" charset="0"/>
              </a:rPr>
              <a:t>• </a:t>
            </a:r>
            <a:r>
              <a:rPr lang="ru-RU" sz="2800" b="1">
                <a:solidFill>
                  <a:srgbClr val="000000"/>
                </a:solidFill>
                <a:latin typeface="Times New Roman" pitchFamily="18" charset="0"/>
                <a:cs typeface="Times New Roman" pitchFamily="18" charset="0"/>
              </a:rPr>
              <a:t>зглобна хрскавица </a:t>
            </a:r>
            <a:r>
              <a:rPr lang="ru-RU" sz="2800">
                <a:solidFill>
                  <a:srgbClr val="000000"/>
                </a:solidFill>
                <a:latin typeface="Times New Roman" pitchFamily="18" charset="0"/>
                <a:cs typeface="Times New Roman" pitchFamily="18" charset="0"/>
              </a:rPr>
              <a:t>је главно место</a:t>
            </a:r>
          </a:p>
        </p:txBody>
      </p:sp>
      <p:sp>
        <p:nvSpPr>
          <p:cNvPr id="49156" name="object 5"/>
          <p:cNvSpPr>
            <a:spLocks noChangeArrowheads="1"/>
          </p:cNvSpPr>
          <p:nvPr/>
        </p:nvSpPr>
        <p:spPr bwMode="auto">
          <a:xfrm>
            <a:off x="1196975" y="2533650"/>
            <a:ext cx="5110163" cy="1012825"/>
          </a:xfrm>
          <a:prstGeom prst="rect">
            <a:avLst/>
          </a:prstGeom>
          <a:noFill/>
          <a:ln w="9525" algn="ctr">
            <a:noFill/>
            <a:round/>
            <a:headEnd/>
            <a:tailEnd/>
          </a:ln>
        </p:spPr>
        <p:txBody>
          <a:bodyPr lIns="0" tIns="0" rIns="0" bIns="0"/>
          <a:lstStyle/>
          <a:p>
            <a:pPr>
              <a:lnSpc>
                <a:spcPts val="3763"/>
              </a:lnSpc>
            </a:pPr>
            <a:r>
              <a:rPr lang="ru-RU" sz="2800">
                <a:solidFill>
                  <a:srgbClr val="000000"/>
                </a:solidFill>
                <a:latin typeface="Times New Roman" pitchFamily="18" charset="0"/>
                <a:cs typeface="Times New Roman" pitchFamily="18" charset="0"/>
              </a:rPr>
              <a:t>промена у остеоартритису</a:t>
            </a:r>
          </a:p>
        </p:txBody>
      </p:sp>
      <p:sp>
        <p:nvSpPr>
          <p:cNvPr id="49157" name="object 6"/>
          <p:cNvSpPr>
            <a:spLocks noChangeArrowheads="1"/>
          </p:cNvSpPr>
          <p:nvPr/>
        </p:nvSpPr>
        <p:spPr bwMode="auto">
          <a:xfrm>
            <a:off x="854075" y="3003550"/>
            <a:ext cx="7397750" cy="1774825"/>
          </a:xfrm>
          <a:prstGeom prst="rect">
            <a:avLst/>
          </a:prstGeom>
          <a:noFill/>
          <a:ln w="9525" algn="ctr">
            <a:noFill/>
            <a:round/>
            <a:headEnd/>
            <a:tailEnd/>
          </a:ln>
        </p:spPr>
        <p:txBody>
          <a:bodyPr lIns="0" tIns="0" rIns="0" bIns="0"/>
          <a:lstStyle/>
          <a:p>
            <a:pPr marL="342900">
              <a:lnSpc>
                <a:spcPts val="3763"/>
              </a:lnSpc>
            </a:pPr>
            <a:r>
              <a:rPr lang="ru-RU" sz="2800">
                <a:solidFill>
                  <a:srgbClr val="000000"/>
                </a:solidFill>
                <a:latin typeface="Times New Roman" pitchFamily="18" charset="0"/>
                <a:cs typeface="Times New Roman" pitchFamily="18" charset="0"/>
              </a:rPr>
              <a:t>• </a:t>
            </a:r>
            <a:r>
              <a:rPr lang="ru-RU" sz="2800" b="1">
                <a:solidFill>
                  <a:srgbClr val="000000"/>
                </a:solidFill>
                <a:latin typeface="Times New Roman" pitchFamily="18" charset="0"/>
                <a:cs typeface="Times New Roman" pitchFamily="18" charset="0"/>
              </a:rPr>
              <a:t>нарушен је интегритет зглобне</a:t>
            </a:r>
          </a:p>
          <a:p>
            <a:pPr marL="342900">
              <a:lnSpc>
                <a:spcPts val="3000"/>
              </a:lnSpc>
            </a:pPr>
            <a:r>
              <a:rPr lang="ru-RU" sz="2800" b="1">
                <a:solidFill>
                  <a:srgbClr val="000000"/>
                </a:solidFill>
                <a:latin typeface="Times New Roman" pitchFamily="18" charset="0"/>
                <a:cs typeface="Times New Roman" pitchFamily="18" charset="0"/>
              </a:rPr>
              <a:t>хрскавице </a:t>
            </a:r>
            <a:r>
              <a:rPr lang="ru-RU" sz="2800">
                <a:solidFill>
                  <a:srgbClr val="000000"/>
                </a:solidFill>
                <a:latin typeface="Times New Roman" pitchFamily="18" charset="0"/>
                <a:cs typeface="Times New Roman" pitchFamily="18" charset="0"/>
              </a:rPr>
              <a:t>под дејством различитих</a:t>
            </a:r>
          </a:p>
          <a:p>
            <a:pPr marL="342900">
              <a:lnSpc>
                <a:spcPts val="3000"/>
              </a:lnSpc>
            </a:pPr>
            <a:r>
              <a:rPr lang="ru-RU" sz="2800">
                <a:solidFill>
                  <a:srgbClr val="000000"/>
                </a:solidFill>
                <a:latin typeface="Times New Roman" pitchFamily="18" charset="0"/>
                <a:cs typeface="Times New Roman" pitchFamily="18" charset="0"/>
              </a:rPr>
              <a:t>фактора</a:t>
            </a:r>
          </a:p>
        </p:txBody>
      </p:sp>
      <p:sp>
        <p:nvSpPr>
          <p:cNvPr id="49158" name="object 7"/>
          <p:cNvSpPr>
            <a:spLocks noChangeArrowheads="1"/>
          </p:cNvSpPr>
          <p:nvPr/>
        </p:nvSpPr>
        <p:spPr bwMode="auto">
          <a:xfrm>
            <a:off x="854075" y="4210050"/>
            <a:ext cx="8283575" cy="1012825"/>
          </a:xfrm>
          <a:prstGeom prst="rect">
            <a:avLst/>
          </a:prstGeom>
          <a:noFill/>
          <a:ln w="9525" algn="ctr">
            <a:noFill/>
            <a:round/>
            <a:headEnd/>
            <a:tailEnd/>
          </a:ln>
        </p:spPr>
        <p:txBody>
          <a:bodyPr lIns="0" tIns="0" rIns="0" bIns="0"/>
          <a:lstStyle/>
          <a:p>
            <a:pPr>
              <a:lnSpc>
                <a:spcPts val="3763"/>
              </a:lnSpc>
            </a:pPr>
            <a:r>
              <a:rPr lang="ru-RU" sz="2800">
                <a:solidFill>
                  <a:srgbClr val="000000"/>
                </a:solidFill>
                <a:latin typeface="Times New Roman" pitchFamily="18" charset="0"/>
                <a:cs typeface="Times New Roman" pitchFamily="18" charset="0"/>
              </a:rPr>
              <a:t>• долази до значајних промена у </a:t>
            </a:r>
            <a:r>
              <a:rPr lang="ru-RU" sz="2800" b="1">
                <a:solidFill>
                  <a:srgbClr val="000000"/>
                </a:solidFill>
                <a:latin typeface="Times New Roman" pitchFamily="18" charset="0"/>
                <a:cs typeface="Times New Roman" pitchFamily="18" charset="0"/>
              </a:rPr>
              <a:t>саставу </a:t>
            </a:r>
            <a:r>
              <a:rPr lang="ru-RU" sz="2800">
                <a:solidFill>
                  <a:srgbClr val="000000"/>
                </a:solidFill>
                <a:latin typeface="Times New Roman" pitchFamily="18" charset="0"/>
                <a:cs typeface="Times New Roman" pitchFamily="18" charset="0"/>
              </a:rPr>
              <a:t>и</a:t>
            </a:r>
          </a:p>
        </p:txBody>
      </p:sp>
      <p:sp>
        <p:nvSpPr>
          <p:cNvPr id="49159" name="object 8"/>
          <p:cNvSpPr>
            <a:spLocks noChangeArrowheads="1"/>
          </p:cNvSpPr>
          <p:nvPr/>
        </p:nvSpPr>
        <p:spPr bwMode="auto">
          <a:xfrm>
            <a:off x="1208088" y="4618038"/>
            <a:ext cx="6781800" cy="1012825"/>
          </a:xfrm>
          <a:prstGeom prst="rect">
            <a:avLst/>
          </a:prstGeom>
          <a:noFill/>
          <a:ln w="9525" algn="ctr">
            <a:noFill/>
            <a:round/>
            <a:headEnd/>
            <a:tailEnd/>
          </a:ln>
        </p:spPr>
        <p:txBody>
          <a:bodyPr lIns="0" tIns="0" rIns="0" bIns="0"/>
          <a:lstStyle/>
          <a:p>
            <a:pPr>
              <a:lnSpc>
                <a:spcPts val="3763"/>
              </a:lnSpc>
            </a:pPr>
            <a:r>
              <a:rPr lang="ru-RU" sz="2800" b="1">
                <a:solidFill>
                  <a:srgbClr val="000000"/>
                </a:solidFill>
                <a:latin typeface="Times New Roman" pitchFamily="18" charset="0"/>
                <a:cs typeface="Times New Roman" pitchFamily="18" charset="0"/>
              </a:rPr>
              <a:t>механичким </a:t>
            </a:r>
            <a:r>
              <a:rPr lang="ru-RU" sz="2800">
                <a:solidFill>
                  <a:srgbClr val="000000"/>
                </a:solidFill>
                <a:latin typeface="Times New Roman" pitchFamily="18" charset="0"/>
                <a:cs typeface="Times New Roman" pitchFamily="18" charset="0"/>
              </a:rPr>
              <a:t>својствима хрскавице</a:t>
            </a:r>
          </a:p>
        </p:txBody>
      </p:sp>
      <p:sp>
        <p:nvSpPr>
          <p:cNvPr id="49160" name="object 9"/>
          <p:cNvSpPr>
            <a:spLocks noChangeArrowheads="1"/>
          </p:cNvSpPr>
          <p:nvPr/>
        </p:nvSpPr>
        <p:spPr bwMode="auto">
          <a:xfrm>
            <a:off x="854075" y="5060950"/>
            <a:ext cx="8355013" cy="1419225"/>
          </a:xfrm>
          <a:prstGeom prst="rect">
            <a:avLst/>
          </a:prstGeom>
          <a:noFill/>
          <a:ln w="9525" algn="ctr">
            <a:noFill/>
            <a:round/>
            <a:headEnd/>
            <a:tailEnd/>
          </a:ln>
        </p:spPr>
        <p:txBody>
          <a:bodyPr lIns="0" tIns="0" rIns="0" bIns="0"/>
          <a:lstStyle/>
          <a:p>
            <a:pPr marL="354013">
              <a:lnSpc>
                <a:spcPts val="3775"/>
              </a:lnSpc>
            </a:pPr>
            <a:r>
              <a:rPr lang="ru-RU" sz="2800">
                <a:solidFill>
                  <a:srgbClr val="000000"/>
                </a:solidFill>
                <a:latin typeface="Times New Roman" pitchFamily="18" charset="0"/>
                <a:cs typeface="Times New Roman" pitchFamily="18" charset="0"/>
              </a:rPr>
              <a:t>• </a:t>
            </a:r>
            <a:r>
              <a:rPr lang="ru-RU" sz="2800" b="1">
                <a:solidFill>
                  <a:srgbClr val="000000"/>
                </a:solidFill>
                <a:latin typeface="Times New Roman" pitchFamily="18" charset="0"/>
                <a:cs typeface="Times New Roman" pitchFamily="18" charset="0"/>
              </a:rPr>
              <a:t>старење и дејство механичке силе </a:t>
            </a:r>
            <a:r>
              <a:rPr lang="ru-RU" sz="2800">
                <a:solidFill>
                  <a:srgbClr val="000000"/>
                </a:solidFill>
                <a:latin typeface="Times New Roman" pitchFamily="18" charset="0"/>
                <a:cs typeface="Times New Roman" pitchFamily="18" charset="0"/>
              </a:rPr>
              <a:t>су</a:t>
            </a:r>
          </a:p>
          <a:p>
            <a:pPr marL="354013">
              <a:lnSpc>
                <a:spcPts val="3200"/>
              </a:lnSpc>
            </a:pPr>
            <a:r>
              <a:rPr lang="ru-RU" sz="2800">
                <a:solidFill>
                  <a:srgbClr val="000000"/>
                </a:solidFill>
                <a:latin typeface="Times New Roman" pitchFamily="18" charset="0"/>
                <a:cs typeface="Times New Roman" pitchFamily="18" charset="0"/>
              </a:rPr>
              <a:t>главни фактори у развоју остеоартритиса</a:t>
            </a: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0178" name="object 3"/>
          <p:cNvSpPr>
            <a:spLocks noChangeArrowheads="1"/>
          </p:cNvSpPr>
          <p:nvPr/>
        </p:nvSpPr>
        <p:spPr bwMode="auto">
          <a:xfrm>
            <a:off x="-636588" y="473075"/>
            <a:ext cx="8688388" cy="1851025"/>
          </a:xfrm>
          <a:prstGeom prst="rect">
            <a:avLst/>
          </a:prstGeom>
          <a:noFill/>
          <a:ln w="9525" algn="ctr">
            <a:noFill/>
            <a:round/>
            <a:headEnd/>
            <a:tailEnd/>
          </a:ln>
        </p:spPr>
        <p:txBody>
          <a:bodyPr lIns="0" tIns="0" rIns="0" bIns="0"/>
          <a:lstStyle/>
          <a:p>
            <a:pPr marL="1839913" algn="ctr">
              <a:lnSpc>
                <a:spcPts val="4850"/>
              </a:lnSpc>
            </a:pPr>
            <a:r>
              <a:rPr lang="ru-RU" sz="3600" b="1" dirty="0">
                <a:solidFill>
                  <a:srgbClr val="C00000"/>
                </a:solidFill>
                <a:latin typeface="Times New Roman" pitchFamily="18" charset="0"/>
                <a:cs typeface="Times New Roman" pitchFamily="18" charset="0"/>
              </a:rPr>
              <a:t>Предиспонирајући фактори</a:t>
            </a:r>
          </a:p>
          <a:p>
            <a:pPr marL="1839913" algn="ctr">
              <a:lnSpc>
                <a:spcPts val="4313"/>
              </a:lnSpc>
            </a:pPr>
            <a:r>
              <a:rPr lang="ru-RU" sz="3600" b="1" dirty="0">
                <a:solidFill>
                  <a:srgbClr val="C00000"/>
                </a:solidFill>
                <a:latin typeface="Times New Roman" pitchFamily="18" charset="0"/>
                <a:cs typeface="Times New Roman" pitchFamily="18" charset="0"/>
              </a:rPr>
              <a:t>за развој ОА</a:t>
            </a:r>
          </a:p>
        </p:txBody>
      </p:sp>
      <p:sp>
        <p:nvSpPr>
          <p:cNvPr id="50179" name="object 4"/>
          <p:cNvSpPr>
            <a:spLocks noChangeArrowheads="1"/>
          </p:cNvSpPr>
          <p:nvPr/>
        </p:nvSpPr>
        <p:spPr bwMode="auto">
          <a:xfrm>
            <a:off x="2378075" y="2562225"/>
            <a:ext cx="4337050" cy="2927350"/>
          </a:xfrm>
          <a:prstGeom prst="rect">
            <a:avLst/>
          </a:prstGeom>
          <a:noFill/>
          <a:ln w="9525" algn="ctr">
            <a:noFill/>
            <a:round/>
            <a:headEnd/>
            <a:tailEnd/>
          </a:ln>
        </p:spPr>
        <p:txBody>
          <a:bodyPr lIns="0" tIns="0" rIns="0" bIns="0"/>
          <a:lstStyle/>
          <a:p>
            <a:pPr>
              <a:lnSpc>
                <a:spcPts val="4325"/>
              </a:lnSpc>
            </a:pPr>
            <a:r>
              <a:rPr lang="ru-RU" sz="3200">
                <a:solidFill>
                  <a:srgbClr val="000000"/>
                </a:solidFill>
                <a:latin typeface="Times New Roman" pitchFamily="18" charset="0"/>
                <a:cs typeface="Times New Roman" pitchFamily="18" charset="0"/>
              </a:rPr>
              <a:t>• генетски фактори</a:t>
            </a:r>
          </a:p>
          <a:p>
            <a:pPr>
              <a:lnSpc>
                <a:spcPts val="4313"/>
              </a:lnSpc>
              <a:spcBef>
                <a:spcPts val="363"/>
              </a:spcBef>
            </a:pPr>
            <a:r>
              <a:rPr lang="ru-RU" sz="3200">
                <a:solidFill>
                  <a:srgbClr val="000000"/>
                </a:solidFill>
                <a:latin typeface="Times New Roman" pitchFamily="18" charset="0"/>
                <a:cs typeface="Times New Roman" pitchFamily="18" charset="0"/>
              </a:rPr>
              <a:t>• повреде</a:t>
            </a:r>
          </a:p>
          <a:p>
            <a:pPr>
              <a:lnSpc>
                <a:spcPts val="4313"/>
              </a:lnSpc>
              <a:spcBef>
                <a:spcPts val="300"/>
              </a:spcBef>
            </a:pPr>
            <a:r>
              <a:rPr lang="ru-RU" sz="3200">
                <a:solidFill>
                  <a:srgbClr val="000000"/>
                </a:solidFill>
                <a:latin typeface="Times New Roman" pitchFamily="18" charset="0"/>
                <a:cs typeface="Times New Roman" pitchFamily="18" charset="0"/>
              </a:rPr>
              <a:t>• начин живота</a:t>
            </a:r>
          </a:p>
          <a:p>
            <a:pPr>
              <a:lnSpc>
                <a:spcPts val="4313"/>
              </a:lnSpc>
              <a:spcBef>
                <a:spcPts val="313"/>
              </a:spcBef>
            </a:pPr>
            <a:r>
              <a:rPr lang="ru-RU" sz="3200">
                <a:solidFill>
                  <a:srgbClr val="000000"/>
                </a:solidFill>
                <a:latin typeface="Times New Roman" pitchFamily="18" charset="0"/>
                <a:cs typeface="Times New Roman" pitchFamily="18" charset="0"/>
              </a:rPr>
              <a:t>• старење</a:t>
            </a:r>
          </a:p>
        </p:txBody>
      </p:sp>
      <p:sp>
        <p:nvSpPr>
          <p:cNvPr id="50180" name="object 5"/>
          <p:cNvSpPr>
            <a:spLocks noChangeArrowheads="1"/>
          </p:cNvSpPr>
          <p:nvPr/>
        </p:nvSpPr>
        <p:spPr bwMode="auto">
          <a:xfrm>
            <a:off x="2378075" y="4921250"/>
            <a:ext cx="2659063" cy="1158875"/>
          </a:xfrm>
          <a:prstGeom prst="rect">
            <a:avLst/>
          </a:prstGeom>
          <a:noFill/>
          <a:ln w="9525" algn="ctr">
            <a:noFill/>
            <a:round/>
            <a:headEnd/>
            <a:tailEnd/>
          </a:ln>
        </p:spPr>
        <p:txBody>
          <a:bodyPr lIns="0" tIns="0" rIns="0" bIns="0"/>
          <a:lstStyle/>
          <a:p>
            <a:pPr>
              <a:lnSpc>
                <a:spcPts val="4313"/>
              </a:lnSpc>
            </a:pPr>
            <a:r>
              <a:rPr lang="ru-RU" sz="3200">
                <a:solidFill>
                  <a:srgbClr val="000000"/>
                </a:solidFill>
                <a:latin typeface="Times New Roman" pitchFamily="18" charset="0"/>
                <a:cs typeface="Times New Roman" pitchFamily="18" charset="0"/>
              </a:rPr>
              <a:t>• гојазност</a:t>
            </a: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02" name="object 3"/>
          <p:cNvSpPr>
            <a:spLocks noChangeArrowheads="1"/>
          </p:cNvSpPr>
          <p:nvPr/>
        </p:nvSpPr>
        <p:spPr bwMode="auto">
          <a:xfrm>
            <a:off x="701675" y="915988"/>
            <a:ext cx="8843963" cy="868362"/>
          </a:xfrm>
          <a:prstGeom prst="rect">
            <a:avLst/>
          </a:prstGeom>
          <a:noFill/>
          <a:ln w="9525" algn="ctr">
            <a:noFill/>
            <a:round/>
            <a:headEnd/>
            <a:tailEnd/>
          </a:ln>
        </p:spPr>
        <p:txBody>
          <a:bodyPr lIns="0" tIns="0" rIns="0" bIns="0"/>
          <a:lstStyle/>
          <a:p>
            <a:pPr>
              <a:lnSpc>
                <a:spcPts val="3225"/>
              </a:lnSpc>
            </a:pPr>
            <a:r>
              <a:rPr lang="ru-RU" sz="2400">
                <a:solidFill>
                  <a:srgbClr val="000000"/>
                </a:solidFill>
                <a:latin typeface="Times New Roman" pitchFamily="18" charset="0"/>
                <a:cs typeface="Times New Roman" pitchFamily="18" charset="0"/>
              </a:rPr>
              <a:t>• Остеоартритис (ОА) је </a:t>
            </a:r>
            <a:r>
              <a:rPr lang="ru-RU" sz="2400" b="1">
                <a:solidFill>
                  <a:srgbClr val="000000"/>
                </a:solidFill>
                <a:latin typeface="Times New Roman" pitchFamily="18" charset="0"/>
                <a:cs typeface="Times New Roman" pitchFamily="18" charset="0"/>
              </a:rPr>
              <a:t>споро прогресивна болест</a:t>
            </a:r>
          </a:p>
        </p:txBody>
      </p:sp>
      <p:sp>
        <p:nvSpPr>
          <p:cNvPr id="51203" name="object 4"/>
          <p:cNvSpPr>
            <a:spLocks noChangeArrowheads="1"/>
          </p:cNvSpPr>
          <p:nvPr/>
        </p:nvSpPr>
        <p:spPr bwMode="auto">
          <a:xfrm>
            <a:off x="755576" y="1556792"/>
            <a:ext cx="8262938" cy="1160463"/>
          </a:xfrm>
          <a:prstGeom prst="rect">
            <a:avLst/>
          </a:prstGeom>
          <a:noFill/>
          <a:ln w="9525" algn="ctr">
            <a:noFill/>
            <a:round/>
            <a:headEnd/>
            <a:tailEnd/>
          </a:ln>
        </p:spPr>
        <p:txBody>
          <a:bodyPr lIns="0" tIns="0" rIns="0" bIns="0"/>
          <a:lstStyle/>
          <a:p>
            <a:pPr marL="342900">
              <a:lnSpc>
                <a:spcPts val="3225"/>
              </a:lnSpc>
            </a:pPr>
            <a:r>
              <a:rPr lang="ru-RU" sz="2400" dirty="0">
                <a:solidFill>
                  <a:srgbClr val="000000"/>
                </a:solidFill>
                <a:latin typeface="Times New Roman" pitchFamily="18" charset="0"/>
                <a:cs typeface="Times New Roman" pitchFamily="18" charset="0"/>
              </a:rPr>
              <a:t>• ОА примарно и иницијално захвата </a:t>
            </a:r>
            <a:r>
              <a:rPr lang="ru-RU" sz="2400" b="1" dirty="0">
                <a:solidFill>
                  <a:srgbClr val="000000"/>
                </a:solidFill>
                <a:latin typeface="Times New Roman" pitchFamily="18" charset="0"/>
                <a:cs typeface="Times New Roman" pitchFamily="18" charset="0"/>
              </a:rPr>
              <a:t>хрскавицу</a:t>
            </a:r>
          </a:p>
          <a:p>
            <a:pPr marL="342900">
              <a:lnSpc>
                <a:spcPts val="2300"/>
              </a:lnSpc>
            </a:pPr>
            <a:r>
              <a:rPr lang="ru-RU" sz="2400" b="1" dirty="0">
                <a:solidFill>
                  <a:srgbClr val="000000"/>
                </a:solidFill>
                <a:latin typeface="Times New Roman" pitchFamily="18" charset="0"/>
                <a:cs typeface="Times New Roman" pitchFamily="18" charset="0"/>
              </a:rPr>
              <a:t>зглоба </a:t>
            </a:r>
            <a:r>
              <a:rPr lang="ru-RU" sz="2400" dirty="0">
                <a:solidFill>
                  <a:srgbClr val="000000"/>
                </a:solidFill>
                <a:latin typeface="Times New Roman" pitchFamily="18" charset="0"/>
                <a:cs typeface="Times New Roman" pitchFamily="18" charset="0"/>
              </a:rPr>
              <a:t>и механизми развоја ОА су:</a:t>
            </a:r>
          </a:p>
        </p:txBody>
      </p:sp>
      <p:sp>
        <p:nvSpPr>
          <p:cNvPr id="51204" name="object 5"/>
          <p:cNvSpPr>
            <a:spLocks noChangeArrowheads="1"/>
          </p:cNvSpPr>
          <p:nvPr/>
        </p:nvSpPr>
        <p:spPr bwMode="auto">
          <a:xfrm>
            <a:off x="1433313" y="2330450"/>
            <a:ext cx="8323263" cy="868363"/>
          </a:xfrm>
          <a:prstGeom prst="rect">
            <a:avLst/>
          </a:prstGeom>
          <a:noFill/>
          <a:ln w="9525" algn="ctr">
            <a:noFill/>
            <a:round/>
            <a:headEnd/>
            <a:tailEnd/>
          </a:ln>
        </p:spPr>
        <p:txBody>
          <a:bodyPr lIns="0" tIns="0" rIns="0" bIns="0"/>
          <a:lstStyle/>
          <a:p>
            <a:pPr>
              <a:lnSpc>
                <a:spcPts val="3225"/>
              </a:lnSpc>
            </a:pPr>
            <a:r>
              <a:rPr lang="ru-RU" sz="2400" dirty="0">
                <a:solidFill>
                  <a:srgbClr val="000000"/>
                </a:solidFill>
                <a:latin typeface="Times New Roman" pitchFamily="18" charset="0"/>
                <a:cs typeface="Times New Roman" pitchFamily="18" charset="0"/>
              </a:rPr>
              <a:t>– </a:t>
            </a:r>
            <a:r>
              <a:rPr lang="ru-RU" sz="2400" b="1" dirty="0">
                <a:solidFill>
                  <a:srgbClr val="000000"/>
                </a:solidFill>
                <a:latin typeface="Times New Roman" pitchFamily="18" charset="0"/>
                <a:cs typeface="Times New Roman" pitchFamily="18" charset="0"/>
              </a:rPr>
              <a:t>рани ћелијски одговор </a:t>
            </a:r>
            <a:r>
              <a:rPr lang="ru-RU" sz="2400" dirty="0">
                <a:solidFill>
                  <a:srgbClr val="000000"/>
                </a:solidFill>
                <a:latin typeface="Times New Roman" pitchFamily="18" charset="0"/>
                <a:cs typeface="Times New Roman" pitchFamily="18" charset="0"/>
              </a:rPr>
              <a:t>са повећаном синтезом</a:t>
            </a:r>
          </a:p>
        </p:txBody>
      </p:sp>
      <p:sp>
        <p:nvSpPr>
          <p:cNvPr id="51205" name="object 6"/>
          <p:cNvSpPr>
            <a:spLocks noChangeArrowheads="1"/>
          </p:cNvSpPr>
          <p:nvPr/>
        </p:nvSpPr>
        <p:spPr bwMode="auto">
          <a:xfrm>
            <a:off x="1444625" y="2624138"/>
            <a:ext cx="4298950" cy="868362"/>
          </a:xfrm>
          <a:prstGeom prst="rect">
            <a:avLst/>
          </a:prstGeom>
          <a:noFill/>
          <a:ln w="9525" algn="ctr">
            <a:noFill/>
            <a:round/>
            <a:headEnd/>
            <a:tailEnd/>
          </a:ln>
        </p:spPr>
        <p:txBody>
          <a:bodyPr lIns="0" tIns="0" rIns="0" bIns="0"/>
          <a:lstStyle/>
          <a:p>
            <a:pPr>
              <a:lnSpc>
                <a:spcPts val="3225"/>
              </a:lnSpc>
            </a:pPr>
            <a:r>
              <a:rPr lang="ru-RU" sz="2400">
                <a:solidFill>
                  <a:srgbClr val="000000"/>
                </a:solidFill>
                <a:latin typeface="Times New Roman" pitchFamily="18" charset="0"/>
                <a:cs typeface="Times New Roman" pitchFamily="18" charset="0"/>
              </a:rPr>
              <a:t>протеогликана и колагена</a:t>
            </a:r>
          </a:p>
        </p:txBody>
      </p:sp>
      <p:sp>
        <p:nvSpPr>
          <p:cNvPr id="51206" name="object 7"/>
          <p:cNvSpPr>
            <a:spLocks noChangeArrowheads="1"/>
          </p:cNvSpPr>
          <p:nvPr/>
        </p:nvSpPr>
        <p:spPr bwMode="auto">
          <a:xfrm>
            <a:off x="1158875" y="3094534"/>
            <a:ext cx="8416925" cy="1198562"/>
          </a:xfrm>
          <a:prstGeom prst="rect">
            <a:avLst/>
          </a:prstGeom>
          <a:noFill/>
          <a:ln w="9525" algn="ctr">
            <a:noFill/>
            <a:round/>
            <a:headEnd/>
            <a:tailEnd/>
          </a:ln>
        </p:spPr>
        <p:txBody>
          <a:bodyPr lIns="0" tIns="0" rIns="0" bIns="0"/>
          <a:lstStyle/>
          <a:p>
            <a:pPr marL="303213">
              <a:lnSpc>
                <a:spcPts val="3225"/>
              </a:lnSpc>
            </a:pPr>
            <a:r>
              <a:rPr lang="ru-RU" sz="2400" dirty="0">
                <a:solidFill>
                  <a:srgbClr val="000000"/>
                </a:solidFill>
                <a:latin typeface="Times New Roman" pitchFamily="18" charset="0"/>
                <a:cs typeface="Times New Roman" pitchFamily="18" charset="0"/>
              </a:rPr>
              <a:t>– </a:t>
            </a:r>
            <a:r>
              <a:rPr lang="ru-RU" sz="2400" b="1" dirty="0">
                <a:solidFill>
                  <a:srgbClr val="000000"/>
                </a:solidFill>
                <a:latin typeface="Times New Roman" pitchFamily="18" charset="0"/>
                <a:cs typeface="Times New Roman" pitchFamily="18" charset="0"/>
              </a:rPr>
              <a:t>касна фаза </a:t>
            </a:r>
            <a:r>
              <a:rPr lang="ru-RU" sz="2400" dirty="0">
                <a:solidFill>
                  <a:srgbClr val="000000"/>
                </a:solidFill>
                <a:latin typeface="Times New Roman" pitchFamily="18" charset="0"/>
                <a:cs typeface="Times New Roman" pitchFamily="18" charset="0"/>
              </a:rPr>
              <a:t>у којој не постоји могућност наставка</a:t>
            </a:r>
          </a:p>
          <a:p>
            <a:pPr marL="303213">
              <a:lnSpc>
                <a:spcPts val="2600"/>
              </a:lnSpc>
            </a:pPr>
            <a:r>
              <a:rPr lang="ru-RU" sz="2400" dirty="0">
                <a:solidFill>
                  <a:srgbClr val="000000"/>
                </a:solidFill>
                <a:latin typeface="Times New Roman" pitchFamily="18" charset="0"/>
                <a:cs typeface="Times New Roman" pitchFamily="18" charset="0"/>
              </a:rPr>
              <a:t>процеса репарације што доводи </a:t>
            </a:r>
            <a:r>
              <a:rPr lang="ru-RU" sz="2400" dirty="0" smtClean="0">
                <a:solidFill>
                  <a:srgbClr val="000000"/>
                </a:solidFill>
                <a:latin typeface="Times New Roman" pitchFamily="18" charset="0"/>
                <a:cs typeface="Times New Roman" pitchFamily="18" charset="0"/>
              </a:rPr>
              <a:t>до:</a:t>
            </a:r>
            <a:endParaRPr lang="ru-RU" sz="2400" dirty="0">
              <a:solidFill>
                <a:srgbClr val="000000"/>
              </a:solidFill>
              <a:latin typeface="Times New Roman" pitchFamily="18" charset="0"/>
              <a:cs typeface="Times New Roman" pitchFamily="18" charset="0"/>
            </a:endParaRPr>
          </a:p>
        </p:txBody>
      </p:sp>
      <p:sp>
        <p:nvSpPr>
          <p:cNvPr id="51207" name="object 8"/>
          <p:cNvSpPr>
            <a:spLocks noChangeArrowheads="1"/>
          </p:cNvSpPr>
          <p:nvPr/>
        </p:nvSpPr>
        <p:spPr bwMode="auto">
          <a:xfrm>
            <a:off x="1187624" y="3847058"/>
            <a:ext cx="7747000" cy="1022102"/>
          </a:xfrm>
          <a:prstGeom prst="rect">
            <a:avLst/>
          </a:prstGeom>
          <a:noFill/>
          <a:ln w="9525" algn="ctr">
            <a:noFill/>
            <a:round/>
            <a:headEnd/>
            <a:tailEnd/>
          </a:ln>
        </p:spPr>
        <p:txBody>
          <a:bodyPr lIns="0" tIns="0" rIns="0" bIns="0"/>
          <a:lstStyle/>
          <a:p>
            <a:pPr marL="285750">
              <a:lnSpc>
                <a:spcPts val="3238"/>
              </a:lnSpc>
            </a:pPr>
            <a:r>
              <a:rPr lang="ru-RU" sz="2400" dirty="0">
                <a:solidFill>
                  <a:srgbClr val="000000"/>
                </a:solidFill>
                <a:latin typeface="Times New Roman" pitchFamily="18" charset="0"/>
                <a:cs typeface="Times New Roman" pitchFamily="18" charset="0"/>
              </a:rPr>
              <a:t>– последичног </a:t>
            </a:r>
            <a:r>
              <a:rPr lang="ru-RU" sz="2400" b="1" dirty="0">
                <a:solidFill>
                  <a:srgbClr val="000000"/>
                </a:solidFill>
                <a:latin typeface="Times New Roman" pitchFamily="18" charset="0"/>
                <a:cs typeface="Times New Roman" pitchFamily="18" charset="0"/>
              </a:rPr>
              <a:t>губитка хрскавице</a:t>
            </a:r>
            <a:r>
              <a:rPr lang="ru-RU" sz="2400" dirty="0">
                <a:solidFill>
                  <a:srgbClr val="000000"/>
                </a:solidFill>
                <a:latin typeface="Times New Roman" pitchFamily="18" charset="0"/>
                <a:cs typeface="Times New Roman" pitchFamily="18" charset="0"/>
              </a:rPr>
              <a:t>, цепања</a:t>
            </a:r>
          </a:p>
          <a:p>
            <a:pPr marL="285750">
              <a:lnSpc>
                <a:spcPts val="2300"/>
              </a:lnSpc>
            </a:pPr>
            <a:r>
              <a:rPr lang="ru-RU" sz="2400" dirty="0">
                <a:solidFill>
                  <a:srgbClr val="000000"/>
                </a:solidFill>
                <a:latin typeface="Times New Roman" pitchFamily="18" charset="0"/>
                <a:cs typeface="Times New Roman" pitchFamily="18" charset="0"/>
              </a:rPr>
              <a:t>хрскавице, склерозе субхондралне кости и на</a:t>
            </a:r>
          </a:p>
          <a:p>
            <a:pPr marL="285750">
              <a:lnSpc>
                <a:spcPts val="2300"/>
              </a:lnSpc>
            </a:pPr>
            <a:r>
              <a:rPr lang="ru-RU" sz="2400" dirty="0">
                <a:solidFill>
                  <a:srgbClr val="000000"/>
                </a:solidFill>
                <a:latin typeface="Times New Roman" pitchFamily="18" charset="0"/>
                <a:cs typeface="Times New Roman" pitchFamily="18" charset="0"/>
              </a:rPr>
              <a:t>крају контакта ”кост-кост”</a:t>
            </a:r>
          </a:p>
        </p:txBody>
      </p:sp>
      <p:sp>
        <p:nvSpPr>
          <p:cNvPr id="51208" name="object 9"/>
          <p:cNvSpPr>
            <a:spLocks noChangeArrowheads="1"/>
          </p:cNvSpPr>
          <p:nvPr/>
        </p:nvSpPr>
        <p:spPr bwMode="auto">
          <a:xfrm>
            <a:off x="701675" y="4987925"/>
            <a:ext cx="8477250" cy="1746250"/>
          </a:xfrm>
          <a:prstGeom prst="rect">
            <a:avLst/>
          </a:prstGeom>
          <a:noFill/>
          <a:ln w="9525" algn="ctr">
            <a:noFill/>
            <a:round/>
            <a:headEnd/>
            <a:tailEnd/>
          </a:ln>
        </p:spPr>
        <p:txBody>
          <a:bodyPr lIns="0" tIns="0" rIns="0" bIns="0"/>
          <a:lstStyle/>
          <a:p>
            <a:pPr marL="342900">
              <a:lnSpc>
                <a:spcPts val="3225"/>
              </a:lnSpc>
            </a:pPr>
            <a:r>
              <a:rPr lang="ru-RU" sz="2400" dirty="0">
                <a:solidFill>
                  <a:srgbClr val="000000"/>
                </a:solidFill>
                <a:latin typeface="Times New Roman" pitchFamily="18" charset="0"/>
                <a:cs typeface="Times New Roman" pitchFamily="18" charset="0"/>
              </a:rPr>
              <a:t>• </a:t>
            </a:r>
            <a:r>
              <a:rPr lang="ru-RU" sz="2400" b="1" dirty="0">
                <a:solidFill>
                  <a:srgbClr val="000000"/>
                </a:solidFill>
                <a:latin typeface="Times New Roman" pitchFamily="18" charset="0"/>
                <a:cs typeface="Times New Roman" pitchFamily="18" charset="0"/>
              </a:rPr>
              <a:t>запаљенски процес локално </a:t>
            </a:r>
            <a:r>
              <a:rPr lang="ru-RU" sz="2400" dirty="0">
                <a:solidFill>
                  <a:srgbClr val="000000"/>
                </a:solidFill>
                <a:latin typeface="Times New Roman" pitchFamily="18" charset="0"/>
                <a:cs typeface="Times New Roman" pitchFamily="18" charset="0"/>
              </a:rPr>
              <a:t>са хипертрофијом</a:t>
            </a:r>
          </a:p>
          <a:p>
            <a:pPr marL="342900">
              <a:lnSpc>
                <a:spcPts val="2300"/>
              </a:lnSpc>
            </a:pPr>
            <a:r>
              <a:rPr lang="ru-RU" sz="2400" dirty="0">
                <a:solidFill>
                  <a:srgbClr val="000000"/>
                </a:solidFill>
                <a:latin typeface="Times New Roman" pitchFamily="18" charset="0"/>
                <a:cs typeface="Times New Roman" pitchFamily="18" charset="0"/>
              </a:rPr>
              <a:t>синовијалне мембране и повишеним</a:t>
            </a:r>
          </a:p>
          <a:p>
            <a:pPr marL="342900">
              <a:lnSpc>
                <a:spcPts val="2300"/>
              </a:lnSpc>
            </a:pPr>
            <a:r>
              <a:rPr lang="ru-RU" sz="2400" dirty="0">
                <a:solidFill>
                  <a:srgbClr val="000000"/>
                </a:solidFill>
                <a:latin typeface="Times New Roman" pitchFamily="18" charset="0"/>
                <a:cs typeface="Times New Roman" pitchFamily="18" charset="0"/>
              </a:rPr>
              <a:t>концентрацијама проинфламаторних цитокина</a:t>
            </a:r>
          </a:p>
          <a:p>
            <a:pPr marL="342900">
              <a:lnSpc>
                <a:spcPts val="2300"/>
              </a:lnSpc>
            </a:pPr>
            <a:r>
              <a:rPr lang="ru-RU" sz="2400" dirty="0" smtClean="0">
                <a:solidFill>
                  <a:srgbClr val="000000"/>
                </a:solidFill>
                <a:latin typeface="Times New Roman" pitchFamily="18" charset="0"/>
                <a:cs typeface="Times New Roman" pitchFamily="18" charset="0"/>
              </a:rPr>
              <a:t>(</a:t>
            </a:r>
            <a:r>
              <a:rPr lang="en-US" sz="2400" dirty="0" smtClean="0">
                <a:solidFill>
                  <a:srgbClr val="000000"/>
                </a:solidFill>
                <a:latin typeface="Times New Roman" pitchFamily="18" charset="0"/>
                <a:cs typeface="Times New Roman" pitchFamily="18" charset="0"/>
              </a:rPr>
              <a:t>IL</a:t>
            </a:r>
            <a:r>
              <a:rPr lang="ru-RU" sz="2400" dirty="0" smtClean="0">
                <a:solidFill>
                  <a:srgbClr val="000000"/>
                </a:solidFill>
                <a:latin typeface="Times New Roman" pitchFamily="18" charset="0"/>
                <a:cs typeface="Times New Roman" pitchFamily="18" charset="0"/>
              </a:rPr>
              <a:t>-</a:t>
            </a:r>
            <a:r>
              <a:rPr lang="en-US" sz="2400" dirty="0" smtClean="0">
                <a:solidFill>
                  <a:srgbClr val="000000"/>
                </a:solidFill>
                <a:latin typeface="Times New Roman" pitchFamily="18" charset="0"/>
                <a:cs typeface="Times New Roman" pitchFamily="18" charset="0"/>
              </a:rPr>
              <a:t>1</a:t>
            </a:r>
            <a:r>
              <a:rPr lang="ru-RU" sz="2400" dirty="0" smtClean="0">
                <a:solidFill>
                  <a:srgbClr val="000000"/>
                </a:solidFill>
                <a:latin typeface="Times New Roman" pitchFamily="18" charset="0"/>
                <a:cs typeface="Times New Roman" pitchFamily="18" charset="0"/>
              </a:rPr>
              <a:t>, </a:t>
            </a:r>
            <a:r>
              <a:rPr lang="en-US" sz="2400" dirty="0" err="1" smtClean="0">
                <a:solidFill>
                  <a:srgbClr val="000000"/>
                </a:solidFill>
                <a:latin typeface="Times New Roman" pitchFamily="18" charset="0"/>
                <a:cs typeface="Times New Roman" pitchFamily="18" charset="0"/>
              </a:rPr>
              <a:t>TNF</a:t>
            </a:r>
            <a:r>
              <a:rPr lang="ru-RU" sz="2400" dirty="0" smtClean="0">
                <a:solidFill>
                  <a:srgbClr val="000000"/>
                </a:solidFill>
                <a:latin typeface="Times New Roman" pitchFamily="18" charset="0"/>
                <a:cs typeface="Times New Roman" pitchFamily="18" charset="0"/>
              </a:rPr>
              <a:t>-</a:t>
            </a:r>
            <a:r>
              <a:rPr lang="el-GR" sz="2400" dirty="0">
                <a:solidFill>
                  <a:srgbClr val="000000"/>
                </a:solidFill>
                <a:latin typeface="Times New Roman" pitchFamily="18" charset="0"/>
                <a:cs typeface="Times New Roman" pitchFamily="18" charset="0"/>
              </a:rPr>
              <a:t>α</a:t>
            </a:r>
            <a:r>
              <a:rPr lang="ru-RU" sz="2400" dirty="0">
                <a:solidFill>
                  <a:srgbClr val="000000"/>
                </a:solidFill>
                <a:latin typeface="Times New Roman" pitchFamily="18" charset="0"/>
                <a:cs typeface="Times New Roman" pitchFamily="18" charset="0"/>
              </a:rPr>
              <a:t>)</a:t>
            </a: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2227" name="object 3"/>
          <p:cNvSpPr>
            <a:spLocks noChangeArrowheads="1"/>
          </p:cNvSpPr>
          <p:nvPr/>
        </p:nvSpPr>
        <p:spPr bwMode="auto">
          <a:xfrm>
            <a:off x="685800" y="447675"/>
            <a:ext cx="9058275" cy="1446213"/>
          </a:xfrm>
          <a:prstGeom prst="rect">
            <a:avLst/>
          </a:prstGeom>
          <a:noFill/>
          <a:ln w="9525" algn="ctr">
            <a:noFill/>
            <a:round/>
            <a:headEnd/>
            <a:tailEnd/>
          </a:ln>
        </p:spPr>
        <p:txBody>
          <a:bodyPr lIns="0" tIns="0" rIns="0" bIns="0"/>
          <a:lstStyle/>
          <a:p>
            <a:pPr>
              <a:lnSpc>
                <a:spcPts val="5388"/>
              </a:lnSpc>
            </a:pPr>
            <a:r>
              <a:rPr lang="ru-RU" sz="4000" b="1" dirty="0">
                <a:solidFill>
                  <a:srgbClr val="C00000"/>
                </a:solidFill>
                <a:latin typeface="Times New Roman" pitchFamily="18" charset="0"/>
                <a:cs typeface="Times New Roman" pitchFamily="18" charset="0"/>
              </a:rPr>
              <a:t>Модел развоја остеоартритиса</a:t>
            </a:r>
          </a:p>
        </p:txBody>
      </p:sp>
      <p:sp>
        <p:nvSpPr>
          <p:cNvPr id="52228" name="object 4"/>
          <p:cNvSpPr>
            <a:spLocks noChangeArrowheads="1"/>
          </p:cNvSpPr>
          <p:nvPr/>
        </p:nvSpPr>
        <p:spPr bwMode="auto">
          <a:xfrm>
            <a:off x="1387475" y="1592263"/>
            <a:ext cx="8675688" cy="868362"/>
          </a:xfrm>
          <a:prstGeom prst="rect">
            <a:avLst/>
          </a:prstGeom>
          <a:noFill/>
          <a:ln w="9525" algn="ctr">
            <a:noFill/>
            <a:round/>
            <a:headEnd/>
            <a:tailEnd/>
          </a:ln>
        </p:spPr>
        <p:txBody>
          <a:bodyPr lIns="0" tIns="0" rIns="0" bIns="0"/>
          <a:lstStyle/>
          <a:p>
            <a:pPr>
              <a:lnSpc>
                <a:spcPts val="3225"/>
              </a:lnSpc>
            </a:pPr>
            <a:r>
              <a:rPr lang="ru-RU" sz="2400" b="1">
                <a:solidFill>
                  <a:srgbClr val="FF0000"/>
                </a:solidFill>
                <a:latin typeface="Times New Roman" pitchFamily="18" charset="0"/>
                <a:cs typeface="Times New Roman" pitchFamily="18" charset="0"/>
              </a:rPr>
              <a:t>биохемијске промене </a:t>
            </a:r>
            <a:r>
              <a:rPr lang="ru-RU" sz="2400">
                <a:solidFill>
                  <a:srgbClr val="000000"/>
                </a:solidFill>
                <a:latin typeface="Times New Roman" pitchFamily="18" charset="0"/>
                <a:cs typeface="Times New Roman" pitchFamily="18" charset="0"/>
              </a:rPr>
              <a:t>у ћелијама и ткивима зглоба</a:t>
            </a:r>
          </a:p>
        </p:txBody>
      </p:sp>
      <p:sp>
        <p:nvSpPr>
          <p:cNvPr id="52229" name="object 5"/>
          <p:cNvSpPr>
            <a:spLocks noChangeArrowheads="1"/>
          </p:cNvSpPr>
          <p:nvPr/>
        </p:nvSpPr>
        <p:spPr bwMode="auto">
          <a:xfrm>
            <a:off x="3622675" y="2576513"/>
            <a:ext cx="3548063" cy="868362"/>
          </a:xfrm>
          <a:prstGeom prst="rect">
            <a:avLst/>
          </a:prstGeom>
          <a:noFill/>
          <a:ln w="9525" algn="ctr">
            <a:noFill/>
            <a:round/>
            <a:headEnd/>
            <a:tailEnd/>
          </a:ln>
        </p:spPr>
        <p:txBody>
          <a:bodyPr lIns="0" tIns="0" rIns="0" bIns="0"/>
          <a:lstStyle/>
          <a:p>
            <a:pPr>
              <a:lnSpc>
                <a:spcPts val="3238"/>
              </a:lnSpc>
            </a:pPr>
            <a:r>
              <a:rPr lang="ru-RU" sz="2400" b="1">
                <a:solidFill>
                  <a:srgbClr val="FF0000"/>
                </a:solidFill>
                <a:latin typeface="Times New Roman" pitchFamily="18" charset="0"/>
                <a:cs typeface="Times New Roman" pitchFamily="18" charset="0"/>
              </a:rPr>
              <a:t>структурне </a:t>
            </a:r>
            <a:r>
              <a:rPr lang="ru-RU" sz="2400">
                <a:solidFill>
                  <a:srgbClr val="000000"/>
                </a:solidFill>
                <a:latin typeface="Times New Roman" pitchFamily="18" charset="0"/>
                <a:cs typeface="Times New Roman" pitchFamily="18" charset="0"/>
              </a:rPr>
              <a:t>промене</a:t>
            </a:r>
          </a:p>
        </p:txBody>
      </p:sp>
      <p:sp>
        <p:nvSpPr>
          <p:cNvPr id="52230" name="object 6"/>
          <p:cNvSpPr>
            <a:spLocks noChangeArrowheads="1"/>
          </p:cNvSpPr>
          <p:nvPr/>
        </p:nvSpPr>
        <p:spPr bwMode="auto">
          <a:xfrm>
            <a:off x="2930525" y="3370263"/>
            <a:ext cx="5140325" cy="868362"/>
          </a:xfrm>
          <a:prstGeom prst="rect">
            <a:avLst/>
          </a:prstGeom>
          <a:noFill/>
          <a:ln w="9525" algn="ctr">
            <a:noFill/>
            <a:round/>
            <a:headEnd/>
            <a:tailEnd/>
          </a:ln>
        </p:spPr>
        <p:txBody>
          <a:bodyPr lIns="0" tIns="0" rIns="0" bIns="0"/>
          <a:lstStyle/>
          <a:p>
            <a:pPr>
              <a:lnSpc>
                <a:spcPts val="3225"/>
              </a:lnSpc>
            </a:pPr>
            <a:r>
              <a:rPr lang="ru-RU" sz="2400" b="1">
                <a:solidFill>
                  <a:srgbClr val="FF0000"/>
                </a:solidFill>
                <a:latin typeface="Times New Roman" pitchFamily="18" charset="0"/>
                <a:cs typeface="Times New Roman" pitchFamily="18" charset="0"/>
              </a:rPr>
              <a:t>бол </a:t>
            </a:r>
            <a:r>
              <a:rPr lang="ru-RU" sz="2400">
                <a:solidFill>
                  <a:srgbClr val="000000"/>
                </a:solidFill>
                <a:latin typeface="Times New Roman" pitchFamily="18" charset="0"/>
                <a:cs typeface="Times New Roman" pitchFamily="18" charset="0"/>
              </a:rPr>
              <a:t>и други симптоми и знаци</a:t>
            </a:r>
          </a:p>
        </p:txBody>
      </p:sp>
      <p:sp>
        <p:nvSpPr>
          <p:cNvPr id="52231" name="object 7"/>
          <p:cNvSpPr>
            <a:spLocks noChangeArrowheads="1"/>
          </p:cNvSpPr>
          <p:nvPr/>
        </p:nvSpPr>
        <p:spPr bwMode="auto">
          <a:xfrm>
            <a:off x="1387475" y="4222750"/>
            <a:ext cx="6748463" cy="1539875"/>
          </a:xfrm>
          <a:prstGeom prst="rect">
            <a:avLst/>
          </a:prstGeom>
          <a:noFill/>
          <a:ln w="9525" algn="ctr">
            <a:noFill/>
            <a:round/>
            <a:headEnd/>
            <a:tailEnd/>
          </a:ln>
        </p:spPr>
        <p:txBody>
          <a:bodyPr lIns="0" tIns="0" rIns="0" bIns="0"/>
          <a:lstStyle/>
          <a:p>
            <a:pPr marL="1690688">
              <a:lnSpc>
                <a:spcPts val="3238"/>
              </a:lnSpc>
            </a:pPr>
            <a:r>
              <a:rPr lang="ru-RU" sz="2400" b="1">
                <a:solidFill>
                  <a:srgbClr val="FF0000"/>
                </a:solidFill>
                <a:latin typeface="Times New Roman" pitchFamily="18" charset="0"/>
                <a:cs typeface="Times New Roman" pitchFamily="18" charset="0"/>
              </a:rPr>
              <a:t>поремећај функције </a:t>
            </a:r>
            <a:r>
              <a:rPr lang="ru-RU" sz="2400">
                <a:solidFill>
                  <a:srgbClr val="000000"/>
                </a:solidFill>
                <a:latin typeface="Times New Roman" pitchFamily="18" charset="0"/>
                <a:cs typeface="Times New Roman" pitchFamily="18" charset="0"/>
              </a:rPr>
              <a:t>зглоба</a:t>
            </a:r>
          </a:p>
          <a:p>
            <a:pPr marL="1690688">
              <a:lnSpc>
                <a:spcPts val="3225"/>
              </a:lnSpc>
              <a:spcBef>
                <a:spcPts val="2088"/>
              </a:spcBef>
            </a:pPr>
            <a:r>
              <a:rPr lang="ru-RU" sz="2400" b="1">
                <a:solidFill>
                  <a:srgbClr val="FF0000"/>
                </a:solidFill>
                <a:latin typeface="Times New Roman" pitchFamily="18" charset="0"/>
                <a:cs typeface="Times New Roman" pitchFamily="18" charset="0"/>
              </a:rPr>
              <a:t>смањен </a:t>
            </a:r>
            <a:r>
              <a:rPr lang="ru-RU" sz="2400">
                <a:solidFill>
                  <a:srgbClr val="000000"/>
                </a:solidFill>
                <a:latin typeface="Times New Roman" pitchFamily="18" charset="0"/>
                <a:cs typeface="Times New Roman" pitchFamily="18" charset="0"/>
              </a:rPr>
              <a:t>квалитет живота</a:t>
            </a:r>
          </a:p>
        </p:txBody>
      </p:sp>
      <p:sp>
        <p:nvSpPr>
          <p:cNvPr id="52232" name="object 8"/>
          <p:cNvSpPr>
            <a:spLocks noChangeArrowheads="1"/>
          </p:cNvSpPr>
          <p:nvPr/>
        </p:nvSpPr>
        <p:spPr bwMode="auto">
          <a:xfrm>
            <a:off x="1974850" y="5842000"/>
            <a:ext cx="7343775" cy="868363"/>
          </a:xfrm>
          <a:prstGeom prst="rect">
            <a:avLst/>
          </a:prstGeom>
          <a:noFill/>
          <a:ln w="9525" algn="ctr">
            <a:noFill/>
            <a:round/>
            <a:headEnd/>
            <a:tailEnd/>
          </a:ln>
        </p:spPr>
        <p:txBody>
          <a:bodyPr lIns="0" tIns="0" rIns="0" bIns="0"/>
          <a:lstStyle/>
          <a:p>
            <a:pPr>
              <a:lnSpc>
                <a:spcPts val="3225"/>
              </a:lnSpc>
            </a:pPr>
            <a:r>
              <a:rPr lang="ru-RU" sz="2400" b="1" dirty="0">
                <a:solidFill>
                  <a:srgbClr val="000000"/>
                </a:solidFill>
                <a:latin typeface="Times New Roman" pitchFamily="18" charset="0"/>
                <a:cs typeface="Times New Roman" pitchFamily="18" charset="0"/>
              </a:rPr>
              <a:t>Th</a:t>
            </a:r>
            <a:r>
              <a:rPr lang="ru-RU" sz="2400" dirty="0">
                <a:solidFill>
                  <a:srgbClr val="000000"/>
                </a:solidFill>
                <a:latin typeface="Times New Roman" pitchFamily="18" charset="0"/>
                <a:cs typeface="Times New Roman" pitchFamily="18" charset="0"/>
              </a:rPr>
              <a:t>: хируршка интервенција – </a:t>
            </a:r>
            <a:r>
              <a:rPr lang="ru-RU" sz="2400" b="1" dirty="0">
                <a:solidFill>
                  <a:srgbClr val="FF0000"/>
                </a:solidFill>
                <a:latin typeface="Times New Roman" pitchFamily="18" charset="0"/>
                <a:cs typeface="Times New Roman" pitchFamily="18" charset="0"/>
              </a:rPr>
              <a:t>замена зглоба</a:t>
            </a:r>
          </a:p>
        </p:txBody>
      </p:sp>
      <p:cxnSp>
        <p:nvCxnSpPr>
          <p:cNvPr id="9" name="Straight Arrow Connector 8"/>
          <p:cNvCxnSpPr/>
          <p:nvPr/>
        </p:nvCxnSpPr>
        <p:spPr>
          <a:xfrm>
            <a:off x="4211960" y="2127136"/>
            <a:ext cx="0" cy="365760"/>
          </a:xfrm>
          <a:prstGeom prst="straightConnector1">
            <a:avLst/>
          </a:prstGeom>
          <a:ln w="31750">
            <a:solidFill>
              <a:srgbClr val="C00000"/>
            </a:solidFill>
            <a:tailEnd type="arrow"/>
          </a:ln>
        </p:spPr>
        <p:style>
          <a:lnRef idx="1">
            <a:schemeClr val="accent2"/>
          </a:lnRef>
          <a:fillRef idx="0">
            <a:schemeClr val="accent2"/>
          </a:fillRef>
          <a:effectRef idx="0">
            <a:schemeClr val="accent2"/>
          </a:effectRef>
          <a:fontRef idx="minor">
            <a:schemeClr val="tx1"/>
          </a:fontRef>
        </p:style>
      </p:cxnSp>
      <p:cxnSp>
        <p:nvCxnSpPr>
          <p:cNvPr id="10" name="Straight Arrow Connector 9"/>
          <p:cNvCxnSpPr/>
          <p:nvPr/>
        </p:nvCxnSpPr>
        <p:spPr>
          <a:xfrm>
            <a:off x="4211960" y="2991232"/>
            <a:ext cx="0" cy="365760"/>
          </a:xfrm>
          <a:prstGeom prst="straightConnector1">
            <a:avLst/>
          </a:prstGeom>
          <a:ln w="31750">
            <a:solidFill>
              <a:srgbClr val="C00000"/>
            </a:solidFill>
            <a:tailEnd type="arrow"/>
          </a:ln>
        </p:spPr>
        <p:style>
          <a:lnRef idx="1">
            <a:schemeClr val="accent2"/>
          </a:lnRef>
          <a:fillRef idx="0">
            <a:schemeClr val="accent2"/>
          </a:fillRef>
          <a:effectRef idx="0">
            <a:schemeClr val="accent2"/>
          </a:effectRef>
          <a:fontRef idx="minor">
            <a:schemeClr val="tx1"/>
          </a:fontRef>
        </p:style>
      </p:cxnSp>
      <p:cxnSp>
        <p:nvCxnSpPr>
          <p:cNvPr id="11" name="Straight Arrow Connector 10"/>
          <p:cNvCxnSpPr/>
          <p:nvPr/>
        </p:nvCxnSpPr>
        <p:spPr>
          <a:xfrm>
            <a:off x="4211960" y="3789040"/>
            <a:ext cx="0" cy="365760"/>
          </a:xfrm>
          <a:prstGeom prst="straightConnector1">
            <a:avLst/>
          </a:prstGeom>
          <a:ln w="31750">
            <a:solidFill>
              <a:srgbClr val="C00000"/>
            </a:solidFill>
            <a:tailEnd type="arrow"/>
          </a:ln>
        </p:spPr>
        <p:style>
          <a:lnRef idx="1">
            <a:schemeClr val="accent2"/>
          </a:lnRef>
          <a:fillRef idx="0">
            <a:schemeClr val="accent2"/>
          </a:fillRef>
          <a:effectRef idx="0">
            <a:schemeClr val="accent2"/>
          </a:effectRef>
          <a:fontRef idx="minor">
            <a:schemeClr val="tx1"/>
          </a:fontRef>
        </p:style>
      </p:cxnSp>
      <p:cxnSp>
        <p:nvCxnSpPr>
          <p:cNvPr id="12" name="Straight Arrow Connector 11"/>
          <p:cNvCxnSpPr/>
          <p:nvPr/>
        </p:nvCxnSpPr>
        <p:spPr>
          <a:xfrm>
            <a:off x="4211960" y="4581128"/>
            <a:ext cx="0" cy="365760"/>
          </a:xfrm>
          <a:prstGeom prst="straightConnector1">
            <a:avLst/>
          </a:prstGeom>
          <a:ln w="31750">
            <a:solidFill>
              <a:srgbClr val="C00000"/>
            </a:solidFill>
            <a:tailEnd type="arrow"/>
          </a:ln>
        </p:spPr>
        <p:style>
          <a:lnRef idx="1">
            <a:schemeClr val="accent2"/>
          </a:lnRef>
          <a:fillRef idx="0">
            <a:schemeClr val="accent2"/>
          </a:fillRef>
          <a:effectRef idx="0">
            <a:schemeClr val="accent2"/>
          </a:effectRef>
          <a:fontRef idx="minor">
            <a:schemeClr val="tx1"/>
          </a:fontRef>
        </p:style>
      </p:cxnSp>
      <p:cxnSp>
        <p:nvCxnSpPr>
          <p:cNvPr id="13" name="Straight Arrow Connector 12"/>
          <p:cNvCxnSpPr/>
          <p:nvPr/>
        </p:nvCxnSpPr>
        <p:spPr>
          <a:xfrm>
            <a:off x="4211960" y="5439504"/>
            <a:ext cx="0" cy="365760"/>
          </a:xfrm>
          <a:prstGeom prst="straightConnector1">
            <a:avLst/>
          </a:prstGeom>
          <a:ln w="31750">
            <a:solidFill>
              <a:srgbClr val="C00000"/>
            </a:solidFill>
            <a:tailEnd type="arrow"/>
          </a:ln>
        </p:spPr>
        <p:style>
          <a:lnRef idx="1">
            <a:schemeClr val="accent2"/>
          </a:lnRef>
          <a:fillRef idx="0">
            <a:schemeClr val="accent2"/>
          </a:fillRef>
          <a:effectRef idx="0">
            <a:schemeClr val="accent2"/>
          </a:effectRef>
          <a:fontRef idx="minor">
            <a:schemeClr val="tx1"/>
          </a:fontRef>
        </p:style>
      </p:cxn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250" name="object 1"/>
          <p:cNvSpPr>
            <a:spLocks noChangeArrowheads="1"/>
          </p:cNvSpPr>
          <p:nvPr/>
        </p:nvSpPr>
        <p:spPr bwMode="auto">
          <a:xfrm>
            <a:off x="0" y="0"/>
            <a:ext cx="9144000" cy="6858000"/>
          </a:xfrm>
          <a:prstGeom prst="rect">
            <a:avLst/>
          </a:prstGeom>
          <a:blipFill dpi="0" rotWithShape="0">
            <a:blip r:embed="rId2" cstate="print"/>
            <a:srcRect/>
            <a:stretch>
              <a:fillRect/>
            </a:stretch>
          </a:blipFill>
          <a:ln w="9525" algn="ctr">
            <a:noFill/>
            <a:round/>
            <a:headEnd/>
            <a:tailEnd/>
          </a:ln>
        </p:spPr>
        <p:txBody>
          <a:bodyPr lIns="0" tIns="0" rIns="0" bIns="0"/>
          <a:lstStyle/>
          <a:p>
            <a:endParaRPr lang="en-US"/>
          </a:p>
        </p:txBody>
      </p:sp>
      <p:sp>
        <p:nvSpPr>
          <p:cNvPr id="53251" name="object 3"/>
          <p:cNvSpPr>
            <a:spLocks noChangeArrowheads="1"/>
          </p:cNvSpPr>
          <p:nvPr/>
        </p:nvSpPr>
        <p:spPr bwMode="auto">
          <a:xfrm>
            <a:off x="-88900" y="249238"/>
            <a:ext cx="7974013" cy="1851025"/>
          </a:xfrm>
          <a:prstGeom prst="rect">
            <a:avLst/>
          </a:prstGeom>
          <a:noFill/>
          <a:ln w="9525" algn="ctr">
            <a:noFill/>
            <a:round/>
            <a:headEnd/>
            <a:tailEnd/>
          </a:ln>
        </p:spPr>
        <p:txBody>
          <a:bodyPr lIns="0" tIns="0" rIns="0" bIns="0"/>
          <a:lstStyle/>
          <a:p>
            <a:pPr marL="1879600" algn="ctr">
              <a:lnSpc>
                <a:spcPts val="4850"/>
              </a:lnSpc>
            </a:pPr>
            <a:r>
              <a:rPr lang="ru-RU" sz="3200" b="1">
                <a:solidFill>
                  <a:srgbClr val="FF0000"/>
                </a:solidFill>
                <a:latin typeface="MGRRLF+PalatinoLinotype-Bold" charset="0"/>
              </a:rPr>
              <a:t>Зглобови који могу бити</a:t>
            </a:r>
          </a:p>
          <a:p>
            <a:pPr marL="1879600" algn="ctr">
              <a:lnSpc>
                <a:spcPts val="4313"/>
              </a:lnSpc>
            </a:pPr>
            <a:r>
              <a:rPr lang="ru-RU" sz="3200" b="1">
                <a:solidFill>
                  <a:srgbClr val="FF0000"/>
                </a:solidFill>
                <a:latin typeface="MGRRLF+PalatinoLinotype-Bold" charset="0"/>
              </a:rPr>
              <a:t>захваћени ОА</a:t>
            </a:r>
          </a:p>
        </p:txBody>
      </p:sp>
      <p:sp>
        <p:nvSpPr>
          <p:cNvPr id="53252" name="object 4"/>
          <p:cNvSpPr>
            <a:spLocks noChangeArrowheads="1"/>
          </p:cNvSpPr>
          <p:nvPr/>
        </p:nvSpPr>
        <p:spPr bwMode="auto">
          <a:xfrm>
            <a:off x="1235075" y="1897063"/>
            <a:ext cx="2725738" cy="868362"/>
          </a:xfrm>
          <a:prstGeom prst="rect">
            <a:avLst/>
          </a:prstGeom>
          <a:noFill/>
          <a:ln w="9525" algn="ctr">
            <a:noFill/>
            <a:round/>
            <a:headEnd/>
            <a:tailEnd/>
          </a:ln>
        </p:spPr>
        <p:txBody>
          <a:bodyPr lIns="0" tIns="0" rIns="0" bIns="0"/>
          <a:lstStyle/>
          <a:p>
            <a:pPr>
              <a:lnSpc>
                <a:spcPts val="3225"/>
              </a:lnSpc>
            </a:pPr>
            <a:r>
              <a:rPr lang="ru-RU" sz="2400" b="1">
                <a:solidFill>
                  <a:srgbClr val="FF6600"/>
                </a:solidFill>
                <a:latin typeface="MGRRLF+PalatinoLinotype-Bold" charset="0"/>
              </a:rPr>
              <a:t>зглобови ручја</a:t>
            </a:r>
          </a:p>
        </p:txBody>
      </p:sp>
      <p:sp>
        <p:nvSpPr>
          <p:cNvPr id="53253" name="object 5"/>
          <p:cNvSpPr>
            <a:spLocks noChangeArrowheads="1"/>
          </p:cNvSpPr>
          <p:nvPr/>
        </p:nvSpPr>
        <p:spPr bwMode="auto">
          <a:xfrm>
            <a:off x="7407275" y="2057400"/>
            <a:ext cx="954088" cy="725488"/>
          </a:xfrm>
          <a:prstGeom prst="rect">
            <a:avLst/>
          </a:prstGeom>
          <a:noFill/>
          <a:ln w="9525" algn="ctr">
            <a:noFill/>
            <a:round/>
            <a:headEnd/>
            <a:tailEnd/>
          </a:ln>
        </p:spPr>
        <p:txBody>
          <a:bodyPr lIns="0" tIns="0" rIns="0" bIns="0"/>
          <a:lstStyle/>
          <a:p>
            <a:pPr>
              <a:lnSpc>
                <a:spcPts val="2700"/>
              </a:lnSpc>
            </a:pPr>
            <a:r>
              <a:rPr lang="ru-RU" sz="2000" b="1">
                <a:solidFill>
                  <a:srgbClr val="000000"/>
                </a:solidFill>
                <a:latin typeface="MGRRLF+PalatinoLinotype-Bold" charset="0"/>
              </a:rPr>
              <a:t>врат</a:t>
            </a:r>
          </a:p>
        </p:txBody>
      </p:sp>
      <p:sp>
        <p:nvSpPr>
          <p:cNvPr id="53254" name="object 6"/>
          <p:cNvSpPr>
            <a:spLocks noChangeArrowheads="1"/>
          </p:cNvSpPr>
          <p:nvPr/>
        </p:nvSpPr>
        <p:spPr bwMode="auto">
          <a:xfrm>
            <a:off x="6873875" y="3125788"/>
            <a:ext cx="2232025" cy="723900"/>
          </a:xfrm>
          <a:prstGeom prst="rect">
            <a:avLst/>
          </a:prstGeom>
          <a:noFill/>
          <a:ln w="9525" algn="ctr">
            <a:noFill/>
            <a:round/>
            <a:headEnd/>
            <a:tailEnd/>
          </a:ln>
        </p:spPr>
        <p:txBody>
          <a:bodyPr lIns="0" tIns="0" rIns="0" bIns="0"/>
          <a:lstStyle/>
          <a:p>
            <a:pPr>
              <a:lnSpc>
                <a:spcPts val="2700"/>
              </a:lnSpc>
            </a:pPr>
            <a:r>
              <a:rPr lang="ru-RU" sz="2000" b="1">
                <a:solidFill>
                  <a:srgbClr val="000000"/>
                </a:solidFill>
                <a:latin typeface="MGRRLF+PalatinoLinotype-Bold" charset="0"/>
              </a:rPr>
              <a:t>доњи део леђа</a:t>
            </a:r>
          </a:p>
        </p:txBody>
      </p:sp>
      <p:sp>
        <p:nvSpPr>
          <p:cNvPr id="53255" name="object 7"/>
          <p:cNvSpPr>
            <a:spLocks noChangeArrowheads="1"/>
          </p:cNvSpPr>
          <p:nvPr/>
        </p:nvSpPr>
        <p:spPr bwMode="auto">
          <a:xfrm>
            <a:off x="6721475" y="4192588"/>
            <a:ext cx="1284288" cy="1498600"/>
          </a:xfrm>
          <a:prstGeom prst="rect">
            <a:avLst/>
          </a:prstGeom>
          <a:noFill/>
          <a:ln w="9525" algn="ctr">
            <a:noFill/>
            <a:round/>
            <a:headEnd/>
            <a:tailEnd/>
          </a:ln>
        </p:spPr>
        <p:txBody>
          <a:bodyPr lIns="0" tIns="0" rIns="0" bIns="0"/>
          <a:lstStyle/>
          <a:p>
            <a:pPr>
              <a:lnSpc>
                <a:spcPts val="2700"/>
              </a:lnSpc>
            </a:pPr>
            <a:r>
              <a:rPr lang="ru-RU" sz="2000" b="1">
                <a:solidFill>
                  <a:srgbClr val="000000"/>
                </a:solidFill>
                <a:latin typeface="MGRRLF+PalatinoLinotype-Bold" charset="0"/>
              </a:rPr>
              <a:t>кукови</a:t>
            </a:r>
          </a:p>
          <a:p>
            <a:pPr>
              <a:lnSpc>
                <a:spcPts val="2700"/>
              </a:lnSpc>
              <a:spcBef>
                <a:spcPts val="3388"/>
              </a:spcBef>
            </a:pPr>
            <a:r>
              <a:rPr lang="ru-RU" sz="2000" b="1">
                <a:solidFill>
                  <a:srgbClr val="FF0000"/>
                </a:solidFill>
                <a:latin typeface="MGRRLF+PalatinoLinotype-Bold" charset="0"/>
              </a:rPr>
              <a:t>колена</a:t>
            </a:r>
          </a:p>
        </p:txBody>
      </p:sp>
      <p:sp>
        <p:nvSpPr>
          <p:cNvPr id="53256" name="object 8"/>
          <p:cNvSpPr>
            <a:spLocks noChangeArrowheads="1"/>
          </p:cNvSpPr>
          <p:nvPr/>
        </p:nvSpPr>
        <p:spPr bwMode="auto">
          <a:xfrm>
            <a:off x="6416675" y="6022975"/>
            <a:ext cx="2784475" cy="723900"/>
          </a:xfrm>
          <a:prstGeom prst="rect">
            <a:avLst/>
          </a:prstGeom>
          <a:noFill/>
          <a:ln w="9525" algn="ctr">
            <a:noFill/>
            <a:round/>
            <a:headEnd/>
            <a:tailEnd/>
          </a:ln>
        </p:spPr>
        <p:txBody>
          <a:bodyPr lIns="0" tIns="0" rIns="0" bIns="0"/>
          <a:lstStyle/>
          <a:p>
            <a:pPr>
              <a:lnSpc>
                <a:spcPts val="2700"/>
              </a:lnSpc>
            </a:pPr>
            <a:r>
              <a:rPr lang="ru-RU" sz="2000" b="1">
                <a:solidFill>
                  <a:srgbClr val="000000"/>
                </a:solidFill>
                <a:latin typeface="MGRRLF+PalatinoLinotype-Bold" charset="0"/>
              </a:rPr>
              <a:t>база ножног палца</a:t>
            </a:r>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4274" name="object 3"/>
          <p:cNvSpPr>
            <a:spLocks noChangeArrowheads="1"/>
          </p:cNvSpPr>
          <p:nvPr/>
        </p:nvSpPr>
        <p:spPr bwMode="auto">
          <a:xfrm>
            <a:off x="2700362" y="406400"/>
            <a:ext cx="4679950" cy="1593850"/>
          </a:xfrm>
          <a:prstGeom prst="rect">
            <a:avLst/>
          </a:prstGeom>
          <a:noFill/>
          <a:ln w="9525" algn="ctr">
            <a:noFill/>
            <a:round/>
            <a:headEnd/>
            <a:tailEnd/>
          </a:ln>
        </p:spPr>
        <p:txBody>
          <a:bodyPr lIns="0" tIns="0" rIns="0" bIns="0"/>
          <a:lstStyle/>
          <a:p>
            <a:pPr>
              <a:lnSpc>
                <a:spcPts val="5938"/>
              </a:lnSpc>
            </a:pPr>
            <a:r>
              <a:rPr lang="ru-RU" sz="4400" b="1" dirty="0">
                <a:solidFill>
                  <a:srgbClr val="C00000"/>
                </a:solidFill>
                <a:latin typeface="MGRRLF+PalatinoLinotype-Bold" charset="0"/>
              </a:rPr>
              <a:t>Дијагноза ОА</a:t>
            </a:r>
          </a:p>
        </p:txBody>
      </p:sp>
      <p:sp>
        <p:nvSpPr>
          <p:cNvPr id="54275" name="object 4"/>
          <p:cNvSpPr>
            <a:spLocks noChangeArrowheads="1"/>
          </p:cNvSpPr>
          <p:nvPr/>
        </p:nvSpPr>
        <p:spPr bwMode="auto">
          <a:xfrm>
            <a:off x="777875" y="1744663"/>
            <a:ext cx="4081463" cy="868362"/>
          </a:xfrm>
          <a:prstGeom prst="rect">
            <a:avLst/>
          </a:prstGeom>
          <a:noFill/>
          <a:ln w="9525" algn="ctr">
            <a:noFill/>
            <a:round/>
            <a:headEnd/>
            <a:tailEnd/>
          </a:ln>
        </p:spPr>
        <p:txBody>
          <a:bodyPr lIns="0" tIns="0" rIns="0" bIns="0"/>
          <a:lstStyle/>
          <a:p>
            <a:pPr>
              <a:lnSpc>
                <a:spcPts val="3225"/>
              </a:lnSpc>
            </a:pPr>
            <a:r>
              <a:rPr lang="ru-RU" sz="2400">
                <a:solidFill>
                  <a:srgbClr val="FF0000"/>
                </a:solidFill>
                <a:latin typeface="URGEAG+PalatinoLinotype-Roman" charset="0"/>
              </a:rPr>
              <a:t>• </a:t>
            </a:r>
            <a:r>
              <a:rPr lang="ru-RU" sz="2400" b="1">
                <a:solidFill>
                  <a:srgbClr val="FF0000"/>
                </a:solidFill>
                <a:latin typeface="MGRRLF+PalatinoLinotype-Bold" charset="0"/>
              </a:rPr>
              <a:t>симптома </a:t>
            </a:r>
            <a:r>
              <a:rPr lang="ru-RU" sz="2400">
                <a:solidFill>
                  <a:srgbClr val="000000"/>
                </a:solidFill>
                <a:latin typeface="URGEAG+PalatinoLinotype-Roman" charset="0"/>
              </a:rPr>
              <a:t>као што су:</a:t>
            </a:r>
          </a:p>
        </p:txBody>
      </p:sp>
      <p:sp>
        <p:nvSpPr>
          <p:cNvPr id="54276" name="object 5"/>
          <p:cNvSpPr>
            <a:spLocks noChangeArrowheads="1"/>
          </p:cNvSpPr>
          <p:nvPr/>
        </p:nvSpPr>
        <p:spPr bwMode="auto">
          <a:xfrm>
            <a:off x="1235075" y="2187575"/>
            <a:ext cx="1260475" cy="868363"/>
          </a:xfrm>
          <a:prstGeom prst="rect">
            <a:avLst/>
          </a:prstGeom>
          <a:noFill/>
          <a:ln w="9525" algn="ctr">
            <a:noFill/>
            <a:round/>
            <a:headEnd/>
            <a:tailEnd/>
          </a:ln>
        </p:spPr>
        <p:txBody>
          <a:bodyPr lIns="0" tIns="0" rIns="0" bIns="0"/>
          <a:lstStyle/>
          <a:p>
            <a:pPr>
              <a:lnSpc>
                <a:spcPts val="3225"/>
              </a:lnSpc>
            </a:pPr>
            <a:r>
              <a:rPr lang="ru-RU" sz="2400">
                <a:solidFill>
                  <a:srgbClr val="000000"/>
                </a:solidFill>
                <a:latin typeface="URGEAG+PalatinoLinotype-Roman" charset="0"/>
              </a:rPr>
              <a:t>– бол</a:t>
            </a:r>
          </a:p>
        </p:txBody>
      </p:sp>
      <p:sp>
        <p:nvSpPr>
          <p:cNvPr id="54277" name="object 6"/>
          <p:cNvSpPr>
            <a:spLocks noChangeArrowheads="1"/>
          </p:cNvSpPr>
          <p:nvPr/>
        </p:nvSpPr>
        <p:spPr bwMode="auto">
          <a:xfrm>
            <a:off x="1235075" y="2628900"/>
            <a:ext cx="5761038" cy="1311275"/>
          </a:xfrm>
          <a:prstGeom prst="rect">
            <a:avLst/>
          </a:prstGeom>
          <a:noFill/>
          <a:ln w="9525" algn="ctr">
            <a:noFill/>
            <a:round/>
            <a:headEnd/>
            <a:tailEnd/>
          </a:ln>
        </p:spPr>
        <p:txBody>
          <a:bodyPr lIns="0" tIns="0" rIns="0" bIns="0"/>
          <a:lstStyle/>
          <a:p>
            <a:pPr>
              <a:lnSpc>
                <a:spcPts val="3238"/>
              </a:lnSpc>
            </a:pPr>
            <a:r>
              <a:rPr lang="ru-RU" sz="2400">
                <a:solidFill>
                  <a:srgbClr val="000000"/>
                </a:solidFill>
                <a:latin typeface="URGEAG+PalatinoLinotype-Roman" charset="0"/>
              </a:rPr>
              <a:t>– отежана функција зглоба</a:t>
            </a:r>
          </a:p>
          <a:p>
            <a:pPr>
              <a:lnSpc>
                <a:spcPts val="3225"/>
              </a:lnSpc>
              <a:spcBef>
                <a:spcPts val="288"/>
              </a:spcBef>
            </a:pPr>
            <a:r>
              <a:rPr lang="ru-RU" sz="2400">
                <a:solidFill>
                  <a:srgbClr val="000000"/>
                </a:solidFill>
                <a:latin typeface="URGEAG+PalatinoLinotype-Roman" charset="0"/>
              </a:rPr>
              <a:t>– “шкрипање” при покрету зглоба</a:t>
            </a:r>
          </a:p>
        </p:txBody>
      </p:sp>
      <p:sp>
        <p:nvSpPr>
          <p:cNvPr id="54278" name="object 7"/>
          <p:cNvSpPr>
            <a:spLocks noChangeArrowheads="1"/>
          </p:cNvSpPr>
          <p:nvPr/>
        </p:nvSpPr>
        <p:spPr bwMode="auto">
          <a:xfrm>
            <a:off x="777875" y="3894138"/>
            <a:ext cx="7126288" cy="1311275"/>
          </a:xfrm>
          <a:prstGeom prst="rect">
            <a:avLst/>
          </a:prstGeom>
          <a:noFill/>
          <a:ln w="9525" algn="ctr">
            <a:noFill/>
            <a:round/>
            <a:headEnd/>
            <a:tailEnd/>
          </a:ln>
        </p:spPr>
        <p:txBody>
          <a:bodyPr lIns="0" tIns="0" rIns="0" bIns="0"/>
          <a:lstStyle/>
          <a:p>
            <a:pPr marL="457200">
              <a:lnSpc>
                <a:spcPts val="3225"/>
              </a:lnSpc>
            </a:pPr>
            <a:r>
              <a:rPr lang="ru-RU" sz="2400">
                <a:solidFill>
                  <a:srgbClr val="FF0000"/>
                </a:solidFill>
                <a:latin typeface="URGEAG+PalatinoLinotype-Roman" charset="0"/>
              </a:rPr>
              <a:t>• </a:t>
            </a:r>
            <a:r>
              <a:rPr lang="ru-RU" sz="2400" b="1">
                <a:solidFill>
                  <a:srgbClr val="FF0000"/>
                </a:solidFill>
                <a:latin typeface="MGRRLF+PalatinoLinotype-Bold" charset="0"/>
              </a:rPr>
              <a:t>знакова при физикалном прегледу</a:t>
            </a:r>
            <a:r>
              <a:rPr lang="ru-RU" sz="2400">
                <a:solidFill>
                  <a:srgbClr val="FF0000"/>
                </a:solidFill>
                <a:latin typeface="NGRBLQ+PalatinoLinotype-Roman" charset="0"/>
              </a:rPr>
              <a:t>:</a:t>
            </a:r>
          </a:p>
          <a:p>
            <a:pPr marL="457200">
              <a:lnSpc>
                <a:spcPts val="3225"/>
              </a:lnSpc>
              <a:spcBef>
                <a:spcPts val="288"/>
              </a:spcBef>
            </a:pPr>
            <a:r>
              <a:rPr lang="ru-RU" sz="2400">
                <a:solidFill>
                  <a:srgbClr val="000000"/>
                </a:solidFill>
              </a:rPr>
              <a:t>−</a:t>
            </a:r>
            <a:r>
              <a:rPr lang="ru-RU" sz="2400">
                <a:solidFill>
                  <a:srgbClr val="000000"/>
                </a:solidFill>
                <a:latin typeface="Times New Roman" pitchFamily="18" charset="0"/>
                <a:cs typeface="Times New Roman" pitchFamily="18" charset="0"/>
              </a:rPr>
              <a:t> </a:t>
            </a:r>
            <a:r>
              <a:rPr lang="ru-RU" sz="2400">
                <a:solidFill>
                  <a:srgbClr val="000000"/>
                </a:solidFill>
                <a:latin typeface="URGEAG+PalatinoLinotype-Roman" charset="0"/>
              </a:rPr>
              <a:t>асиметрије, посебно великих зглобова</a:t>
            </a:r>
          </a:p>
        </p:txBody>
      </p:sp>
      <p:sp>
        <p:nvSpPr>
          <p:cNvPr id="54279" name="object 8"/>
          <p:cNvSpPr>
            <a:spLocks noChangeArrowheads="1"/>
          </p:cNvSpPr>
          <p:nvPr/>
        </p:nvSpPr>
        <p:spPr bwMode="auto">
          <a:xfrm>
            <a:off x="1235075" y="4778375"/>
            <a:ext cx="7024688" cy="868363"/>
          </a:xfrm>
          <a:prstGeom prst="rect">
            <a:avLst/>
          </a:prstGeom>
          <a:noFill/>
          <a:ln w="9525" algn="ctr">
            <a:noFill/>
            <a:round/>
            <a:headEnd/>
            <a:tailEnd/>
          </a:ln>
        </p:spPr>
        <p:txBody>
          <a:bodyPr lIns="0" tIns="0" rIns="0" bIns="0"/>
          <a:lstStyle/>
          <a:p>
            <a:pPr>
              <a:lnSpc>
                <a:spcPts val="3225"/>
              </a:lnSpc>
            </a:pPr>
            <a:r>
              <a:rPr lang="ru-RU" sz="2400">
                <a:solidFill>
                  <a:srgbClr val="000000"/>
                </a:solidFill>
              </a:rPr>
              <a:t>−</a:t>
            </a:r>
            <a:r>
              <a:rPr lang="ru-RU" sz="2400">
                <a:solidFill>
                  <a:srgbClr val="000000"/>
                </a:solidFill>
                <a:latin typeface="Times New Roman" pitchFamily="18" charset="0"/>
                <a:cs typeface="Times New Roman" pitchFamily="18" charset="0"/>
              </a:rPr>
              <a:t> </a:t>
            </a:r>
            <a:r>
              <a:rPr lang="ru-RU" sz="2400">
                <a:solidFill>
                  <a:srgbClr val="000000"/>
                </a:solidFill>
                <a:latin typeface="URGEAG+PalatinoLinotype-Roman" charset="0"/>
              </a:rPr>
              <a:t>Хеберданових и Бушарових чворића код</a:t>
            </a:r>
          </a:p>
        </p:txBody>
      </p:sp>
      <p:sp>
        <p:nvSpPr>
          <p:cNvPr id="54280" name="object 9"/>
          <p:cNvSpPr>
            <a:spLocks noChangeArrowheads="1"/>
          </p:cNvSpPr>
          <p:nvPr/>
        </p:nvSpPr>
        <p:spPr bwMode="auto">
          <a:xfrm>
            <a:off x="1520825" y="5143500"/>
            <a:ext cx="3371850" cy="868363"/>
          </a:xfrm>
          <a:prstGeom prst="rect">
            <a:avLst/>
          </a:prstGeom>
          <a:noFill/>
          <a:ln w="9525" algn="ctr">
            <a:noFill/>
            <a:round/>
            <a:headEnd/>
            <a:tailEnd/>
          </a:ln>
        </p:spPr>
        <p:txBody>
          <a:bodyPr lIns="0" tIns="0" rIns="0" bIns="0"/>
          <a:lstStyle/>
          <a:p>
            <a:pPr>
              <a:lnSpc>
                <a:spcPts val="3225"/>
              </a:lnSpc>
            </a:pPr>
            <a:r>
              <a:rPr lang="ru-RU" sz="2400" dirty="0" smtClean="0">
                <a:solidFill>
                  <a:srgbClr val="000000"/>
                </a:solidFill>
                <a:latin typeface="URGEAG+PalatinoLinotype-Roman" charset="0"/>
              </a:rPr>
              <a:t>остеоартритиса </a:t>
            </a:r>
            <a:r>
              <a:rPr lang="ru-RU" sz="2400" dirty="0">
                <a:solidFill>
                  <a:srgbClr val="000000"/>
                </a:solidFill>
                <a:latin typeface="URGEAG+PalatinoLinotype-Roman" charset="0"/>
              </a:rPr>
              <a:t>ручја</a:t>
            </a:r>
          </a:p>
        </p:txBody>
      </p:sp>
      <p:sp>
        <p:nvSpPr>
          <p:cNvPr id="54281" name="object 10"/>
          <p:cNvSpPr>
            <a:spLocks noChangeArrowheads="1"/>
          </p:cNvSpPr>
          <p:nvPr/>
        </p:nvSpPr>
        <p:spPr bwMode="auto">
          <a:xfrm>
            <a:off x="1235075" y="5586413"/>
            <a:ext cx="5719763" cy="868362"/>
          </a:xfrm>
          <a:prstGeom prst="rect">
            <a:avLst/>
          </a:prstGeom>
          <a:noFill/>
          <a:ln w="9525" algn="ctr">
            <a:noFill/>
            <a:round/>
            <a:headEnd/>
            <a:tailEnd/>
          </a:ln>
        </p:spPr>
        <p:txBody>
          <a:bodyPr lIns="0" tIns="0" rIns="0" bIns="0"/>
          <a:lstStyle/>
          <a:p>
            <a:pPr>
              <a:lnSpc>
                <a:spcPts val="3238"/>
              </a:lnSpc>
            </a:pPr>
            <a:r>
              <a:rPr lang="ru-RU" sz="2400">
                <a:solidFill>
                  <a:srgbClr val="000000"/>
                </a:solidFill>
              </a:rPr>
              <a:t>−</a:t>
            </a:r>
            <a:r>
              <a:rPr lang="ru-RU" sz="2400">
                <a:solidFill>
                  <a:srgbClr val="000000"/>
                </a:solidFill>
                <a:latin typeface="Times New Roman" pitchFamily="18" charset="0"/>
                <a:cs typeface="Times New Roman" pitchFamily="18" charset="0"/>
              </a:rPr>
              <a:t> </a:t>
            </a:r>
            <a:r>
              <a:rPr lang="ru-RU" sz="2400">
                <a:solidFill>
                  <a:srgbClr val="000000"/>
                </a:solidFill>
                <a:latin typeface="URGEAG+PalatinoLinotype-Roman" charset="0"/>
              </a:rPr>
              <a:t>отока зглобова умереног степена</a:t>
            </a:r>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5298" name="object 3"/>
          <p:cNvSpPr>
            <a:spLocks noChangeArrowheads="1"/>
          </p:cNvSpPr>
          <p:nvPr/>
        </p:nvSpPr>
        <p:spPr bwMode="auto">
          <a:xfrm>
            <a:off x="990600" y="1331913"/>
            <a:ext cx="8308975" cy="1012825"/>
          </a:xfrm>
          <a:prstGeom prst="rect">
            <a:avLst/>
          </a:prstGeom>
          <a:noFill/>
          <a:ln w="9525" algn="ctr">
            <a:noFill/>
            <a:round/>
            <a:headEnd/>
            <a:tailEnd/>
          </a:ln>
        </p:spPr>
        <p:txBody>
          <a:bodyPr lIns="0" tIns="0" rIns="0" bIns="0"/>
          <a:lstStyle/>
          <a:p>
            <a:pPr>
              <a:lnSpc>
                <a:spcPts val="3763"/>
              </a:lnSpc>
            </a:pPr>
            <a:r>
              <a:rPr lang="ru-RU" sz="2800">
                <a:solidFill>
                  <a:srgbClr val="FF0000"/>
                </a:solidFill>
                <a:latin typeface="URGEAG+PalatinoLinotype-Roman" charset="0"/>
              </a:rPr>
              <a:t>• </a:t>
            </a:r>
            <a:r>
              <a:rPr lang="ru-RU" sz="2800" b="1">
                <a:solidFill>
                  <a:srgbClr val="FF0000"/>
                </a:solidFill>
                <a:latin typeface="MGRRLF+PalatinoLinotype-Bold" charset="0"/>
              </a:rPr>
              <a:t>рентгенског снимка на коме се уочава:</a:t>
            </a:r>
          </a:p>
        </p:txBody>
      </p:sp>
      <p:sp>
        <p:nvSpPr>
          <p:cNvPr id="55299" name="object 4"/>
          <p:cNvSpPr>
            <a:spLocks noChangeArrowheads="1"/>
          </p:cNvSpPr>
          <p:nvPr/>
        </p:nvSpPr>
        <p:spPr bwMode="auto">
          <a:xfrm>
            <a:off x="990600" y="2489200"/>
            <a:ext cx="6823075" cy="2749550"/>
          </a:xfrm>
          <a:prstGeom prst="rect">
            <a:avLst/>
          </a:prstGeom>
          <a:noFill/>
          <a:ln w="9525" algn="ctr">
            <a:noFill/>
            <a:round/>
            <a:headEnd/>
            <a:tailEnd/>
          </a:ln>
        </p:spPr>
        <p:txBody>
          <a:bodyPr lIns="0" tIns="0" rIns="0" bIns="0"/>
          <a:lstStyle/>
          <a:p>
            <a:pPr marL="266700">
              <a:lnSpc>
                <a:spcPts val="3763"/>
              </a:lnSpc>
            </a:pPr>
            <a:r>
              <a:rPr lang="ru-RU" sz="2800">
                <a:solidFill>
                  <a:srgbClr val="000000"/>
                </a:solidFill>
                <a:latin typeface="URGEAG+PalatinoLinotype-Roman" charset="0"/>
              </a:rPr>
              <a:t>− присуство </a:t>
            </a:r>
            <a:r>
              <a:rPr lang="ru-RU" sz="2800" b="1">
                <a:solidFill>
                  <a:srgbClr val="000000"/>
                </a:solidFill>
                <a:latin typeface="MGRRLF+PalatinoLinotype-Bold" charset="0"/>
              </a:rPr>
              <a:t>остеофита</a:t>
            </a:r>
          </a:p>
          <a:p>
            <a:pPr marL="266700">
              <a:lnSpc>
                <a:spcPts val="3763"/>
              </a:lnSpc>
              <a:spcBef>
                <a:spcPts val="725"/>
              </a:spcBef>
            </a:pPr>
            <a:r>
              <a:rPr lang="ru-RU" sz="2800">
                <a:solidFill>
                  <a:srgbClr val="000000"/>
                </a:solidFill>
                <a:latin typeface="URGEAG+PalatinoLinotype-Roman" charset="0"/>
              </a:rPr>
              <a:t>− </a:t>
            </a:r>
            <a:r>
              <a:rPr lang="ru-RU" sz="2800" b="1">
                <a:solidFill>
                  <a:srgbClr val="000000"/>
                </a:solidFill>
                <a:latin typeface="MGRRLF+PalatinoLinotype-Bold" charset="0"/>
              </a:rPr>
              <a:t>сужен зглобни простор</a:t>
            </a:r>
          </a:p>
          <a:p>
            <a:pPr marL="266700">
              <a:lnSpc>
                <a:spcPts val="3763"/>
              </a:lnSpc>
              <a:spcBef>
                <a:spcPts val="788"/>
              </a:spcBef>
            </a:pPr>
            <a:r>
              <a:rPr lang="ru-RU" sz="2800">
                <a:solidFill>
                  <a:srgbClr val="000000"/>
                </a:solidFill>
                <a:latin typeface="URGEAG+PalatinoLinotype-Roman" charset="0"/>
              </a:rPr>
              <a:t>− индиректни показатељ </a:t>
            </a:r>
            <a:r>
              <a:rPr lang="ru-RU" sz="2800" b="1">
                <a:solidFill>
                  <a:srgbClr val="000000"/>
                </a:solidFill>
                <a:latin typeface="MGRRLF+PalatinoLinotype-Bold" charset="0"/>
              </a:rPr>
              <a:t>истањене</a:t>
            </a:r>
          </a:p>
          <a:p>
            <a:pPr marL="266700">
              <a:lnSpc>
                <a:spcPts val="3763"/>
              </a:lnSpc>
              <a:spcBef>
                <a:spcPts val="775"/>
              </a:spcBef>
            </a:pPr>
            <a:r>
              <a:rPr lang="ru-RU" sz="2800" b="1">
                <a:solidFill>
                  <a:srgbClr val="000000"/>
                </a:solidFill>
                <a:latin typeface="MGRRLF+PalatinoLinotype-Bold" charset="0"/>
              </a:rPr>
              <a:t>хрскавице зглоба</a:t>
            </a:r>
          </a:p>
        </p:txBody>
      </p:sp>
      <p:sp>
        <p:nvSpPr>
          <p:cNvPr id="55300" name="object 5"/>
          <p:cNvSpPr>
            <a:spLocks noChangeArrowheads="1"/>
          </p:cNvSpPr>
          <p:nvPr/>
        </p:nvSpPr>
        <p:spPr bwMode="auto">
          <a:xfrm>
            <a:off x="990600" y="4806950"/>
            <a:ext cx="7478713" cy="1592263"/>
          </a:xfrm>
          <a:prstGeom prst="rect">
            <a:avLst/>
          </a:prstGeom>
          <a:noFill/>
          <a:ln w="9525" algn="ctr">
            <a:noFill/>
            <a:round/>
            <a:headEnd/>
            <a:tailEnd/>
          </a:ln>
        </p:spPr>
        <p:txBody>
          <a:bodyPr lIns="0" tIns="0" rIns="0" bIns="0"/>
          <a:lstStyle/>
          <a:p>
            <a:pPr marL="266700">
              <a:lnSpc>
                <a:spcPts val="3775"/>
              </a:lnSpc>
            </a:pPr>
            <a:r>
              <a:rPr lang="ru-RU" sz="2800">
                <a:solidFill>
                  <a:srgbClr val="000000"/>
                </a:solidFill>
                <a:latin typeface="URGEAG+PalatinoLinotype-Roman" charset="0"/>
              </a:rPr>
              <a:t>− </a:t>
            </a:r>
            <a:r>
              <a:rPr lang="ru-RU" sz="2800" b="1">
                <a:solidFill>
                  <a:srgbClr val="000000"/>
                </a:solidFill>
                <a:latin typeface="MGRRLF+PalatinoLinotype-Bold" charset="0"/>
              </a:rPr>
              <a:t>склерозне промене </a:t>
            </a:r>
            <a:r>
              <a:rPr lang="ru-RU" sz="2800">
                <a:solidFill>
                  <a:srgbClr val="000000"/>
                </a:solidFill>
                <a:latin typeface="URGEAG+PalatinoLinotype-Roman" charset="0"/>
              </a:rPr>
              <a:t>у субхондралној</a:t>
            </a:r>
          </a:p>
          <a:p>
            <a:pPr marL="266700">
              <a:lnSpc>
                <a:spcPts val="3763"/>
              </a:lnSpc>
              <a:spcBef>
                <a:spcPts val="738"/>
              </a:spcBef>
            </a:pPr>
            <a:r>
              <a:rPr lang="ru-RU" sz="2800">
                <a:solidFill>
                  <a:srgbClr val="000000"/>
                </a:solidFill>
                <a:latin typeface="URGEAG+PalatinoLinotype-Roman" charset="0"/>
              </a:rPr>
              <a:t>кости</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object 3"/>
          <p:cNvSpPr>
            <a:spLocks noChangeArrowheads="1"/>
          </p:cNvSpPr>
          <p:nvPr/>
        </p:nvSpPr>
        <p:spPr bwMode="auto">
          <a:xfrm>
            <a:off x="1473200" y="741363"/>
            <a:ext cx="7854950" cy="1593850"/>
          </a:xfrm>
          <a:prstGeom prst="rect">
            <a:avLst/>
          </a:prstGeom>
          <a:noFill/>
          <a:ln w="9525" algn="ctr">
            <a:noFill/>
            <a:round/>
            <a:headEnd/>
            <a:tailEnd/>
          </a:ln>
        </p:spPr>
        <p:txBody>
          <a:bodyPr lIns="0" tIns="0" rIns="0" bIns="0"/>
          <a:lstStyle/>
          <a:p>
            <a:pPr>
              <a:lnSpc>
                <a:spcPts val="5938"/>
              </a:lnSpc>
            </a:pPr>
            <a:r>
              <a:rPr lang="ru-RU" sz="4400" b="1" dirty="0">
                <a:solidFill>
                  <a:srgbClr val="C00000"/>
                </a:solidFill>
                <a:latin typeface="MGRRLF+PalatinoLinotype-Bold" charset="0"/>
              </a:rPr>
              <a:t>Улогe коштаног система</a:t>
            </a:r>
          </a:p>
        </p:txBody>
      </p:sp>
      <p:sp>
        <p:nvSpPr>
          <p:cNvPr id="9219" name="object 4"/>
          <p:cNvSpPr>
            <a:spLocks noChangeArrowheads="1"/>
          </p:cNvSpPr>
          <p:nvPr/>
        </p:nvSpPr>
        <p:spPr bwMode="auto">
          <a:xfrm>
            <a:off x="850900" y="2093913"/>
            <a:ext cx="7872413" cy="4017962"/>
          </a:xfrm>
          <a:prstGeom prst="rect">
            <a:avLst/>
          </a:prstGeom>
          <a:noFill/>
          <a:ln w="9525" algn="ctr">
            <a:noFill/>
            <a:round/>
            <a:headEnd/>
            <a:tailEnd/>
          </a:ln>
        </p:spPr>
        <p:txBody>
          <a:bodyPr lIns="0" tIns="0" rIns="0" bIns="0"/>
          <a:lstStyle/>
          <a:p>
            <a:pPr marL="354013">
              <a:lnSpc>
                <a:spcPts val="3763"/>
              </a:lnSpc>
            </a:pPr>
            <a:r>
              <a:rPr lang="ru-RU" sz="2800">
                <a:solidFill>
                  <a:srgbClr val="000000"/>
                </a:solidFill>
                <a:latin typeface="URGEAG+PalatinoLinotype-Roman" charset="0"/>
              </a:rPr>
              <a:t>• припоји мишића, тетива и лигамената</a:t>
            </a:r>
          </a:p>
          <a:p>
            <a:pPr marL="354013">
              <a:lnSpc>
                <a:spcPts val="3763"/>
              </a:lnSpc>
              <a:spcBef>
                <a:spcPts val="225"/>
              </a:spcBef>
            </a:pPr>
            <a:r>
              <a:rPr lang="ru-RU" sz="2800">
                <a:solidFill>
                  <a:srgbClr val="000000"/>
                </a:solidFill>
                <a:latin typeface="URGEAG+PalatinoLinotype-Roman" charset="0"/>
              </a:rPr>
              <a:t>• стабилност и облик тела</a:t>
            </a:r>
          </a:p>
          <a:p>
            <a:pPr marL="354013">
              <a:lnSpc>
                <a:spcPts val="3775"/>
              </a:lnSpc>
              <a:spcBef>
                <a:spcPts val="288"/>
              </a:spcBef>
            </a:pPr>
            <a:r>
              <a:rPr lang="ru-RU" sz="2800">
                <a:solidFill>
                  <a:srgbClr val="000000"/>
                </a:solidFill>
                <a:latin typeface="URGEAG+PalatinoLinotype-Roman" charset="0"/>
              </a:rPr>
              <a:t>• заштита виталних органа</a:t>
            </a:r>
          </a:p>
          <a:p>
            <a:pPr marL="354013">
              <a:lnSpc>
                <a:spcPts val="3763"/>
              </a:lnSpc>
              <a:spcBef>
                <a:spcPts val="275"/>
              </a:spcBef>
            </a:pPr>
            <a:r>
              <a:rPr lang="ru-RU" sz="2800">
                <a:solidFill>
                  <a:srgbClr val="000000"/>
                </a:solidFill>
                <a:latin typeface="URGEAG+PalatinoLinotype-Roman" charset="0"/>
              </a:rPr>
              <a:t>• резервоар јона калцијума, фосфора,</a:t>
            </a:r>
          </a:p>
          <a:p>
            <a:pPr marL="354013">
              <a:lnSpc>
                <a:spcPts val="3350"/>
              </a:lnSpc>
            </a:pPr>
            <a:r>
              <a:rPr lang="ru-RU" sz="2800">
                <a:solidFill>
                  <a:srgbClr val="000000"/>
                </a:solidFill>
                <a:latin typeface="URGEAG+PalatinoLinotype-Roman" charset="0"/>
              </a:rPr>
              <a:t>магнезијума</a:t>
            </a:r>
          </a:p>
          <a:p>
            <a:pPr marL="354013">
              <a:lnSpc>
                <a:spcPts val="3763"/>
              </a:lnSpc>
              <a:spcBef>
                <a:spcPts val="275"/>
              </a:spcBef>
            </a:pPr>
            <a:r>
              <a:rPr lang="ru-RU" sz="2800">
                <a:solidFill>
                  <a:srgbClr val="000000"/>
                </a:solidFill>
                <a:latin typeface="URGEAG+PalatinoLinotype-Roman" charset="0"/>
              </a:rPr>
              <a:t>• хематопоеза</a:t>
            </a:r>
          </a:p>
          <a:p>
            <a:pPr marL="354013">
              <a:lnSpc>
                <a:spcPts val="3763"/>
              </a:lnSpc>
              <a:spcBef>
                <a:spcPts val="238"/>
              </a:spcBef>
            </a:pPr>
            <a:r>
              <a:rPr lang="ru-RU" sz="2800">
                <a:solidFill>
                  <a:srgbClr val="000000"/>
                </a:solidFill>
                <a:latin typeface="URGEAG+PalatinoLinotype-Roman" charset="0"/>
              </a:rPr>
              <a:t>• кретање</a:t>
            </a:r>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2"/>
          <p:cNvSpPr txBox="1"/>
          <p:nvPr/>
        </p:nvSpPr>
        <p:spPr>
          <a:xfrm>
            <a:off x="812800" y="812800"/>
            <a:ext cx="6846811" cy="1051570"/>
          </a:xfrm>
          <a:prstGeom prst="rect">
            <a:avLst/>
          </a:prstGeom>
          <a:noFill/>
        </p:spPr>
        <p:txBody>
          <a:bodyPr vert="horz" wrap="none" lIns="0" tIns="0" rIns="0" bIns="0" rtlCol="0">
            <a:spAutoFit/>
          </a:bodyPr>
          <a:lstStyle/>
          <a:p>
            <a:pPr>
              <a:lnSpc>
                <a:spcPts val="4140"/>
              </a:lnSpc>
            </a:pPr>
            <a:r>
              <a:rPr lang="en-CA" sz="3610" b="1" dirty="0" smtClean="0">
                <a:solidFill>
                  <a:srgbClr val="FF0000"/>
                </a:solidFill>
                <a:latin typeface="Times New Roman" pitchFamily="18" charset="0"/>
                <a:cs typeface="Times New Roman" pitchFamily="18" charset="0"/>
              </a:rPr>
              <a:t>OA </a:t>
            </a:r>
            <a:r>
              <a:rPr lang="en-CA" sz="3610" b="1" dirty="0" err="1" smtClean="0">
                <a:solidFill>
                  <a:srgbClr val="FF0000"/>
                </a:solidFill>
                <a:latin typeface="Times New Roman" pitchFamily="18" charset="0"/>
                <a:cs typeface="Times New Roman" pitchFamily="18" charset="0"/>
              </a:rPr>
              <a:t>зглобова</a:t>
            </a:r>
            <a:r>
              <a:rPr lang="en-CA" sz="3610" b="1" dirty="0" smtClean="0">
                <a:solidFill>
                  <a:srgbClr val="FF0000"/>
                </a:solidFill>
                <a:latin typeface="Times New Roman" pitchFamily="18" charset="0"/>
                <a:cs typeface="Times New Roman" pitchFamily="18" charset="0"/>
              </a:rPr>
              <a:t> </a:t>
            </a:r>
            <a:r>
              <a:rPr lang="en-CA" sz="3610" b="1" dirty="0" err="1" smtClean="0">
                <a:solidFill>
                  <a:srgbClr val="FF0000"/>
                </a:solidFill>
                <a:latin typeface="Times New Roman" pitchFamily="18" charset="0"/>
                <a:cs typeface="Times New Roman" pitchFamily="18" charset="0"/>
              </a:rPr>
              <a:t>ручја</a:t>
            </a:r>
            <a:r>
              <a:rPr lang="en-CA" sz="3610" b="1" dirty="0" smtClean="0">
                <a:solidFill>
                  <a:srgbClr val="FF0000"/>
                </a:solidFill>
                <a:latin typeface="Times New Roman" pitchFamily="18" charset="0"/>
                <a:cs typeface="Times New Roman" pitchFamily="18" charset="0"/>
              </a:rPr>
              <a:t> </a:t>
            </a:r>
            <a:r>
              <a:rPr lang="en-CA" sz="3610" b="1" dirty="0" err="1" smtClean="0">
                <a:solidFill>
                  <a:srgbClr val="FF0000"/>
                </a:solidFill>
                <a:latin typeface="Times New Roman" pitchFamily="18" charset="0"/>
                <a:cs typeface="Times New Roman" pitchFamily="18" charset="0"/>
              </a:rPr>
              <a:t>карактерише</a:t>
            </a:r>
            <a:r>
              <a:rPr lang="en-CA" sz="3610" b="1" dirty="0" smtClean="0">
                <a:solidFill>
                  <a:srgbClr val="FF0000"/>
                </a:solidFill>
                <a:latin typeface="Times New Roman" pitchFamily="18" charset="0"/>
                <a:cs typeface="Times New Roman" pitchFamily="18" charset="0"/>
              </a:rPr>
              <a:t> </a:t>
            </a:r>
          </a:p>
          <a:p>
            <a:pPr>
              <a:lnSpc>
                <a:spcPts val="4140"/>
              </a:lnSpc>
            </a:pPr>
            <a:endParaRPr lang="en-CA" sz="3600" dirty="0">
              <a:solidFill>
                <a:srgbClr val="000000"/>
              </a:solidFill>
              <a:latin typeface="Times New Roman" pitchFamily="18" charset="0"/>
              <a:cs typeface="Times New Roman" pitchFamily="18" charset="0"/>
            </a:endParaRPr>
          </a:p>
        </p:txBody>
      </p:sp>
      <p:sp>
        <p:nvSpPr>
          <p:cNvPr id="3" name="TextBox 3"/>
          <p:cNvSpPr txBox="1"/>
          <p:nvPr/>
        </p:nvSpPr>
        <p:spPr>
          <a:xfrm>
            <a:off x="927100" y="2132856"/>
            <a:ext cx="5496248" cy="820738"/>
          </a:xfrm>
          <a:prstGeom prst="rect">
            <a:avLst/>
          </a:prstGeom>
          <a:noFill/>
        </p:spPr>
        <p:txBody>
          <a:bodyPr vert="horz" wrap="none" lIns="0" tIns="0" rIns="0" bIns="0" rtlCol="0">
            <a:spAutoFit/>
          </a:bodyPr>
          <a:lstStyle/>
          <a:p>
            <a:pPr>
              <a:lnSpc>
                <a:spcPts val="3220"/>
              </a:lnSpc>
            </a:pPr>
            <a:r>
              <a:rPr lang="en-CA" sz="2795" dirty="0" smtClean="0">
                <a:solidFill>
                  <a:srgbClr val="000000"/>
                </a:solidFill>
                <a:latin typeface="Times New Roman" pitchFamily="18" charset="0"/>
                <a:cs typeface="Times New Roman" pitchFamily="18" charset="0"/>
              </a:rPr>
              <a:t>• </a:t>
            </a:r>
            <a:r>
              <a:rPr lang="en-CA" sz="2795" dirty="0" err="1" smtClean="0">
                <a:solidFill>
                  <a:srgbClr val="000000"/>
                </a:solidFill>
                <a:latin typeface="Times New Roman" pitchFamily="18" charset="0"/>
                <a:cs typeface="Times New Roman" pitchFamily="18" charset="0"/>
              </a:rPr>
              <a:t>Повећање</a:t>
            </a:r>
            <a:r>
              <a:rPr lang="en-CA" sz="2795" dirty="0" smtClean="0">
                <a:solidFill>
                  <a:srgbClr val="000000"/>
                </a:solidFill>
                <a:latin typeface="Times New Roman" pitchFamily="18" charset="0"/>
                <a:cs typeface="Times New Roman" pitchFamily="18" charset="0"/>
              </a:rPr>
              <a:t> </a:t>
            </a:r>
            <a:r>
              <a:rPr lang="en-CA" sz="2795" dirty="0" err="1" smtClean="0">
                <a:solidFill>
                  <a:srgbClr val="000000"/>
                </a:solidFill>
                <a:latin typeface="Times New Roman" pitchFamily="18" charset="0"/>
                <a:cs typeface="Times New Roman" pitchFamily="18" charset="0"/>
              </a:rPr>
              <a:t>коштаних</a:t>
            </a:r>
            <a:r>
              <a:rPr lang="en-CA" sz="2795" dirty="0" smtClean="0">
                <a:solidFill>
                  <a:srgbClr val="000000"/>
                </a:solidFill>
                <a:latin typeface="Times New Roman" pitchFamily="18" charset="0"/>
                <a:cs typeface="Times New Roman" pitchFamily="18" charset="0"/>
              </a:rPr>
              <a:t> </a:t>
            </a:r>
            <a:r>
              <a:rPr lang="en-CA" sz="2795" dirty="0" err="1" smtClean="0">
                <a:solidFill>
                  <a:srgbClr val="000000"/>
                </a:solidFill>
                <a:latin typeface="Times New Roman" pitchFamily="18" charset="0"/>
                <a:cs typeface="Times New Roman" pitchFamily="18" charset="0"/>
              </a:rPr>
              <a:t>делова</a:t>
            </a:r>
            <a:r>
              <a:rPr lang="en-CA" sz="2795" dirty="0" smtClean="0">
                <a:solidFill>
                  <a:srgbClr val="000000"/>
                </a:solidFill>
                <a:latin typeface="Times New Roman" pitchFamily="18" charset="0"/>
                <a:cs typeface="Times New Roman" pitchFamily="18" charset="0"/>
              </a:rPr>
              <a:t> </a:t>
            </a:r>
            <a:r>
              <a:rPr lang="en-CA" sz="2795" dirty="0" err="1" smtClean="0">
                <a:solidFill>
                  <a:srgbClr val="000000"/>
                </a:solidFill>
                <a:latin typeface="Times New Roman" pitchFamily="18" charset="0"/>
                <a:cs typeface="Times New Roman" pitchFamily="18" charset="0"/>
              </a:rPr>
              <a:t>зглоба</a:t>
            </a:r>
            <a:endParaRPr lang="en-CA" sz="2795" dirty="0" smtClean="0">
              <a:solidFill>
                <a:srgbClr val="000000"/>
              </a:solidFill>
              <a:latin typeface="Times New Roman" pitchFamily="18" charset="0"/>
              <a:cs typeface="Times New Roman" pitchFamily="18" charset="0"/>
            </a:endParaRPr>
          </a:p>
          <a:p>
            <a:pPr>
              <a:lnSpc>
                <a:spcPts val="3220"/>
              </a:lnSpc>
            </a:pPr>
            <a:endParaRPr lang="en-CA" sz="2795" dirty="0">
              <a:solidFill>
                <a:srgbClr val="000000"/>
              </a:solidFill>
              <a:latin typeface="Times New Roman" pitchFamily="18" charset="0"/>
              <a:cs typeface="Times New Roman" pitchFamily="18" charset="0"/>
            </a:endParaRPr>
          </a:p>
        </p:txBody>
      </p:sp>
      <p:sp>
        <p:nvSpPr>
          <p:cNvPr id="4" name="TextBox 4"/>
          <p:cNvSpPr txBox="1"/>
          <p:nvPr/>
        </p:nvSpPr>
        <p:spPr>
          <a:xfrm>
            <a:off x="927100" y="2870200"/>
            <a:ext cx="5962594" cy="1283044"/>
          </a:xfrm>
          <a:prstGeom prst="rect">
            <a:avLst/>
          </a:prstGeom>
          <a:noFill/>
        </p:spPr>
        <p:txBody>
          <a:bodyPr vert="horz" wrap="none" lIns="0" tIns="0" rIns="0" bIns="0" rtlCol="0">
            <a:spAutoFit/>
          </a:bodyPr>
          <a:lstStyle/>
          <a:p>
            <a:pPr>
              <a:lnSpc>
                <a:spcPts val="3400"/>
              </a:lnSpc>
            </a:pPr>
            <a:r>
              <a:rPr lang="en-CA" sz="2795" smtClean="0">
                <a:solidFill>
                  <a:srgbClr val="000000"/>
                </a:solidFill>
                <a:latin typeface="Times New Roman" pitchFamily="18" charset="0"/>
                <a:cs typeface="Times New Roman" pitchFamily="18" charset="0"/>
              </a:rPr>
              <a:t>•</a:t>
            </a:r>
            <a:r>
              <a:rPr lang="en-CA" sz="2805" b="1" smtClean="0">
                <a:solidFill>
                  <a:srgbClr val="000000"/>
                </a:solidFill>
                <a:latin typeface="Times New Roman" pitchFamily="18" charset="0"/>
                <a:cs typeface="Times New Roman" pitchFamily="18" charset="0"/>
              </a:rPr>
              <a:t> Хеберданови чворићи </a:t>
            </a:r>
            <a:r>
              <a:rPr lang="en-CA" sz="2795" smtClean="0">
                <a:solidFill>
                  <a:srgbClr val="000000"/>
                </a:solidFill>
                <a:latin typeface="Times New Roman" pitchFamily="18" charset="0"/>
                <a:cs typeface="Times New Roman" pitchFamily="18" charset="0"/>
              </a:rPr>
              <a:t>на дисталним</a:t>
            </a:r>
            <a:br>
              <a:rPr lang="en-CA" sz="2795" smtClean="0">
                <a:solidFill>
                  <a:srgbClr val="000000"/>
                </a:solidFill>
                <a:latin typeface="Times New Roman" pitchFamily="18" charset="0"/>
                <a:cs typeface="Times New Roman" pitchFamily="18" charset="0"/>
              </a:rPr>
            </a:br>
            <a:r>
              <a:rPr lang="en-CA" sz="2795" smtClean="0">
                <a:solidFill>
                  <a:srgbClr val="000000"/>
                </a:solidFill>
                <a:latin typeface="Times New Roman" pitchFamily="18" charset="0"/>
                <a:cs typeface="Times New Roman" pitchFamily="18" charset="0"/>
              </a:rPr>
              <a:t>интерфалангеалним зглобовима</a:t>
            </a:r>
          </a:p>
          <a:p>
            <a:pPr>
              <a:lnSpc>
                <a:spcPts val="3400"/>
              </a:lnSpc>
            </a:pPr>
            <a:endParaRPr lang="en-CA" sz="2795">
              <a:solidFill>
                <a:srgbClr val="000000"/>
              </a:solidFill>
              <a:latin typeface="Times New Roman" pitchFamily="18" charset="0"/>
              <a:cs typeface="Times New Roman" pitchFamily="18" charset="0"/>
            </a:endParaRPr>
          </a:p>
        </p:txBody>
      </p:sp>
      <p:sp>
        <p:nvSpPr>
          <p:cNvPr id="5" name="TextBox 5"/>
          <p:cNvSpPr txBox="1"/>
          <p:nvPr/>
        </p:nvSpPr>
        <p:spPr>
          <a:xfrm>
            <a:off x="927100" y="3946156"/>
            <a:ext cx="6130140" cy="1283044"/>
          </a:xfrm>
          <a:prstGeom prst="rect">
            <a:avLst/>
          </a:prstGeom>
          <a:noFill/>
        </p:spPr>
        <p:txBody>
          <a:bodyPr vert="horz" wrap="none" lIns="0" tIns="0" rIns="0" bIns="0" rtlCol="0">
            <a:spAutoFit/>
          </a:bodyPr>
          <a:lstStyle/>
          <a:p>
            <a:pPr>
              <a:lnSpc>
                <a:spcPts val="3400"/>
              </a:lnSpc>
            </a:pPr>
            <a:r>
              <a:rPr lang="en-CA" sz="2795" dirty="0" smtClean="0">
                <a:solidFill>
                  <a:srgbClr val="000000"/>
                </a:solidFill>
                <a:latin typeface="Times New Roman" pitchFamily="18" charset="0"/>
                <a:cs typeface="Times New Roman" pitchFamily="18" charset="0"/>
              </a:rPr>
              <a:t>•</a:t>
            </a:r>
            <a:r>
              <a:rPr lang="en-CA" sz="2805" b="1" dirty="0" smtClean="0">
                <a:solidFill>
                  <a:srgbClr val="000000"/>
                </a:solidFill>
                <a:latin typeface="Times New Roman" pitchFamily="18" charset="0"/>
                <a:cs typeface="Times New Roman" pitchFamily="18" charset="0"/>
              </a:rPr>
              <a:t> </a:t>
            </a:r>
            <a:r>
              <a:rPr lang="en-CA" sz="2805" b="1" dirty="0" err="1" smtClean="0">
                <a:solidFill>
                  <a:srgbClr val="000000"/>
                </a:solidFill>
                <a:latin typeface="Times New Roman" pitchFamily="18" charset="0"/>
                <a:cs typeface="Times New Roman" pitchFamily="18" charset="0"/>
              </a:rPr>
              <a:t>Бушарови</a:t>
            </a:r>
            <a:r>
              <a:rPr lang="en-CA" sz="2805" b="1" dirty="0" smtClean="0">
                <a:solidFill>
                  <a:srgbClr val="000000"/>
                </a:solidFill>
                <a:latin typeface="Times New Roman" pitchFamily="18" charset="0"/>
                <a:cs typeface="Times New Roman" pitchFamily="18" charset="0"/>
              </a:rPr>
              <a:t> </a:t>
            </a:r>
            <a:r>
              <a:rPr lang="en-CA" sz="2805" b="1" dirty="0" err="1" smtClean="0">
                <a:solidFill>
                  <a:srgbClr val="000000"/>
                </a:solidFill>
                <a:latin typeface="Times New Roman" pitchFamily="18" charset="0"/>
                <a:cs typeface="Times New Roman" pitchFamily="18" charset="0"/>
              </a:rPr>
              <a:t>чворићи</a:t>
            </a:r>
            <a:r>
              <a:rPr lang="en-CA" sz="2805" b="1" dirty="0" smtClean="0">
                <a:solidFill>
                  <a:srgbClr val="000000"/>
                </a:solidFill>
                <a:latin typeface="Times New Roman" pitchFamily="18" charset="0"/>
                <a:cs typeface="Times New Roman" pitchFamily="18" charset="0"/>
              </a:rPr>
              <a:t> </a:t>
            </a:r>
            <a:r>
              <a:rPr lang="en-CA" sz="2795" dirty="0" err="1" smtClean="0">
                <a:solidFill>
                  <a:srgbClr val="000000"/>
                </a:solidFill>
                <a:latin typeface="Times New Roman" pitchFamily="18" charset="0"/>
                <a:cs typeface="Times New Roman" pitchFamily="18" charset="0"/>
              </a:rPr>
              <a:t>на</a:t>
            </a:r>
            <a:r>
              <a:rPr lang="en-CA" sz="2795" dirty="0" smtClean="0">
                <a:solidFill>
                  <a:srgbClr val="000000"/>
                </a:solidFill>
                <a:latin typeface="Times New Roman" pitchFamily="18" charset="0"/>
                <a:cs typeface="Times New Roman" pitchFamily="18" charset="0"/>
              </a:rPr>
              <a:t> </a:t>
            </a:r>
            <a:r>
              <a:rPr lang="en-CA" sz="2795" dirty="0" err="1" smtClean="0">
                <a:solidFill>
                  <a:srgbClr val="000000"/>
                </a:solidFill>
                <a:latin typeface="Times New Roman" pitchFamily="18" charset="0"/>
                <a:cs typeface="Times New Roman" pitchFamily="18" charset="0"/>
              </a:rPr>
              <a:t>проксималним</a:t>
            </a:r>
            <a:r>
              <a:rPr lang="en-CA" sz="2795" dirty="0" smtClean="0">
                <a:solidFill>
                  <a:srgbClr val="000000"/>
                </a:solidFill>
                <a:latin typeface="Times New Roman" pitchFamily="18" charset="0"/>
                <a:cs typeface="Times New Roman" pitchFamily="18" charset="0"/>
              </a:rPr>
              <a:t/>
            </a:r>
            <a:br>
              <a:rPr lang="en-CA" sz="2795" dirty="0" smtClean="0">
                <a:solidFill>
                  <a:srgbClr val="000000"/>
                </a:solidFill>
                <a:latin typeface="Times New Roman" pitchFamily="18" charset="0"/>
                <a:cs typeface="Times New Roman" pitchFamily="18" charset="0"/>
              </a:rPr>
            </a:br>
            <a:r>
              <a:rPr lang="en-CA" sz="2795" dirty="0" err="1" smtClean="0">
                <a:solidFill>
                  <a:srgbClr val="000000"/>
                </a:solidFill>
                <a:latin typeface="Times New Roman" pitchFamily="18" charset="0"/>
                <a:cs typeface="Times New Roman" pitchFamily="18" charset="0"/>
              </a:rPr>
              <a:t>инетрфалангеалним</a:t>
            </a:r>
            <a:r>
              <a:rPr lang="en-CA" sz="2795" dirty="0" smtClean="0">
                <a:solidFill>
                  <a:srgbClr val="000000"/>
                </a:solidFill>
                <a:latin typeface="Times New Roman" pitchFamily="18" charset="0"/>
                <a:cs typeface="Times New Roman" pitchFamily="18" charset="0"/>
              </a:rPr>
              <a:t> </a:t>
            </a:r>
            <a:r>
              <a:rPr lang="en-CA" sz="2795" dirty="0" err="1" smtClean="0">
                <a:solidFill>
                  <a:srgbClr val="000000"/>
                </a:solidFill>
                <a:latin typeface="Times New Roman" pitchFamily="18" charset="0"/>
                <a:cs typeface="Times New Roman" pitchFamily="18" charset="0"/>
              </a:rPr>
              <a:t>зглобовима</a:t>
            </a:r>
            <a:endParaRPr lang="en-CA" sz="2795" dirty="0" smtClean="0">
              <a:solidFill>
                <a:srgbClr val="000000"/>
              </a:solidFill>
              <a:latin typeface="Times New Roman" pitchFamily="18" charset="0"/>
              <a:cs typeface="Times New Roman" pitchFamily="18" charset="0"/>
            </a:endParaRPr>
          </a:p>
          <a:p>
            <a:pPr>
              <a:lnSpc>
                <a:spcPts val="3400"/>
              </a:lnSpc>
            </a:pPr>
            <a:endParaRPr lang="en-CA" sz="2795" dirty="0">
              <a:solidFill>
                <a:srgbClr val="000000"/>
              </a:solidFill>
              <a:latin typeface="Times New Roman" pitchFamily="18" charset="0"/>
              <a:cs typeface="Times New Roman" pitchFamily="18" charset="0"/>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6322" name="object 3"/>
          <p:cNvSpPr>
            <a:spLocks noChangeArrowheads="1"/>
          </p:cNvSpPr>
          <p:nvPr/>
        </p:nvSpPr>
        <p:spPr bwMode="auto">
          <a:xfrm>
            <a:off x="1970088" y="447675"/>
            <a:ext cx="5986462" cy="1446213"/>
          </a:xfrm>
          <a:prstGeom prst="rect">
            <a:avLst/>
          </a:prstGeom>
          <a:noFill/>
          <a:ln w="9525" algn="ctr">
            <a:noFill/>
            <a:round/>
            <a:headEnd/>
            <a:tailEnd/>
          </a:ln>
        </p:spPr>
        <p:txBody>
          <a:bodyPr lIns="0" tIns="0" rIns="0" bIns="0"/>
          <a:lstStyle/>
          <a:p>
            <a:pPr>
              <a:lnSpc>
                <a:spcPts val="5388"/>
              </a:lnSpc>
            </a:pPr>
            <a:r>
              <a:rPr lang="ru-RU" sz="4000" b="1" dirty="0">
                <a:solidFill>
                  <a:srgbClr val="C00000"/>
                </a:solidFill>
                <a:latin typeface="MGRRLF+PalatinoLinotype-Bold" charset="0"/>
              </a:rPr>
              <a:t>ОСТЕОМИЈЕЛИТИС</a:t>
            </a:r>
          </a:p>
        </p:txBody>
      </p:sp>
      <p:sp>
        <p:nvSpPr>
          <p:cNvPr id="56323" name="object 4"/>
          <p:cNvSpPr>
            <a:spLocks noChangeArrowheads="1"/>
          </p:cNvSpPr>
          <p:nvPr/>
        </p:nvSpPr>
        <p:spPr bwMode="auto">
          <a:xfrm>
            <a:off x="701675" y="1962150"/>
            <a:ext cx="8897938" cy="1012825"/>
          </a:xfrm>
          <a:prstGeom prst="rect">
            <a:avLst/>
          </a:prstGeom>
          <a:noFill/>
          <a:ln w="9525" algn="ctr">
            <a:noFill/>
            <a:round/>
            <a:headEnd/>
            <a:tailEnd/>
          </a:ln>
        </p:spPr>
        <p:txBody>
          <a:bodyPr lIns="0" tIns="0" rIns="0" bIns="0"/>
          <a:lstStyle/>
          <a:p>
            <a:pPr>
              <a:lnSpc>
                <a:spcPts val="3775"/>
              </a:lnSpc>
            </a:pPr>
            <a:r>
              <a:rPr lang="ru-RU" sz="2800">
                <a:solidFill>
                  <a:srgbClr val="000000"/>
                </a:solidFill>
                <a:latin typeface="URGEAG+PalatinoLinotype-Roman" charset="0"/>
              </a:rPr>
              <a:t>• </a:t>
            </a:r>
            <a:r>
              <a:rPr lang="ru-RU" sz="2800" b="1">
                <a:solidFill>
                  <a:srgbClr val="000000"/>
                </a:solidFill>
                <a:latin typeface="MGRRLF+PalatinoLinotype-Bold" charset="0"/>
              </a:rPr>
              <a:t>остеомијелитис (ОМ) је инфекција кости</a:t>
            </a:r>
          </a:p>
        </p:txBody>
      </p:sp>
      <p:sp>
        <p:nvSpPr>
          <p:cNvPr id="56324" name="object 5"/>
          <p:cNvSpPr>
            <a:spLocks noChangeArrowheads="1"/>
          </p:cNvSpPr>
          <p:nvPr/>
        </p:nvSpPr>
        <p:spPr bwMode="auto">
          <a:xfrm>
            <a:off x="1044575" y="2390775"/>
            <a:ext cx="6519863" cy="1012825"/>
          </a:xfrm>
          <a:prstGeom prst="rect">
            <a:avLst/>
          </a:prstGeom>
          <a:noFill/>
          <a:ln w="9525" algn="ctr">
            <a:noFill/>
            <a:round/>
            <a:headEnd/>
            <a:tailEnd/>
          </a:ln>
        </p:spPr>
        <p:txBody>
          <a:bodyPr lIns="0" tIns="0" rIns="0" bIns="0"/>
          <a:lstStyle/>
          <a:p>
            <a:pPr>
              <a:lnSpc>
                <a:spcPts val="3763"/>
              </a:lnSpc>
            </a:pPr>
            <a:r>
              <a:rPr lang="ru-RU" sz="2800" b="1">
                <a:solidFill>
                  <a:srgbClr val="000000"/>
                </a:solidFill>
                <a:latin typeface="MGRRLF+PalatinoLinotype-Bold" charset="0"/>
              </a:rPr>
              <a:t>узрокована микроорганизмима</a:t>
            </a:r>
          </a:p>
        </p:txBody>
      </p:sp>
      <p:sp>
        <p:nvSpPr>
          <p:cNvPr id="56325" name="object 6"/>
          <p:cNvSpPr>
            <a:spLocks noChangeArrowheads="1"/>
          </p:cNvSpPr>
          <p:nvPr/>
        </p:nvSpPr>
        <p:spPr bwMode="auto">
          <a:xfrm>
            <a:off x="701675" y="3438525"/>
            <a:ext cx="8267700" cy="1012825"/>
          </a:xfrm>
          <a:prstGeom prst="rect">
            <a:avLst/>
          </a:prstGeom>
          <a:noFill/>
          <a:ln w="9525" algn="ctr">
            <a:noFill/>
            <a:round/>
            <a:headEnd/>
            <a:tailEnd/>
          </a:ln>
        </p:spPr>
        <p:txBody>
          <a:bodyPr lIns="0" tIns="0" rIns="0" bIns="0"/>
          <a:lstStyle/>
          <a:p>
            <a:pPr>
              <a:lnSpc>
                <a:spcPts val="3775"/>
              </a:lnSpc>
            </a:pPr>
            <a:r>
              <a:rPr lang="ru-RU" sz="2800">
                <a:solidFill>
                  <a:srgbClr val="000000"/>
                </a:solidFill>
                <a:latin typeface="URGEAG+PalatinoLinotype-Roman" charset="0"/>
              </a:rPr>
              <a:t>• најчешћи узрочници остеомијелитиса су</a:t>
            </a:r>
          </a:p>
        </p:txBody>
      </p:sp>
      <p:sp>
        <p:nvSpPr>
          <p:cNvPr id="56326" name="object 7"/>
          <p:cNvSpPr>
            <a:spLocks noChangeArrowheads="1"/>
          </p:cNvSpPr>
          <p:nvPr/>
        </p:nvSpPr>
        <p:spPr bwMode="auto">
          <a:xfrm>
            <a:off x="1055688" y="3865563"/>
            <a:ext cx="2306637" cy="1012825"/>
          </a:xfrm>
          <a:prstGeom prst="rect">
            <a:avLst/>
          </a:prstGeom>
          <a:noFill/>
          <a:ln w="9525" algn="ctr">
            <a:noFill/>
            <a:round/>
            <a:headEnd/>
            <a:tailEnd/>
          </a:ln>
        </p:spPr>
        <p:txBody>
          <a:bodyPr lIns="0" tIns="0" rIns="0" bIns="0"/>
          <a:lstStyle/>
          <a:p>
            <a:pPr>
              <a:lnSpc>
                <a:spcPts val="3763"/>
              </a:lnSpc>
            </a:pPr>
            <a:r>
              <a:rPr lang="ru-RU" sz="2800" b="1">
                <a:solidFill>
                  <a:srgbClr val="000000"/>
                </a:solidFill>
                <a:latin typeface="MGRRLF+PalatinoLinotype-Bold" charset="0"/>
              </a:rPr>
              <a:t>бактерије</a:t>
            </a:r>
          </a:p>
        </p:txBody>
      </p:sp>
      <p:sp>
        <p:nvSpPr>
          <p:cNvPr id="56327" name="object 8"/>
          <p:cNvSpPr>
            <a:spLocks noChangeArrowheads="1"/>
          </p:cNvSpPr>
          <p:nvPr/>
        </p:nvSpPr>
        <p:spPr bwMode="auto">
          <a:xfrm>
            <a:off x="701675" y="4914900"/>
            <a:ext cx="7910513" cy="1439863"/>
          </a:xfrm>
          <a:prstGeom prst="rect">
            <a:avLst/>
          </a:prstGeom>
          <a:noFill/>
          <a:ln w="9525" algn="ctr">
            <a:noFill/>
            <a:round/>
            <a:headEnd/>
            <a:tailEnd/>
          </a:ln>
        </p:spPr>
        <p:txBody>
          <a:bodyPr lIns="0" tIns="0" rIns="0" bIns="0"/>
          <a:lstStyle/>
          <a:p>
            <a:pPr marL="354013">
              <a:lnSpc>
                <a:spcPts val="3775"/>
              </a:lnSpc>
            </a:pPr>
            <a:r>
              <a:rPr lang="ru-RU" sz="2800">
                <a:solidFill>
                  <a:srgbClr val="000000"/>
                </a:solidFill>
                <a:latin typeface="URGEAG+PalatinoLinotype-Roman" charset="0"/>
              </a:rPr>
              <a:t>• гљивице, паразити и вируси могу бити</a:t>
            </a:r>
          </a:p>
          <a:p>
            <a:pPr marL="354013">
              <a:lnSpc>
                <a:spcPts val="3350"/>
              </a:lnSpc>
            </a:pPr>
            <a:r>
              <a:rPr lang="ru-RU" sz="2800">
                <a:solidFill>
                  <a:srgbClr val="000000"/>
                </a:solidFill>
                <a:latin typeface="URGEAG+PalatinoLinotype-Roman" charset="0"/>
              </a:rPr>
              <a:t>узрочници ОМ</a:t>
            </a:r>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7346" name="object 3"/>
          <p:cNvSpPr>
            <a:spLocks noChangeArrowheads="1"/>
          </p:cNvSpPr>
          <p:nvPr/>
        </p:nvSpPr>
        <p:spPr bwMode="auto">
          <a:xfrm>
            <a:off x="1619250" y="447675"/>
            <a:ext cx="7624763" cy="1446213"/>
          </a:xfrm>
          <a:prstGeom prst="rect">
            <a:avLst/>
          </a:prstGeom>
          <a:noFill/>
          <a:ln w="9525" algn="ctr">
            <a:noFill/>
            <a:round/>
            <a:headEnd/>
            <a:tailEnd/>
          </a:ln>
        </p:spPr>
        <p:txBody>
          <a:bodyPr lIns="0" tIns="0" rIns="0" bIns="0"/>
          <a:lstStyle/>
          <a:p>
            <a:pPr>
              <a:lnSpc>
                <a:spcPts val="5388"/>
              </a:lnSpc>
            </a:pPr>
            <a:r>
              <a:rPr lang="ru-RU" sz="4000" b="1" dirty="0">
                <a:solidFill>
                  <a:srgbClr val="C00000"/>
                </a:solidFill>
                <a:latin typeface="MGRRLF+PalatinoLinotype-Bold" charset="0"/>
              </a:rPr>
              <a:t>Eндогени остеомијелитис</a:t>
            </a:r>
          </a:p>
        </p:txBody>
      </p:sp>
      <p:sp>
        <p:nvSpPr>
          <p:cNvPr id="57347" name="object 4"/>
          <p:cNvSpPr>
            <a:spLocks noChangeArrowheads="1"/>
          </p:cNvSpPr>
          <p:nvPr/>
        </p:nvSpPr>
        <p:spPr bwMode="auto">
          <a:xfrm>
            <a:off x="622300" y="1336675"/>
            <a:ext cx="8591550" cy="1965325"/>
          </a:xfrm>
          <a:prstGeom prst="rect">
            <a:avLst/>
          </a:prstGeom>
          <a:noFill/>
          <a:ln w="9525" algn="ctr">
            <a:noFill/>
            <a:round/>
            <a:headEnd/>
            <a:tailEnd/>
          </a:ln>
        </p:spPr>
        <p:txBody>
          <a:bodyPr lIns="0" tIns="0" rIns="0" bIns="0"/>
          <a:lstStyle/>
          <a:p>
            <a:pPr marL="323850">
              <a:lnSpc>
                <a:spcPts val="3225"/>
              </a:lnSpc>
            </a:pPr>
            <a:r>
              <a:rPr lang="ru-RU" sz="2400">
                <a:solidFill>
                  <a:srgbClr val="000000"/>
                </a:solidFill>
                <a:latin typeface="URGEAG+PalatinoLinotype-Roman" charset="0"/>
              </a:rPr>
              <a:t>• </a:t>
            </a:r>
            <a:r>
              <a:rPr lang="ru-RU" sz="2400" b="1">
                <a:solidFill>
                  <a:srgbClr val="000000"/>
                </a:solidFill>
                <a:latin typeface="MGRRLF+PalatinoLinotype-Bold" charset="0"/>
              </a:rPr>
              <a:t>ендогени остеомијелитис </a:t>
            </a:r>
            <a:r>
              <a:rPr lang="ru-RU" sz="2400">
                <a:solidFill>
                  <a:srgbClr val="000000"/>
                </a:solidFill>
                <a:latin typeface="URGEAG+PalatinoLinotype-Roman" charset="0"/>
              </a:rPr>
              <a:t>настаје расејавањем</a:t>
            </a:r>
          </a:p>
          <a:p>
            <a:pPr marL="323850">
              <a:lnSpc>
                <a:spcPts val="2875"/>
              </a:lnSpc>
            </a:pPr>
            <a:r>
              <a:rPr lang="ru-RU" sz="2400">
                <a:solidFill>
                  <a:srgbClr val="000000"/>
                </a:solidFill>
                <a:latin typeface="URGEAG+PalatinoLinotype-Roman" charset="0"/>
              </a:rPr>
              <a:t>микроорганизама </a:t>
            </a:r>
            <a:r>
              <a:rPr lang="ru-RU" sz="2400" b="1">
                <a:solidFill>
                  <a:srgbClr val="000000"/>
                </a:solidFill>
                <a:latin typeface="MGRRLF+PalatinoLinotype-Bold" charset="0"/>
              </a:rPr>
              <a:t>путем крви са неког другог</a:t>
            </a:r>
          </a:p>
          <a:p>
            <a:pPr marL="323850">
              <a:lnSpc>
                <a:spcPts val="2875"/>
              </a:lnSpc>
            </a:pPr>
            <a:r>
              <a:rPr lang="ru-RU" sz="2400" b="1">
                <a:solidFill>
                  <a:srgbClr val="000000"/>
                </a:solidFill>
                <a:latin typeface="MGRRLF+PalatinoLinotype-Bold" charset="0"/>
              </a:rPr>
              <a:t>места инфекције у организму </a:t>
            </a:r>
            <a:r>
              <a:rPr lang="ru-RU" sz="2400">
                <a:solidFill>
                  <a:srgbClr val="000000"/>
                </a:solidFill>
                <a:latin typeface="URGEAG+PalatinoLinotype-Roman" charset="0"/>
              </a:rPr>
              <a:t>(инфекција коже,</a:t>
            </a:r>
          </a:p>
          <a:p>
            <a:pPr marL="323850">
              <a:lnSpc>
                <a:spcPts val="2875"/>
              </a:lnSpc>
            </a:pPr>
            <a:r>
              <a:rPr lang="ru-RU" sz="2400">
                <a:solidFill>
                  <a:srgbClr val="000000"/>
                </a:solidFill>
                <a:latin typeface="URGEAG+PalatinoLinotype-Roman" charset="0"/>
              </a:rPr>
              <a:t>синуса, зуба)</a:t>
            </a:r>
          </a:p>
        </p:txBody>
      </p:sp>
      <p:sp>
        <p:nvSpPr>
          <p:cNvPr id="57348" name="object 5"/>
          <p:cNvSpPr>
            <a:spLocks noChangeArrowheads="1"/>
          </p:cNvSpPr>
          <p:nvPr/>
        </p:nvSpPr>
        <p:spPr bwMode="auto">
          <a:xfrm>
            <a:off x="622300" y="3181350"/>
            <a:ext cx="8864600" cy="1235075"/>
          </a:xfrm>
          <a:prstGeom prst="rect">
            <a:avLst/>
          </a:prstGeom>
          <a:noFill/>
          <a:ln w="9525" algn="ctr">
            <a:noFill/>
            <a:round/>
            <a:headEnd/>
            <a:tailEnd/>
          </a:ln>
        </p:spPr>
        <p:txBody>
          <a:bodyPr lIns="0" tIns="0" rIns="0" bIns="0"/>
          <a:lstStyle/>
          <a:p>
            <a:pPr marL="323850">
              <a:lnSpc>
                <a:spcPts val="3225"/>
              </a:lnSpc>
            </a:pPr>
            <a:r>
              <a:rPr lang="ru-RU" sz="2400">
                <a:solidFill>
                  <a:srgbClr val="000000"/>
                </a:solidFill>
                <a:latin typeface="URGEAG+PalatinoLinotype-Roman" charset="0"/>
              </a:rPr>
              <a:t>• ендогеном ОМ су подложни одојчад, деца и старије</a:t>
            </a:r>
          </a:p>
          <a:p>
            <a:pPr marL="323850">
              <a:lnSpc>
                <a:spcPts val="2875"/>
              </a:lnSpc>
            </a:pPr>
            <a:r>
              <a:rPr lang="ru-RU" sz="2400">
                <a:solidFill>
                  <a:srgbClr val="000000"/>
                </a:solidFill>
                <a:latin typeface="URGEAG+PalatinoLinotype-Roman" charset="0"/>
              </a:rPr>
              <a:t>особе</a:t>
            </a:r>
          </a:p>
        </p:txBody>
      </p:sp>
      <p:sp>
        <p:nvSpPr>
          <p:cNvPr id="57349" name="object 6"/>
          <p:cNvSpPr>
            <a:spLocks noChangeArrowheads="1"/>
          </p:cNvSpPr>
          <p:nvPr/>
        </p:nvSpPr>
        <p:spPr bwMode="auto">
          <a:xfrm>
            <a:off x="622300" y="4294188"/>
            <a:ext cx="9061450" cy="1600200"/>
          </a:xfrm>
          <a:prstGeom prst="rect">
            <a:avLst/>
          </a:prstGeom>
          <a:noFill/>
          <a:ln w="9525" algn="ctr">
            <a:noFill/>
            <a:round/>
            <a:headEnd/>
            <a:tailEnd/>
          </a:ln>
        </p:spPr>
        <p:txBody>
          <a:bodyPr lIns="0" tIns="0" rIns="0" bIns="0"/>
          <a:lstStyle/>
          <a:p>
            <a:pPr marL="323850">
              <a:lnSpc>
                <a:spcPts val="3225"/>
              </a:lnSpc>
            </a:pPr>
            <a:r>
              <a:rPr lang="ru-RU" sz="2400" i="1" dirty="0">
                <a:solidFill>
                  <a:srgbClr val="000000"/>
                </a:solidFill>
                <a:latin typeface="URGEAG+PalatinoLinotype-Roman" charset="0"/>
              </a:rPr>
              <a:t>• </a:t>
            </a:r>
            <a:r>
              <a:rPr lang="ru-RU" sz="2400" b="1" i="1" dirty="0">
                <a:solidFill>
                  <a:srgbClr val="000000"/>
                </a:solidFill>
                <a:latin typeface="Times New Roman" pitchFamily="18" charset="0"/>
                <a:cs typeface="Times New Roman" pitchFamily="18" charset="0"/>
              </a:rPr>
              <a:t>Staphylococcus aureus </a:t>
            </a:r>
            <a:r>
              <a:rPr lang="ru-RU" sz="2400" dirty="0">
                <a:solidFill>
                  <a:srgbClr val="000000"/>
                </a:solidFill>
                <a:latin typeface="URGEAG+PalatinoLinotype-Roman" charset="0"/>
              </a:rPr>
              <a:t>је најчешћи узрочник, а затим</a:t>
            </a:r>
          </a:p>
          <a:p>
            <a:pPr marL="323850">
              <a:lnSpc>
                <a:spcPts val="2875"/>
              </a:lnSpc>
            </a:pPr>
            <a:r>
              <a:rPr lang="ru-RU" sz="2400" i="1" dirty="0">
                <a:solidFill>
                  <a:srgbClr val="000000"/>
                </a:solidFill>
                <a:latin typeface="Times New Roman" pitchFamily="18" charset="0"/>
                <a:cs typeface="Times New Roman" pitchFamily="18" charset="0"/>
              </a:rPr>
              <a:t>Streptococcus</a:t>
            </a:r>
            <a:r>
              <a:rPr lang="en-US" sz="2400" dirty="0">
                <a:solidFill>
                  <a:srgbClr val="000000"/>
                </a:solidFill>
                <a:latin typeface="URGEAG+PalatinoLinotype-Roman" charset="0"/>
              </a:rPr>
              <a:t> </a:t>
            </a:r>
            <a:r>
              <a:rPr lang="en-US" sz="2400" i="1" dirty="0" err="1" smtClean="0">
                <a:solidFill>
                  <a:srgbClr val="000000"/>
                </a:solidFill>
                <a:latin typeface="Times New Roman" pitchFamily="18" charset="0"/>
                <a:cs typeface="Times New Roman" pitchFamily="18" charset="0"/>
              </a:rPr>
              <a:t>agalactiae</a:t>
            </a:r>
            <a:r>
              <a:rPr lang="en-US" sz="2400" dirty="0" smtClean="0">
                <a:solidFill>
                  <a:srgbClr val="000000"/>
                </a:solidFill>
                <a:latin typeface="URGEAG+PalatinoLinotype-Roman" charset="0"/>
              </a:rPr>
              <a:t> (</a:t>
            </a:r>
            <a:r>
              <a:rPr lang="en-US" sz="2400" dirty="0" err="1" smtClean="0">
                <a:solidFill>
                  <a:srgbClr val="000000"/>
                </a:solidFill>
                <a:latin typeface="URGEAG+PalatinoLinotype-Roman" charset="0"/>
              </a:rPr>
              <a:t>груп</a:t>
            </a:r>
            <a:r>
              <a:rPr lang="sr-Cyrl-CS" sz="2400" dirty="0" smtClean="0">
                <a:solidFill>
                  <a:srgbClr val="000000"/>
                </a:solidFill>
                <a:latin typeface="URGEAG+PalatinoLinotype-Roman" charset="0"/>
              </a:rPr>
              <a:t>а</a:t>
            </a:r>
            <a:r>
              <a:rPr lang="ru-RU" sz="2400" dirty="0" smtClean="0">
                <a:solidFill>
                  <a:srgbClr val="000000"/>
                </a:solidFill>
                <a:latin typeface="URGEAG+PalatinoLinotype-Roman" charset="0"/>
              </a:rPr>
              <a:t> Б</a:t>
            </a:r>
            <a:r>
              <a:rPr lang="en-US" sz="2400" dirty="0" smtClean="0">
                <a:solidFill>
                  <a:srgbClr val="000000"/>
                </a:solidFill>
                <a:latin typeface="URGEAG+PalatinoLinotype-Roman" charset="0"/>
              </a:rPr>
              <a:t>)</a:t>
            </a:r>
            <a:r>
              <a:rPr lang="ru-RU" sz="2400" dirty="0" smtClean="0">
                <a:solidFill>
                  <a:srgbClr val="000000"/>
                </a:solidFill>
                <a:latin typeface="URGEAG+PalatinoLinotype-Roman" charset="0"/>
              </a:rPr>
              <a:t>, </a:t>
            </a:r>
            <a:r>
              <a:rPr lang="ru-RU" sz="2400" i="1" dirty="0" smtClean="0">
                <a:solidFill>
                  <a:srgbClr val="000000"/>
                </a:solidFill>
                <a:latin typeface="Times New Roman" pitchFamily="18" charset="0"/>
                <a:cs typeface="Times New Roman" pitchFamily="18" charset="0"/>
              </a:rPr>
              <a:t>H</a:t>
            </a:r>
            <a:r>
              <a:rPr lang="en-US" sz="2400" i="1" dirty="0" smtClean="0">
                <a:solidFill>
                  <a:srgbClr val="000000"/>
                </a:solidFill>
                <a:latin typeface="Times New Roman" pitchFamily="18" charset="0"/>
                <a:cs typeface="Times New Roman" pitchFamily="18" charset="0"/>
              </a:rPr>
              <a:t>a</a:t>
            </a:r>
            <a:r>
              <a:rPr lang="ru-RU" sz="2400" i="1" dirty="0" smtClean="0">
                <a:solidFill>
                  <a:srgbClr val="000000"/>
                </a:solidFill>
                <a:latin typeface="Times New Roman" pitchFamily="18" charset="0"/>
                <a:cs typeface="Times New Roman" pitchFamily="18" charset="0"/>
              </a:rPr>
              <a:t>emophilus </a:t>
            </a:r>
            <a:r>
              <a:rPr lang="ru-RU" sz="2400" i="1" dirty="0">
                <a:solidFill>
                  <a:srgbClr val="000000"/>
                </a:solidFill>
                <a:latin typeface="Times New Roman" pitchFamily="18" charset="0"/>
                <a:cs typeface="Times New Roman" pitchFamily="18" charset="0"/>
              </a:rPr>
              <a:t>influenzae </a:t>
            </a:r>
            <a:endParaRPr lang="ru-RU" sz="2400" i="1" dirty="0" smtClean="0">
              <a:solidFill>
                <a:srgbClr val="000000"/>
              </a:solidFill>
              <a:latin typeface="Times New Roman" pitchFamily="18" charset="0"/>
              <a:cs typeface="Times New Roman" pitchFamily="18" charset="0"/>
            </a:endParaRPr>
          </a:p>
          <a:p>
            <a:pPr marL="323850">
              <a:lnSpc>
                <a:spcPts val="2875"/>
              </a:lnSpc>
            </a:pPr>
            <a:r>
              <a:rPr lang="ru-RU" sz="2400" dirty="0" smtClean="0">
                <a:solidFill>
                  <a:srgbClr val="000000"/>
                </a:solidFill>
                <a:latin typeface="URGEAG+PalatinoLinotype-Roman" charset="0"/>
              </a:rPr>
              <a:t>и грам</a:t>
            </a:r>
            <a:r>
              <a:rPr lang="ru-RU" sz="2400" dirty="0" smtClean="0">
                <a:solidFill>
                  <a:srgbClr val="000000"/>
                </a:solidFill>
                <a:latin typeface="NGRBLQ+PalatinoLinotype-Roman" charset="0"/>
              </a:rPr>
              <a:t>-</a:t>
            </a:r>
            <a:r>
              <a:rPr lang="ru-RU" sz="2400" dirty="0" smtClean="0">
                <a:solidFill>
                  <a:srgbClr val="000000"/>
                </a:solidFill>
                <a:latin typeface="URGEAG+PalatinoLinotype-Roman" charset="0"/>
              </a:rPr>
              <a:t>негативне </a:t>
            </a:r>
            <a:r>
              <a:rPr lang="ru-RU" sz="2400" dirty="0">
                <a:solidFill>
                  <a:srgbClr val="000000"/>
                </a:solidFill>
                <a:latin typeface="URGEAG+PalatinoLinotype-Roman" charset="0"/>
              </a:rPr>
              <a:t>бактерије</a:t>
            </a:r>
          </a:p>
        </p:txBody>
      </p:sp>
      <p:sp>
        <p:nvSpPr>
          <p:cNvPr id="57350" name="object 7"/>
          <p:cNvSpPr>
            <a:spLocks noChangeArrowheads="1"/>
          </p:cNvSpPr>
          <p:nvPr/>
        </p:nvSpPr>
        <p:spPr bwMode="auto">
          <a:xfrm>
            <a:off x="622300" y="5772150"/>
            <a:ext cx="9258300" cy="1233488"/>
          </a:xfrm>
          <a:prstGeom prst="rect">
            <a:avLst/>
          </a:prstGeom>
          <a:noFill/>
          <a:ln w="9525" algn="ctr">
            <a:noFill/>
            <a:round/>
            <a:headEnd/>
            <a:tailEnd/>
          </a:ln>
        </p:spPr>
        <p:txBody>
          <a:bodyPr lIns="0" tIns="0" rIns="0" bIns="0"/>
          <a:lstStyle/>
          <a:p>
            <a:pPr marL="323850">
              <a:lnSpc>
                <a:spcPts val="3225"/>
              </a:lnSpc>
            </a:pPr>
            <a:r>
              <a:rPr lang="ru-RU" sz="2400">
                <a:solidFill>
                  <a:srgbClr val="000000"/>
                </a:solidFill>
                <a:latin typeface="URGEAG+PalatinoLinotype-Roman" charset="0"/>
              </a:rPr>
              <a:t>• код одраслих особа ОМ најчешће захвата пршљенове,</a:t>
            </a:r>
          </a:p>
          <a:p>
            <a:pPr marL="323850">
              <a:lnSpc>
                <a:spcPts val="2875"/>
              </a:lnSpc>
            </a:pPr>
            <a:r>
              <a:rPr lang="ru-RU" sz="2400">
                <a:solidFill>
                  <a:srgbClr val="000000"/>
                </a:solidFill>
                <a:latin typeface="URGEAG+PalatinoLinotype-Roman" charset="0"/>
              </a:rPr>
              <a:t>карлицу и мале кости, а код деце дуге кости</a:t>
            </a:r>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8370" name="object 3"/>
          <p:cNvSpPr>
            <a:spLocks noChangeArrowheads="1"/>
          </p:cNvSpPr>
          <p:nvPr/>
        </p:nvSpPr>
        <p:spPr bwMode="auto">
          <a:xfrm>
            <a:off x="1676400" y="487363"/>
            <a:ext cx="6657975" cy="1303337"/>
          </a:xfrm>
          <a:prstGeom prst="rect">
            <a:avLst/>
          </a:prstGeom>
          <a:noFill/>
          <a:ln w="9525" algn="ctr">
            <a:noFill/>
            <a:round/>
            <a:headEnd/>
            <a:tailEnd/>
          </a:ln>
        </p:spPr>
        <p:txBody>
          <a:bodyPr lIns="0" tIns="0" rIns="0" bIns="0"/>
          <a:lstStyle/>
          <a:p>
            <a:pPr>
              <a:lnSpc>
                <a:spcPts val="4850"/>
              </a:lnSpc>
            </a:pPr>
            <a:r>
              <a:rPr lang="ru-RU" sz="3600" b="1" dirty="0">
                <a:solidFill>
                  <a:srgbClr val="C00000"/>
                </a:solidFill>
                <a:latin typeface="MGRRLF+PalatinoLinotype-Bold" charset="0"/>
              </a:rPr>
              <a:t>Eгзогени остеомијелитис</a:t>
            </a:r>
          </a:p>
        </p:txBody>
      </p:sp>
      <p:sp>
        <p:nvSpPr>
          <p:cNvPr id="58371" name="object 4"/>
          <p:cNvSpPr>
            <a:spLocks noChangeArrowheads="1"/>
          </p:cNvSpPr>
          <p:nvPr/>
        </p:nvSpPr>
        <p:spPr bwMode="auto">
          <a:xfrm>
            <a:off x="701675" y="1809750"/>
            <a:ext cx="7132638" cy="1012825"/>
          </a:xfrm>
          <a:prstGeom prst="rect">
            <a:avLst/>
          </a:prstGeom>
          <a:noFill/>
          <a:ln w="9525" algn="ctr">
            <a:noFill/>
            <a:round/>
            <a:headEnd/>
            <a:tailEnd/>
          </a:ln>
        </p:spPr>
        <p:txBody>
          <a:bodyPr lIns="0" tIns="0" rIns="0" bIns="0"/>
          <a:lstStyle/>
          <a:p>
            <a:pPr>
              <a:lnSpc>
                <a:spcPts val="3775"/>
              </a:lnSpc>
            </a:pPr>
            <a:r>
              <a:rPr lang="ru-RU" sz="2800">
                <a:solidFill>
                  <a:srgbClr val="000000"/>
                </a:solidFill>
                <a:latin typeface="URGEAG+PalatinoLinotype-Roman" charset="0"/>
              </a:rPr>
              <a:t>• </a:t>
            </a:r>
            <a:r>
              <a:rPr lang="ru-RU" sz="2800" b="1">
                <a:solidFill>
                  <a:srgbClr val="000000"/>
                </a:solidFill>
                <a:latin typeface="MGRRLF+PalatinoLinotype-Bold" charset="0"/>
              </a:rPr>
              <a:t>егзогени остеомијелитис настаје</a:t>
            </a:r>
          </a:p>
        </p:txBody>
      </p:sp>
      <p:sp>
        <p:nvSpPr>
          <p:cNvPr id="58372" name="object 5"/>
          <p:cNvSpPr>
            <a:spLocks noChangeArrowheads="1"/>
          </p:cNvSpPr>
          <p:nvPr/>
        </p:nvSpPr>
        <p:spPr bwMode="auto">
          <a:xfrm>
            <a:off x="1044575" y="2238375"/>
            <a:ext cx="5988050" cy="1012825"/>
          </a:xfrm>
          <a:prstGeom prst="rect">
            <a:avLst/>
          </a:prstGeom>
          <a:noFill/>
          <a:ln w="9525" algn="ctr">
            <a:noFill/>
            <a:round/>
            <a:headEnd/>
            <a:tailEnd/>
          </a:ln>
        </p:spPr>
        <p:txBody>
          <a:bodyPr lIns="0" tIns="0" rIns="0" bIns="0"/>
          <a:lstStyle/>
          <a:p>
            <a:pPr>
              <a:lnSpc>
                <a:spcPts val="3763"/>
              </a:lnSpc>
            </a:pPr>
            <a:r>
              <a:rPr lang="ru-RU" sz="2800" b="1">
                <a:solidFill>
                  <a:srgbClr val="000000"/>
                </a:solidFill>
                <a:latin typeface="MGRRLF+PalatinoLinotype-Bold" charset="0"/>
              </a:rPr>
              <a:t>инфекцијом из околине тела</a:t>
            </a:r>
          </a:p>
        </p:txBody>
      </p:sp>
      <p:sp>
        <p:nvSpPr>
          <p:cNvPr id="58373" name="object 6"/>
          <p:cNvSpPr>
            <a:spLocks noChangeArrowheads="1"/>
          </p:cNvSpPr>
          <p:nvPr/>
        </p:nvSpPr>
        <p:spPr bwMode="auto">
          <a:xfrm>
            <a:off x="701675" y="3286125"/>
            <a:ext cx="7137400" cy="1012825"/>
          </a:xfrm>
          <a:prstGeom prst="rect">
            <a:avLst/>
          </a:prstGeom>
          <a:noFill/>
          <a:ln w="9525" algn="ctr">
            <a:noFill/>
            <a:round/>
            <a:headEnd/>
            <a:tailEnd/>
          </a:ln>
        </p:spPr>
        <p:txBody>
          <a:bodyPr lIns="0" tIns="0" rIns="0" bIns="0"/>
          <a:lstStyle/>
          <a:p>
            <a:pPr>
              <a:lnSpc>
                <a:spcPts val="3775"/>
              </a:lnSpc>
            </a:pPr>
            <a:r>
              <a:rPr lang="ru-RU" sz="2800">
                <a:solidFill>
                  <a:srgbClr val="000000"/>
                </a:solidFill>
                <a:latin typeface="URGEAG+PalatinoLinotype-Roman" charset="0"/>
              </a:rPr>
              <a:t>• настаје услед </a:t>
            </a:r>
            <a:r>
              <a:rPr lang="ru-RU" sz="2800" b="1">
                <a:solidFill>
                  <a:srgbClr val="000000"/>
                </a:solidFill>
                <a:latin typeface="MGRRLF+PalatinoLinotype-Bold" charset="0"/>
              </a:rPr>
              <a:t>отворених прелома,</a:t>
            </a:r>
          </a:p>
        </p:txBody>
      </p:sp>
      <p:sp>
        <p:nvSpPr>
          <p:cNvPr id="58374" name="object 7"/>
          <p:cNvSpPr>
            <a:spLocks noChangeArrowheads="1"/>
          </p:cNvSpPr>
          <p:nvPr/>
        </p:nvSpPr>
        <p:spPr bwMode="auto">
          <a:xfrm>
            <a:off x="1044575" y="3713163"/>
            <a:ext cx="8229600" cy="1012825"/>
          </a:xfrm>
          <a:prstGeom prst="rect">
            <a:avLst/>
          </a:prstGeom>
          <a:noFill/>
          <a:ln w="9525" algn="ctr">
            <a:noFill/>
            <a:round/>
            <a:headEnd/>
            <a:tailEnd/>
          </a:ln>
        </p:spPr>
        <p:txBody>
          <a:bodyPr lIns="0" tIns="0" rIns="0" bIns="0"/>
          <a:lstStyle/>
          <a:p>
            <a:pPr>
              <a:lnSpc>
                <a:spcPts val="3763"/>
              </a:lnSpc>
            </a:pPr>
            <a:r>
              <a:rPr lang="ru-RU" sz="2800" b="1">
                <a:solidFill>
                  <a:srgbClr val="000000"/>
                </a:solidFill>
                <a:latin typeface="MGRRLF+PalatinoLinotype-Bold" charset="0"/>
              </a:rPr>
              <a:t>пробојних рана или хируршких захвата</a:t>
            </a:r>
          </a:p>
        </p:txBody>
      </p:sp>
      <p:sp>
        <p:nvSpPr>
          <p:cNvPr id="58375" name="object 8"/>
          <p:cNvSpPr>
            <a:spLocks noChangeArrowheads="1"/>
          </p:cNvSpPr>
          <p:nvPr/>
        </p:nvSpPr>
        <p:spPr bwMode="auto">
          <a:xfrm>
            <a:off x="701675" y="4764088"/>
            <a:ext cx="7672388" cy="1012825"/>
          </a:xfrm>
          <a:prstGeom prst="rect">
            <a:avLst/>
          </a:prstGeom>
          <a:noFill/>
          <a:ln w="9525" algn="ctr">
            <a:noFill/>
            <a:round/>
            <a:headEnd/>
            <a:tailEnd/>
          </a:ln>
        </p:spPr>
        <p:txBody>
          <a:bodyPr lIns="0" tIns="0" rIns="0" bIns="0"/>
          <a:lstStyle/>
          <a:p>
            <a:pPr>
              <a:lnSpc>
                <a:spcPts val="3763"/>
              </a:lnSpc>
            </a:pPr>
            <a:r>
              <a:rPr lang="ru-RU" sz="2800">
                <a:solidFill>
                  <a:srgbClr val="000000"/>
                </a:solidFill>
                <a:latin typeface="URGEAG+PalatinoLinotype-Roman" charset="0"/>
              </a:rPr>
              <a:t>• повреда ткива, исхемија и страна тела</a:t>
            </a:r>
          </a:p>
        </p:txBody>
      </p:sp>
      <p:sp>
        <p:nvSpPr>
          <p:cNvPr id="58376" name="object 9"/>
          <p:cNvSpPr>
            <a:spLocks noChangeArrowheads="1"/>
          </p:cNvSpPr>
          <p:nvPr/>
        </p:nvSpPr>
        <p:spPr bwMode="auto">
          <a:xfrm>
            <a:off x="1044575" y="5191125"/>
            <a:ext cx="8520113" cy="1012825"/>
          </a:xfrm>
          <a:prstGeom prst="rect">
            <a:avLst/>
          </a:prstGeom>
          <a:noFill/>
          <a:ln w="9525" algn="ctr">
            <a:noFill/>
            <a:round/>
            <a:headEnd/>
            <a:tailEnd/>
          </a:ln>
        </p:spPr>
        <p:txBody>
          <a:bodyPr lIns="0" tIns="0" rIns="0" bIns="0"/>
          <a:lstStyle/>
          <a:p>
            <a:pPr>
              <a:lnSpc>
                <a:spcPts val="3763"/>
              </a:lnSpc>
            </a:pPr>
            <a:r>
              <a:rPr lang="ru-RU" sz="2800">
                <a:solidFill>
                  <a:srgbClr val="000000"/>
                </a:solidFill>
                <a:latin typeface="URGEAG+PalatinoLinotype-Roman" charset="0"/>
              </a:rPr>
              <a:t>повећавају пријемчивост кости за развој ОМ</a:t>
            </a:r>
          </a:p>
        </p:txBody>
      </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9394" name="object 3"/>
          <p:cNvSpPr>
            <a:spLocks noChangeArrowheads="1"/>
          </p:cNvSpPr>
          <p:nvPr/>
        </p:nvSpPr>
        <p:spPr bwMode="auto">
          <a:xfrm>
            <a:off x="1331913" y="68263"/>
            <a:ext cx="5886450" cy="1852612"/>
          </a:xfrm>
          <a:prstGeom prst="rect">
            <a:avLst/>
          </a:prstGeom>
          <a:noFill/>
          <a:ln w="9525" algn="ctr">
            <a:noFill/>
            <a:round/>
            <a:headEnd/>
            <a:tailEnd/>
          </a:ln>
        </p:spPr>
        <p:txBody>
          <a:bodyPr lIns="0" tIns="0" rIns="0" bIns="0"/>
          <a:lstStyle/>
          <a:p>
            <a:pPr marL="593725" algn="ctr">
              <a:lnSpc>
                <a:spcPts val="4850"/>
              </a:lnSpc>
            </a:pPr>
            <a:r>
              <a:rPr lang="ru-RU" sz="3600" b="1" dirty="0">
                <a:solidFill>
                  <a:srgbClr val="C00000"/>
                </a:solidFill>
                <a:latin typeface="MGRRLF+PalatinoLinotype-Bold" charset="0"/>
              </a:rPr>
              <a:t>Запаљенски одговор у</a:t>
            </a:r>
          </a:p>
          <a:p>
            <a:pPr marL="593725" algn="ctr">
              <a:lnSpc>
                <a:spcPts val="4313"/>
              </a:lnSpc>
            </a:pPr>
            <a:r>
              <a:rPr lang="ru-RU" sz="3600" b="1" dirty="0">
                <a:solidFill>
                  <a:srgbClr val="C00000"/>
                </a:solidFill>
                <a:latin typeface="MGRRLF+PalatinoLinotype-Bold" charset="0"/>
              </a:rPr>
              <a:t>остеомијелитису</a:t>
            </a:r>
          </a:p>
        </p:txBody>
      </p:sp>
      <p:sp>
        <p:nvSpPr>
          <p:cNvPr id="59395" name="object 4"/>
          <p:cNvSpPr>
            <a:spLocks noChangeArrowheads="1"/>
          </p:cNvSpPr>
          <p:nvPr/>
        </p:nvSpPr>
        <p:spPr bwMode="auto">
          <a:xfrm>
            <a:off x="777875" y="1897063"/>
            <a:ext cx="7640638" cy="1233487"/>
          </a:xfrm>
          <a:prstGeom prst="rect">
            <a:avLst/>
          </a:prstGeom>
          <a:noFill/>
          <a:ln w="9525" algn="ctr">
            <a:noFill/>
            <a:round/>
            <a:headEnd/>
            <a:tailEnd/>
          </a:ln>
        </p:spPr>
        <p:txBody>
          <a:bodyPr lIns="0" tIns="0" rIns="0" bIns="0"/>
          <a:lstStyle/>
          <a:p>
            <a:pPr marL="287338">
              <a:lnSpc>
                <a:spcPts val="3225"/>
              </a:lnSpc>
            </a:pPr>
            <a:r>
              <a:rPr lang="ru-RU" sz="2400">
                <a:solidFill>
                  <a:srgbClr val="000000"/>
                </a:solidFill>
                <a:latin typeface="URGEAG+PalatinoLinotype-Roman" charset="0"/>
              </a:rPr>
              <a:t>• </a:t>
            </a:r>
            <a:r>
              <a:rPr lang="ru-RU" sz="2400" b="1">
                <a:solidFill>
                  <a:srgbClr val="000000"/>
                </a:solidFill>
                <a:latin typeface="MGRRLF+PalatinoLinotype-Bold" charset="0"/>
              </a:rPr>
              <a:t>Фагоцити </a:t>
            </a:r>
            <a:r>
              <a:rPr lang="ru-RU" sz="2400">
                <a:solidFill>
                  <a:srgbClr val="000000"/>
                </a:solidFill>
                <a:latin typeface="URGEAG+PalatinoLinotype-Roman" charset="0"/>
              </a:rPr>
              <a:t>ограничавају инфекцију и својим</a:t>
            </a:r>
          </a:p>
          <a:p>
            <a:pPr marL="287338">
              <a:lnSpc>
                <a:spcPts val="2875"/>
              </a:lnSpc>
            </a:pPr>
            <a:r>
              <a:rPr lang="ru-RU" sz="2400">
                <a:solidFill>
                  <a:srgbClr val="000000"/>
                </a:solidFill>
                <a:latin typeface="URGEAG+PalatinoLinotype-Roman" charset="0"/>
              </a:rPr>
              <a:t>ензимима лизирају кост</a:t>
            </a:r>
          </a:p>
        </p:txBody>
      </p:sp>
      <p:sp>
        <p:nvSpPr>
          <p:cNvPr id="59396" name="object 5"/>
          <p:cNvSpPr>
            <a:spLocks noChangeArrowheads="1"/>
          </p:cNvSpPr>
          <p:nvPr/>
        </p:nvSpPr>
        <p:spPr bwMode="auto">
          <a:xfrm>
            <a:off x="777875" y="2628900"/>
            <a:ext cx="8750300" cy="1966913"/>
          </a:xfrm>
          <a:prstGeom prst="rect">
            <a:avLst/>
          </a:prstGeom>
          <a:noFill/>
          <a:ln w="9525" algn="ctr">
            <a:noFill/>
            <a:round/>
            <a:headEnd/>
            <a:tailEnd/>
          </a:ln>
        </p:spPr>
        <p:txBody>
          <a:bodyPr lIns="0" tIns="0" rIns="0" bIns="0"/>
          <a:lstStyle/>
          <a:p>
            <a:pPr marL="287338">
              <a:lnSpc>
                <a:spcPts val="3238"/>
              </a:lnSpc>
            </a:pPr>
            <a:r>
              <a:rPr lang="ru-RU" sz="2400">
                <a:solidFill>
                  <a:srgbClr val="000000"/>
                </a:solidFill>
                <a:latin typeface="URGEAG+PalatinoLinotype-Roman" charset="0"/>
              </a:rPr>
              <a:t>• Створени </a:t>
            </a:r>
            <a:r>
              <a:rPr lang="ru-RU" sz="2400" b="1">
                <a:solidFill>
                  <a:srgbClr val="000000"/>
                </a:solidFill>
                <a:latin typeface="MGRRLF+PalatinoLinotype-Bold" charset="0"/>
              </a:rPr>
              <a:t>гној </a:t>
            </a:r>
            <a:r>
              <a:rPr lang="ru-RU" sz="2400">
                <a:solidFill>
                  <a:srgbClr val="000000"/>
                </a:solidFill>
                <a:latin typeface="URGEAG+PalatinoLinotype-Roman" charset="0"/>
              </a:rPr>
              <a:t>се шири у васкуларне канале и</a:t>
            </a:r>
          </a:p>
          <a:p>
            <a:pPr marL="287338">
              <a:lnSpc>
                <a:spcPts val="2875"/>
              </a:lnSpc>
            </a:pPr>
            <a:r>
              <a:rPr lang="ru-RU" sz="2400">
                <a:solidFill>
                  <a:srgbClr val="000000"/>
                </a:solidFill>
                <a:latin typeface="URGEAG+PalatinoLinotype-Roman" charset="0"/>
              </a:rPr>
              <a:t>доводи до тромбозе малих крвних судова</a:t>
            </a:r>
          </a:p>
          <a:p>
            <a:pPr marL="287338">
              <a:lnSpc>
                <a:spcPts val="2875"/>
              </a:lnSpc>
            </a:pPr>
            <a:r>
              <a:rPr lang="ru-RU" sz="2400">
                <a:solidFill>
                  <a:srgbClr val="000000"/>
                </a:solidFill>
                <a:latin typeface="URGEAG+PalatinoLinotype-Roman" charset="0"/>
              </a:rPr>
              <a:t>• </a:t>
            </a:r>
            <a:r>
              <a:rPr lang="ru-RU" sz="2400" b="1">
                <a:solidFill>
                  <a:srgbClr val="000000"/>
                </a:solidFill>
                <a:latin typeface="MGRRLF+PalatinoLinotype-Bold" charset="0"/>
              </a:rPr>
              <a:t>Запаљенски ексудат </a:t>
            </a:r>
            <a:r>
              <a:rPr lang="ru-RU" sz="2400">
                <a:solidFill>
                  <a:srgbClr val="000000"/>
                </a:solidFill>
                <a:latin typeface="URGEAG+PalatinoLinotype-Roman" charset="0"/>
              </a:rPr>
              <a:t>се шири у метафизу и сржну</a:t>
            </a:r>
          </a:p>
          <a:p>
            <a:pPr marL="287338">
              <a:lnSpc>
                <a:spcPts val="2875"/>
              </a:lnSpc>
            </a:pPr>
            <a:r>
              <a:rPr lang="ru-RU" sz="2400">
                <a:solidFill>
                  <a:srgbClr val="000000"/>
                </a:solidFill>
                <a:latin typeface="URGEAG+PalatinoLinotype-Roman" charset="0"/>
              </a:rPr>
              <a:t>шупљину</a:t>
            </a:r>
          </a:p>
        </p:txBody>
      </p:sp>
      <p:sp>
        <p:nvSpPr>
          <p:cNvPr id="59397" name="object 6"/>
          <p:cNvSpPr>
            <a:spLocks noChangeArrowheads="1"/>
          </p:cNvSpPr>
          <p:nvPr/>
        </p:nvSpPr>
        <p:spPr bwMode="auto">
          <a:xfrm>
            <a:off x="777875" y="4092575"/>
            <a:ext cx="8078788" cy="1235075"/>
          </a:xfrm>
          <a:prstGeom prst="rect">
            <a:avLst/>
          </a:prstGeom>
          <a:noFill/>
          <a:ln w="9525" algn="ctr">
            <a:noFill/>
            <a:round/>
            <a:headEnd/>
            <a:tailEnd/>
          </a:ln>
        </p:spPr>
        <p:txBody>
          <a:bodyPr lIns="0" tIns="0" rIns="0" bIns="0"/>
          <a:lstStyle/>
          <a:p>
            <a:pPr marL="304800">
              <a:lnSpc>
                <a:spcPts val="3238"/>
              </a:lnSpc>
            </a:pPr>
            <a:r>
              <a:rPr lang="ru-RU" sz="2400">
                <a:solidFill>
                  <a:srgbClr val="000000"/>
                </a:solidFill>
                <a:latin typeface="URGEAG+PalatinoLinotype-Roman" charset="0"/>
              </a:rPr>
              <a:t>• </a:t>
            </a:r>
            <a:r>
              <a:rPr lang="ru-RU" sz="2400" b="1">
                <a:solidFill>
                  <a:srgbClr val="000000"/>
                </a:solidFill>
                <a:latin typeface="MGRRLF+PalatinoLinotype-Bold" charset="0"/>
              </a:rPr>
              <a:t>Апсцес раздваја </a:t>
            </a:r>
            <a:r>
              <a:rPr lang="ru-RU" sz="2400">
                <a:solidFill>
                  <a:srgbClr val="000000"/>
                </a:solidFill>
                <a:latin typeface="URGEAG+PalatinoLinotype-Roman" charset="0"/>
              </a:rPr>
              <a:t>периост од кости и доводи до</a:t>
            </a:r>
          </a:p>
          <a:p>
            <a:pPr marL="304800">
              <a:lnSpc>
                <a:spcPts val="2875"/>
              </a:lnSpc>
            </a:pPr>
            <a:r>
              <a:rPr lang="ru-RU" sz="2400" b="1">
                <a:solidFill>
                  <a:srgbClr val="000000"/>
                </a:solidFill>
                <a:latin typeface="MGRRLF+PalatinoLinotype-Bold" charset="0"/>
              </a:rPr>
              <a:t>исхемијске некрозе кости</a:t>
            </a:r>
          </a:p>
        </p:txBody>
      </p:sp>
      <p:sp>
        <p:nvSpPr>
          <p:cNvPr id="59398" name="object 7"/>
          <p:cNvSpPr>
            <a:spLocks noChangeArrowheads="1"/>
          </p:cNvSpPr>
          <p:nvPr/>
        </p:nvSpPr>
        <p:spPr bwMode="auto">
          <a:xfrm>
            <a:off x="777875" y="4824413"/>
            <a:ext cx="7675563" cy="1233487"/>
          </a:xfrm>
          <a:prstGeom prst="rect">
            <a:avLst/>
          </a:prstGeom>
          <a:noFill/>
          <a:ln w="9525" algn="ctr">
            <a:noFill/>
            <a:round/>
            <a:headEnd/>
            <a:tailEnd/>
          </a:ln>
        </p:spPr>
        <p:txBody>
          <a:bodyPr lIns="0" tIns="0" rIns="0" bIns="0"/>
          <a:lstStyle/>
          <a:p>
            <a:pPr>
              <a:lnSpc>
                <a:spcPts val="3225"/>
              </a:lnSpc>
            </a:pPr>
            <a:r>
              <a:rPr lang="ru-RU" sz="2400">
                <a:solidFill>
                  <a:srgbClr val="000000"/>
                </a:solidFill>
                <a:latin typeface="URGEAG+PalatinoLinotype-Roman" charset="0"/>
              </a:rPr>
              <a:t>• Одвајају се деваскуларизовани делови кости</a:t>
            </a:r>
            <a:r>
              <a:rPr lang="ru-RU" sz="2400">
                <a:solidFill>
                  <a:srgbClr val="000000"/>
                </a:solidFill>
                <a:latin typeface="NGRBLQ+PalatinoLinotype-Roman" charset="0"/>
              </a:rPr>
              <a:t>-</a:t>
            </a:r>
          </a:p>
          <a:p>
            <a:pPr>
              <a:lnSpc>
                <a:spcPts val="2875"/>
              </a:lnSpc>
            </a:pPr>
            <a:r>
              <a:rPr lang="ru-RU" sz="2400" b="1">
                <a:solidFill>
                  <a:srgbClr val="000000"/>
                </a:solidFill>
                <a:latin typeface="MGRRLF+PalatinoLinotype-Bold" charset="0"/>
              </a:rPr>
              <a:t>секвеструми</a:t>
            </a:r>
          </a:p>
        </p:txBody>
      </p:sp>
      <p:sp>
        <p:nvSpPr>
          <p:cNvPr id="59399" name="object 8"/>
          <p:cNvSpPr>
            <a:spLocks noChangeArrowheads="1"/>
          </p:cNvSpPr>
          <p:nvPr/>
        </p:nvSpPr>
        <p:spPr bwMode="auto">
          <a:xfrm>
            <a:off x="777875" y="5554663"/>
            <a:ext cx="8882063" cy="1235075"/>
          </a:xfrm>
          <a:prstGeom prst="rect">
            <a:avLst/>
          </a:prstGeom>
          <a:noFill/>
          <a:ln w="9525" algn="ctr">
            <a:noFill/>
            <a:round/>
            <a:headEnd/>
            <a:tailEnd/>
          </a:ln>
        </p:spPr>
        <p:txBody>
          <a:bodyPr lIns="0" tIns="0" rIns="0" bIns="0"/>
          <a:lstStyle/>
          <a:p>
            <a:pPr marL="228600">
              <a:lnSpc>
                <a:spcPts val="3238"/>
              </a:lnSpc>
            </a:pPr>
            <a:r>
              <a:rPr lang="ru-RU" sz="2400">
                <a:solidFill>
                  <a:srgbClr val="000000"/>
                </a:solidFill>
                <a:latin typeface="URGEAG+PalatinoLinotype-Roman" charset="0"/>
              </a:rPr>
              <a:t>• </a:t>
            </a:r>
            <a:r>
              <a:rPr lang="ru-RU" sz="2400" b="1">
                <a:solidFill>
                  <a:srgbClr val="000000"/>
                </a:solidFill>
                <a:latin typeface="MGRRLF+PalatinoLinotype-Bold" charset="0"/>
              </a:rPr>
              <a:t>Инволукрум </a:t>
            </a:r>
            <a:r>
              <a:rPr lang="ru-RU" sz="2400">
                <a:solidFill>
                  <a:srgbClr val="000000"/>
                </a:solidFill>
                <a:latin typeface="URGEAG+PalatinoLinotype-Roman" charset="0"/>
              </a:rPr>
              <a:t>се назива слој нове кости створене око</a:t>
            </a:r>
          </a:p>
          <a:p>
            <a:pPr marL="228600">
              <a:lnSpc>
                <a:spcPts val="2875"/>
              </a:lnSpc>
            </a:pPr>
            <a:r>
              <a:rPr lang="ru-RU" sz="2400">
                <a:solidFill>
                  <a:srgbClr val="000000"/>
                </a:solidFill>
                <a:latin typeface="URGEAG+PalatinoLinotype-Roman" charset="0"/>
              </a:rPr>
              <a:t>инфициране кости</a:t>
            </a:r>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0418" name="object 3"/>
          <p:cNvSpPr>
            <a:spLocks noChangeArrowheads="1"/>
          </p:cNvSpPr>
          <p:nvPr/>
        </p:nvSpPr>
        <p:spPr bwMode="auto">
          <a:xfrm>
            <a:off x="2419350" y="554038"/>
            <a:ext cx="5070475" cy="1446212"/>
          </a:xfrm>
          <a:prstGeom prst="rect">
            <a:avLst/>
          </a:prstGeom>
          <a:noFill/>
          <a:ln w="9525" algn="ctr">
            <a:noFill/>
            <a:round/>
            <a:headEnd/>
            <a:tailEnd/>
          </a:ln>
        </p:spPr>
        <p:txBody>
          <a:bodyPr lIns="0" tIns="0" rIns="0" bIns="0"/>
          <a:lstStyle/>
          <a:p>
            <a:pPr>
              <a:lnSpc>
                <a:spcPts val="5388"/>
              </a:lnSpc>
            </a:pPr>
            <a:r>
              <a:rPr lang="ru-RU" sz="4000" b="1" dirty="0">
                <a:solidFill>
                  <a:srgbClr val="C00000"/>
                </a:solidFill>
                <a:latin typeface="MGRRLF+PalatinoLinotype-Bold" charset="0"/>
              </a:rPr>
              <a:t>Остеомијелитис:</a:t>
            </a:r>
          </a:p>
        </p:txBody>
      </p:sp>
      <p:sp>
        <p:nvSpPr>
          <p:cNvPr id="60419" name="object 4"/>
          <p:cNvSpPr>
            <a:spLocks noChangeArrowheads="1"/>
          </p:cNvSpPr>
          <p:nvPr/>
        </p:nvSpPr>
        <p:spPr bwMode="auto">
          <a:xfrm>
            <a:off x="930275" y="1906588"/>
            <a:ext cx="1979613" cy="868362"/>
          </a:xfrm>
          <a:prstGeom prst="rect">
            <a:avLst/>
          </a:prstGeom>
          <a:noFill/>
          <a:ln w="9525" algn="ctr">
            <a:noFill/>
            <a:round/>
            <a:headEnd/>
            <a:tailEnd/>
          </a:ln>
        </p:spPr>
        <p:txBody>
          <a:bodyPr lIns="0" tIns="0" rIns="0" bIns="0"/>
          <a:lstStyle/>
          <a:p>
            <a:pPr>
              <a:lnSpc>
                <a:spcPts val="3225"/>
              </a:lnSpc>
            </a:pPr>
            <a:r>
              <a:rPr lang="ru-RU" sz="2400">
                <a:solidFill>
                  <a:srgbClr val="000000"/>
                </a:solidFill>
                <a:latin typeface="URGEAG+PalatinoLinotype-Roman" charset="0"/>
              </a:rPr>
              <a:t>• </a:t>
            </a:r>
            <a:r>
              <a:rPr lang="ru-RU" sz="2400" b="1">
                <a:solidFill>
                  <a:srgbClr val="000000"/>
                </a:solidFill>
                <a:latin typeface="MGRRLF+PalatinoLinotype-Bold" charset="0"/>
              </a:rPr>
              <a:t>Акутни</a:t>
            </a:r>
          </a:p>
        </p:txBody>
      </p:sp>
      <p:sp>
        <p:nvSpPr>
          <p:cNvPr id="60420" name="object 5"/>
          <p:cNvSpPr>
            <a:spLocks noChangeArrowheads="1"/>
          </p:cNvSpPr>
          <p:nvPr/>
        </p:nvSpPr>
        <p:spPr bwMode="auto">
          <a:xfrm>
            <a:off x="930275" y="2487613"/>
            <a:ext cx="4973638" cy="868362"/>
          </a:xfrm>
          <a:prstGeom prst="rect">
            <a:avLst/>
          </a:prstGeom>
          <a:noFill/>
          <a:ln w="9525" algn="ctr">
            <a:noFill/>
            <a:round/>
            <a:headEnd/>
            <a:tailEnd/>
          </a:ln>
        </p:spPr>
        <p:txBody>
          <a:bodyPr lIns="0" tIns="0" rIns="0" bIns="0"/>
          <a:lstStyle/>
          <a:p>
            <a:pPr>
              <a:lnSpc>
                <a:spcPts val="3225"/>
              </a:lnSpc>
            </a:pPr>
            <a:r>
              <a:rPr lang="ru-RU" sz="2400">
                <a:solidFill>
                  <a:srgbClr val="000000"/>
                </a:solidFill>
                <a:latin typeface="URGEAG+PalatinoLinotype-Roman" charset="0"/>
              </a:rPr>
              <a:t>• </a:t>
            </a:r>
            <a:r>
              <a:rPr lang="ru-RU" sz="2400" b="1">
                <a:solidFill>
                  <a:srgbClr val="000000"/>
                </a:solidFill>
                <a:latin typeface="MGRRLF+PalatinoLinotype-Bold" charset="0"/>
              </a:rPr>
              <a:t>Субакутни или хронични</a:t>
            </a:r>
          </a:p>
        </p:txBody>
      </p:sp>
      <p:sp>
        <p:nvSpPr>
          <p:cNvPr id="60421" name="object 6"/>
          <p:cNvSpPr>
            <a:spLocks noChangeArrowheads="1"/>
          </p:cNvSpPr>
          <p:nvPr/>
        </p:nvSpPr>
        <p:spPr bwMode="auto">
          <a:xfrm>
            <a:off x="930275" y="3062288"/>
            <a:ext cx="7697788" cy="1985962"/>
          </a:xfrm>
          <a:prstGeom prst="rect">
            <a:avLst/>
          </a:prstGeom>
          <a:noFill/>
          <a:ln w="9525" algn="ctr">
            <a:noFill/>
            <a:round/>
            <a:headEnd/>
            <a:tailEnd/>
          </a:ln>
        </p:spPr>
        <p:txBody>
          <a:bodyPr lIns="0" tIns="0" rIns="0" bIns="0"/>
          <a:lstStyle/>
          <a:p>
            <a:pPr marL="304800">
              <a:lnSpc>
                <a:spcPts val="3225"/>
              </a:lnSpc>
            </a:pPr>
            <a:r>
              <a:rPr lang="ru-RU" sz="2400">
                <a:solidFill>
                  <a:srgbClr val="000000"/>
                </a:solidFill>
                <a:latin typeface="URGEAG+PalatinoLinotype-Roman" charset="0"/>
              </a:rPr>
              <a:t>• </a:t>
            </a:r>
            <a:r>
              <a:rPr lang="ru-RU" sz="2400" b="1">
                <a:solidFill>
                  <a:srgbClr val="000000"/>
                </a:solidFill>
                <a:latin typeface="MGRRLF+PalatinoLinotype-Bold" charset="0"/>
              </a:rPr>
              <a:t>Лечење хроничног OM je отежано </a:t>
            </a:r>
            <a:r>
              <a:rPr lang="ru-RU" sz="2400">
                <a:solidFill>
                  <a:srgbClr val="000000"/>
                </a:solidFill>
                <a:latin typeface="URGEAG+PalatinoLinotype-Roman" charset="0"/>
              </a:rPr>
              <a:t>због:</a:t>
            </a:r>
          </a:p>
          <a:p>
            <a:pPr marL="304800">
              <a:lnSpc>
                <a:spcPts val="3000"/>
              </a:lnSpc>
            </a:pPr>
            <a:r>
              <a:rPr lang="ru-RU" sz="2400">
                <a:solidFill>
                  <a:srgbClr val="000000"/>
                </a:solidFill>
                <a:latin typeface="NGRBLQ+PalatinoLinotype-Roman" charset="0"/>
              </a:rPr>
              <a:t>-</a:t>
            </a:r>
            <a:r>
              <a:rPr lang="ru-RU" sz="2400">
                <a:solidFill>
                  <a:srgbClr val="000000"/>
                </a:solidFill>
                <a:latin typeface="URGEAG+PalatinoLinotype-Roman" charset="0"/>
              </a:rPr>
              <a:t>особености саме кости која садржи</a:t>
            </a:r>
          </a:p>
          <a:p>
            <a:pPr marL="304800">
              <a:lnSpc>
                <a:spcPts val="2888"/>
              </a:lnSpc>
            </a:pPr>
            <a:r>
              <a:rPr lang="ru-RU" sz="2400">
                <a:solidFill>
                  <a:srgbClr val="000000"/>
                </a:solidFill>
                <a:latin typeface="URGEAG+PalatinoLinotype-Roman" charset="0"/>
              </a:rPr>
              <a:t>микроскопске канале који нису пропусни за</a:t>
            </a:r>
          </a:p>
          <a:p>
            <a:pPr marL="304800">
              <a:lnSpc>
                <a:spcPts val="2900"/>
              </a:lnSpc>
            </a:pPr>
            <a:r>
              <a:rPr lang="ru-RU" sz="2400">
                <a:solidFill>
                  <a:srgbClr val="000000"/>
                </a:solidFill>
                <a:latin typeface="URGEAG+PalatinoLinotype-Roman" charset="0"/>
              </a:rPr>
              <a:t>ћелије и медијаторе</a:t>
            </a:r>
          </a:p>
        </p:txBody>
      </p:sp>
      <p:sp>
        <p:nvSpPr>
          <p:cNvPr id="60422" name="object 7"/>
          <p:cNvSpPr>
            <a:spLocks noChangeArrowheads="1"/>
          </p:cNvSpPr>
          <p:nvPr/>
        </p:nvSpPr>
        <p:spPr bwMode="auto">
          <a:xfrm>
            <a:off x="1235075" y="4548188"/>
            <a:ext cx="7680325" cy="1968500"/>
          </a:xfrm>
          <a:prstGeom prst="rect">
            <a:avLst/>
          </a:prstGeom>
          <a:noFill/>
          <a:ln w="9525" algn="ctr">
            <a:noFill/>
            <a:round/>
            <a:headEnd/>
            <a:tailEnd/>
          </a:ln>
        </p:spPr>
        <p:txBody>
          <a:bodyPr lIns="0" tIns="0" rIns="0" bIns="0"/>
          <a:lstStyle/>
          <a:p>
            <a:pPr marL="52388">
              <a:lnSpc>
                <a:spcPts val="3225"/>
              </a:lnSpc>
            </a:pPr>
            <a:r>
              <a:rPr lang="ru-RU" sz="2400">
                <a:solidFill>
                  <a:srgbClr val="000000"/>
                </a:solidFill>
                <a:latin typeface="NGRBLQ+PalatinoLinotype-Roman" charset="0"/>
              </a:rPr>
              <a:t>-</a:t>
            </a:r>
            <a:r>
              <a:rPr lang="ru-RU" sz="2400">
                <a:solidFill>
                  <a:srgbClr val="000000"/>
                </a:solidFill>
                <a:latin typeface="URGEAG+PalatinoLinotype-Roman" charset="0"/>
              </a:rPr>
              <a:t>могућности размножавања микроорганизама</a:t>
            </a:r>
          </a:p>
          <a:p>
            <a:pPr marL="52388">
              <a:lnSpc>
                <a:spcPts val="2888"/>
              </a:lnSpc>
            </a:pPr>
            <a:r>
              <a:rPr lang="ru-RU" sz="2400">
                <a:solidFill>
                  <a:srgbClr val="000000"/>
                </a:solidFill>
                <a:latin typeface="URGEAG+PalatinoLinotype-Roman" charset="0"/>
              </a:rPr>
              <a:t>у микроскопским каналима</a:t>
            </a:r>
          </a:p>
          <a:p>
            <a:pPr marL="52388">
              <a:lnSpc>
                <a:spcPts val="2888"/>
              </a:lnSpc>
            </a:pPr>
            <a:r>
              <a:rPr lang="ru-RU" sz="2400">
                <a:solidFill>
                  <a:srgbClr val="000000"/>
                </a:solidFill>
                <a:latin typeface="NGRBLQ+PalatinoLinotype-Roman" charset="0"/>
              </a:rPr>
              <a:t>-</a:t>
            </a:r>
            <a:r>
              <a:rPr lang="ru-RU" sz="2400">
                <a:solidFill>
                  <a:srgbClr val="000000"/>
                </a:solidFill>
                <a:latin typeface="URGEAG+PalatinoLinotype-Roman" charset="0"/>
              </a:rPr>
              <a:t>ограничене способности обнове кости која је</a:t>
            </a:r>
          </a:p>
          <a:p>
            <a:pPr marL="52388">
              <a:lnSpc>
                <a:spcPts val="2875"/>
              </a:lnSpc>
            </a:pPr>
            <a:r>
              <a:rPr lang="ru-RU" sz="2400">
                <a:solidFill>
                  <a:srgbClr val="000000"/>
                </a:solidFill>
                <a:latin typeface="URGEAG+PalatinoLinotype-Roman" charset="0"/>
              </a:rPr>
              <a:t>разорена инфекцијом</a:t>
            </a:r>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42" name="object 3"/>
          <p:cNvSpPr>
            <a:spLocks noChangeArrowheads="1"/>
          </p:cNvSpPr>
          <p:nvPr/>
        </p:nvSpPr>
        <p:spPr bwMode="auto">
          <a:xfrm>
            <a:off x="2587625" y="269875"/>
            <a:ext cx="4806950" cy="1592263"/>
          </a:xfrm>
          <a:prstGeom prst="rect">
            <a:avLst/>
          </a:prstGeom>
          <a:noFill/>
          <a:ln w="9525" algn="ctr">
            <a:noFill/>
            <a:round/>
            <a:headEnd/>
            <a:tailEnd/>
          </a:ln>
        </p:spPr>
        <p:txBody>
          <a:bodyPr lIns="0" tIns="0" rIns="0" bIns="0"/>
          <a:lstStyle/>
          <a:p>
            <a:pPr>
              <a:lnSpc>
                <a:spcPts val="5938"/>
              </a:lnSpc>
            </a:pPr>
            <a:r>
              <a:rPr lang="ru-RU" sz="4400" b="1" dirty="0">
                <a:solidFill>
                  <a:srgbClr val="C00000"/>
                </a:solidFill>
                <a:latin typeface="MGRRLF+PalatinoLinotype-Bold" charset="0"/>
              </a:rPr>
              <a:t>Прелом кости</a:t>
            </a:r>
          </a:p>
        </p:txBody>
      </p:sp>
      <p:sp>
        <p:nvSpPr>
          <p:cNvPr id="61443" name="object 4"/>
          <p:cNvSpPr>
            <a:spLocks noChangeArrowheads="1"/>
          </p:cNvSpPr>
          <p:nvPr/>
        </p:nvSpPr>
        <p:spPr bwMode="auto">
          <a:xfrm>
            <a:off x="457200" y="1395413"/>
            <a:ext cx="9250363" cy="1233487"/>
          </a:xfrm>
          <a:prstGeom prst="rect">
            <a:avLst/>
          </a:prstGeom>
          <a:noFill/>
          <a:ln w="9525" algn="ctr">
            <a:noFill/>
            <a:round/>
            <a:headEnd/>
            <a:tailEnd/>
          </a:ln>
        </p:spPr>
        <p:txBody>
          <a:bodyPr lIns="0" tIns="0" rIns="0" bIns="0"/>
          <a:lstStyle/>
          <a:p>
            <a:pPr>
              <a:lnSpc>
                <a:spcPts val="3225"/>
              </a:lnSpc>
            </a:pPr>
            <a:r>
              <a:rPr lang="ru-RU" sz="2400" b="1">
                <a:solidFill>
                  <a:srgbClr val="000000"/>
                </a:solidFill>
                <a:latin typeface="MGRRLF+PalatinoLinotype-Bold" charset="0"/>
              </a:rPr>
              <a:t>ПРЕЛОМ кости је прекид кости настао услед дејства</a:t>
            </a:r>
          </a:p>
          <a:p>
            <a:pPr>
              <a:lnSpc>
                <a:spcPts val="2875"/>
              </a:lnSpc>
            </a:pPr>
            <a:r>
              <a:rPr lang="ru-RU" sz="2400" b="1">
                <a:solidFill>
                  <a:srgbClr val="000000"/>
                </a:solidFill>
                <a:latin typeface="MGRRLF+PalatinoLinotype-Bold" charset="0"/>
              </a:rPr>
              <a:t>силе, која може да буде:</a:t>
            </a:r>
          </a:p>
        </p:txBody>
      </p:sp>
      <p:sp>
        <p:nvSpPr>
          <p:cNvPr id="61444" name="object 5"/>
          <p:cNvSpPr>
            <a:spLocks noChangeArrowheads="1"/>
          </p:cNvSpPr>
          <p:nvPr/>
        </p:nvSpPr>
        <p:spPr bwMode="auto">
          <a:xfrm>
            <a:off x="457200" y="2127250"/>
            <a:ext cx="8285163" cy="1600200"/>
          </a:xfrm>
          <a:prstGeom prst="rect">
            <a:avLst/>
          </a:prstGeom>
          <a:noFill/>
          <a:ln w="9525" algn="ctr">
            <a:noFill/>
            <a:round/>
            <a:headEnd/>
            <a:tailEnd/>
          </a:ln>
        </p:spPr>
        <p:txBody>
          <a:bodyPr lIns="0" tIns="0" rIns="0" bIns="0"/>
          <a:lstStyle/>
          <a:p>
            <a:pPr>
              <a:lnSpc>
                <a:spcPts val="3238"/>
              </a:lnSpc>
            </a:pPr>
            <a:r>
              <a:rPr lang="ru-RU" sz="2400" dirty="0">
                <a:solidFill>
                  <a:srgbClr val="000000"/>
                </a:solidFill>
                <a:latin typeface="BUICOL+TimesNewRomanPSMT" charset="0"/>
              </a:rPr>
              <a:t>–</a:t>
            </a:r>
            <a:r>
              <a:rPr lang="ru-RU" sz="2400" dirty="0">
                <a:solidFill>
                  <a:srgbClr val="000000"/>
                </a:solidFill>
                <a:latin typeface="URGEAG+PalatinoLinotype-Roman" charset="0"/>
              </a:rPr>
              <a:t>непосредна </a:t>
            </a:r>
            <a:r>
              <a:rPr lang="ru-RU" sz="2400" dirty="0" smtClean="0">
                <a:solidFill>
                  <a:srgbClr val="000000"/>
                </a:solidFill>
                <a:latin typeface="URGEAG+PalatinoLinotype-Roman" charset="0"/>
              </a:rPr>
              <a:t>(ударац </a:t>
            </a:r>
            <a:r>
              <a:rPr lang="ru-RU" sz="2400" dirty="0">
                <a:solidFill>
                  <a:srgbClr val="000000"/>
                </a:solidFill>
                <a:latin typeface="URGEAG+PalatinoLinotype-Roman" charset="0"/>
              </a:rPr>
              <a:t>или притисак на кост)</a:t>
            </a:r>
          </a:p>
          <a:p>
            <a:pPr>
              <a:lnSpc>
                <a:spcPts val="2875"/>
              </a:lnSpc>
            </a:pPr>
            <a:r>
              <a:rPr lang="ru-RU" sz="2400" dirty="0">
                <a:solidFill>
                  <a:srgbClr val="000000"/>
                </a:solidFill>
                <a:latin typeface="BUICOL+TimesNewRomanPSMT" charset="0"/>
              </a:rPr>
              <a:t>–</a:t>
            </a:r>
            <a:r>
              <a:rPr lang="ru-RU" sz="2400" dirty="0">
                <a:solidFill>
                  <a:srgbClr val="000000"/>
                </a:solidFill>
                <a:latin typeface="URGEAG+PalatinoLinotype-Roman" charset="0"/>
              </a:rPr>
              <a:t>посредна или пренесена </a:t>
            </a:r>
            <a:r>
              <a:rPr lang="ru-RU" sz="2400" dirty="0" smtClean="0">
                <a:solidFill>
                  <a:srgbClr val="000000"/>
                </a:solidFill>
                <a:latin typeface="URGEAG+PalatinoLinotype-Roman" charset="0"/>
              </a:rPr>
              <a:t>(савијање</a:t>
            </a:r>
            <a:r>
              <a:rPr lang="ru-RU" sz="2400" dirty="0">
                <a:solidFill>
                  <a:srgbClr val="000000"/>
                </a:solidFill>
                <a:latin typeface="URGEAG+PalatinoLinotype-Roman" charset="0"/>
              </a:rPr>
              <a:t>, истезање или</a:t>
            </a:r>
          </a:p>
          <a:p>
            <a:pPr>
              <a:lnSpc>
                <a:spcPts val="2875"/>
              </a:lnSpc>
            </a:pPr>
            <a:r>
              <a:rPr lang="ru-RU" sz="2400" dirty="0">
                <a:solidFill>
                  <a:srgbClr val="000000"/>
                </a:solidFill>
                <a:latin typeface="URGEAG+PalatinoLinotype-Roman" charset="0"/>
              </a:rPr>
              <a:t>обртање)</a:t>
            </a:r>
          </a:p>
        </p:txBody>
      </p:sp>
      <p:sp>
        <p:nvSpPr>
          <p:cNvPr id="61445" name="object 6"/>
          <p:cNvSpPr>
            <a:spLocks noChangeArrowheads="1"/>
          </p:cNvSpPr>
          <p:nvPr/>
        </p:nvSpPr>
        <p:spPr bwMode="auto">
          <a:xfrm>
            <a:off x="457200" y="3224213"/>
            <a:ext cx="9018588" cy="868362"/>
          </a:xfrm>
          <a:prstGeom prst="rect">
            <a:avLst/>
          </a:prstGeom>
          <a:noFill/>
          <a:ln w="9525" algn="ctr">
            <a:noFill/>
            <a:round/>
            <a:headEnd/>
            <a:tailEnd/>
          </a:ln>
        </p:spPr>
        <p:txBody>
          <a:bodyPr lIns="0" tIns="0" rIns="0" bIns="0"/>
          <a:lstStyle/>
          <a:p>
            <a:pPr>
              <a:lnSpc>
                <a:spcPts val="3225"/>
              </a:lnSpc>
            </a:pPr>
            <a:r>
              <a:rPr lang="ru-RU" sz="2400">
                <a:solidFill>
                  <a:srgbClr val="000000"/>
                </a:solidFill>
                <a:latin typeface="BUICOL+TimesNewRomanPSMT" charset="0"/>
              </a:rPr>
              <a:t>–</a:t>
            </a:r>
            <a:r>
              <a:rPr lang="ru-RU" sz="2400">
                <a:solidFill>
                  <a:srgbClr val="000000"/>
                </a:solidFill>
                <a:latin typeface="URGEAG+PalatinoLinotype-Roman" charset="0"/>
              </a:rPr>
              <a:t>кост може бити преломљена, напрсла или здробљена</a:t>
            </a:r>
          </a:p>
        </p:txBody>
      </p:sp>
      <p:sp>
        <p:nvSpPr>
          <p:cNvPr id="61446" name="object 7"/>
          <p:cNvSpPr>
            <a:spLocks noChangeArrowheads="1"/>
          </p:cNvSpPr>
          <p:nvPr/>
        </p:nvSpPr>
        <p:spPr bwMode="auto">
          <a:xfrm>
            <a:off x="457200" y="3971925"/>
            <a:ext cx="3944938" cy="868363"/>
          </a:xfrm>
          <a:prstGeom prst="rect">
            <a:avLst/>
          </a:prstGeom>
          <a:noFill/>
          <a:ln w="9525" algn="ctr">
            <a:noFill/>
            <a:round/>
            <a:headEnd/>
            <a:tailEnd/>
          </a:ln>
        </p:spPr>
        <p:txBody>
          <a:bodyPr lIns="0" tIns="0" rIns="0" bIns="0"/>
          <a:lstStyle/>
          <a:p>
            <a:pPr>
              <a:lnSpc>
                <a:spcPts val="3238"/>
              </a:lnSpc>
            </a:pPr>
            <a:r>
              <a:rPr lang="ru-RU" sz="2400" b="1">
                <a:solidFill>
                  <a:srgbClr val="000000"/>
                </a:solidFill>
                <a:latin typeface="MGRRLF+PalatinoLinotype-Bold" charset="0"/>
              </a:rPr>
              <a:t>ВРСТЕ прелома кости</a:t>
            </a:r>
            <a:r>
              <a:rPr lang="ru-RU" sz="2400">
                <a:solidFill>
                  <a:srgbClr val="000000"/>
                </a:solidFill>
                <a:latin typeface="NGRBLQ+PalatinoLinotype-Roman" charset="0"/>
              </a:rPr>
              <a:t>:</a:t>
            </a:r>
          </a:p>
        </p:txBody>
      </p:sp>
      <p:sp>
        <p:nvSpPr>
          <p:cNvPr id="61447" name="object 8"/>
          <p:cNvSpPr>
            <a:spLocks noChangeArrowheads="1"/>
          </p:cNvSpPr>
          <p:nvPr/>
        </p:nvSpPr>
        <p:spPr bwMode="auto">
          <a:xfrm>
            <a:off x="457200" y="4337050"/>
            <a:ext cx="8445500" cy="1600200"/>
          </a:xfrm>
          <a:prstGeom prst="rect">
            <a:avLst/>
          </a:prstGeom>
          <a:noFill/>
          <a:ln w="9525" algn="ctr">
            <a:noFill/>
            <a:round/>
            <a:headEnd/>
            <a:tailEnd/>
          </a:ln>
        </p:spPr>
        <p:txBody>
          <a:bodyPr lIns="0" tIns="0" rIns="0" bIns="0"/>
          <a:lstStyle/>
          <a:p>
            <a:pPr>
              <a:lnSpc>
                <a:spcPts val="3225"/>
              </a:lnSpc>
            </a:pPr>
            <a:r>
              <a:rPr lang="ru-RU" sz="2400">
                <a:solidFill>
                  <a:srgbClr val="000000"/>
                </a:solidFill>
                <a:latin typeface="BUICOL+TimesNewRomanPSMT" charset="0"/>
              </a:rPr>
              <a:t>–</a:t>
            </a:r>
            <a:r>
              <a:rPr lang="ru-RU" sz="2400" b="1">
                <a:solidFill>
                  <a:srgbClr val="000000"/>
                </a:solidFill>
                <a:latin typeface="MGRRLF+PalatinoLinotype-Bold" charset="0"/>
              </a:rPr>
              <a:t>отворени или компликовани </a:t>
            </a:r>
            <a:r>
              <a:rPr lang="ru-RU" sz="2400">
                <a:solidFill>
                  <a:srgbClr val="000000"/>
                </a:solidFill>
                <a:latin typeface="URGEAG+PalatinoLinotype-Roman" charset="0"/>
              </a:rPr>
              <a:t>(са раном на кожи</a:t>
            </a:r>
          </a:p>
          <a:p>
            <a:pPr>
              <a:lnSpc>
                <a:spcPts val="2875"/>
              </a:lnSpc>
            </a:pPr>
            <a:r>
              <a:rPr lang="ru-RU" sz="2400">
                <a:solidFill>
                  <a:srgbClr val="000000"/>
                </a:solidFill>
                <a:latin typeface="URGEAG+PalatinoLinotype-Roman" charset="0"/>
              </a:rPr>
              <a:t>проузроковане оштрим или тупим предметом или</a:t>
            </a:r>
          </a:p>
          <a:p>
            <a:pPr>
              <a:lnSpc>
                <a:spcPts val="2875"/>
              </a:lnSpc>
            </a:pPr>
            <a:r>
              <a:rPr lang="ru-RU" sz="2400">
                <a:solidFill>
                  <a:srgbClr val="000000"/>
                </a:solidFill>
                <a:latin typeface="URGEAG+PalatinoLinotype-Roman" charset="0"/>
              </a:rPr>
              <a:t>преломљеном кости )</a:t>
            </a:r>
          </a:p>
        </p:txBody>
      </p:sp>
      <p:sp>
        <p:nvSpPr>
          <p:cNvPr id="61448" name="object 9"/>
          <p:cNvSpPr>
            <a:spLocks noChangeArrowheads="1"/>
          </p:cNvSpPr>
          <p:nvPr/>
        </p:nvSpPr>
        <p:spPr bwMode="auto">
          <a:xfrm>
            <a:off x="457200" y="5434013"/>
            <a:ext cx="9329738" cy="1235075"/>
          </a:xfrm>
          <a:prstGeom prst="rect">
            <a:avLst/>
          </a:prstGeom>
          <a:noFill/>
          <a:ln w="9525" algn="ctr">
            <a:noFill/>
            <a:round/>
            <a:headEnd/>
            <a:tailEnd/>
          </a:ln>
        </p:spPr>
        <p:txBody>
          <a:bodyPr lIns="0" tIns="0" rIns="0" bIns="0"/>
          <a:lstStyle/>
          <a:p>
            <a:pPr>
              <a:lnSpc>
                <a:spcPts val="3238"/>
              </a:lnSpc>
            </a:pPr>
            <a:r>
              <a:rPr lang="ru-RU" sz="2400">
                <a:solidFill>
                  <a:srgbClr val="000000"/>
                </a:solidFill>
                <a:latin typeface="BUICOL+TimesNewRomanPSMT" charset="0"/>
              </a:rPr>
              <a:t>–</a:t>
            </a:r>
            <a:r>
              <a:rPr lang="ru-RU" sz="2400" b="1">
                <a:solidFill>
                  <a:srgbClr val="000000"/>
                </a:solidFill>
                <a:latin typeface="MGRRLF+PalatinoLinotype-Bold" charset="0"/>
              </a:rPr>
              <a:t>поткожни или затворени</a:t>
            </a:r>
            <a:r>
              <a:rPr lang="ru-RU" sz="2400">
                <a:solidFill>
                  <a:srgbClr val="000000"/>
                </a:solidFill>
                <a:latin typeface="URGEAG+PalatinoLinotype-Roman" charset="0"/>
              </a:rPr>
              <a:t>, код којих је кожа у пределу</a:t>
            </a:r>
          </a:p>
          <a:p>
            <a:pPr>
              <a:lnSpc>
                <a:spcPts val="2875"/>
              </a:lnSpc>
            </a:pPr>
            <a:r>
              <a:rPr lang="ru-RU" sz="2400">
                <a:solidFill>
                  <a:srgbClr val="000000"/>
                </a:solidFill>
                <a:latin typeface="URGEAG+PalatinoLinotype-Roman" charset="0"/>
              </a:rPr>
              <a:t>преломљене кости неповређена</a:t>
            </a:r>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2466" name="object 3"/>
          <p:cNvSpPr>
            <a:spLocks noChangeArrowheads="1"/>
          </p:cNvSpPr>
          <p:nvPr/>
        </p:nvSpPr>
        <p:spPr bwMode="auto">
          <a:xfrm>
            <a:off x="4765675" y="1617663"/>
            <a:ext cx="4044950" cy="2622550"/>
          </a:xfrm>
          <a:prstGeom prst="rect">
            <a:avLst/>
          </a:prstGeom>
          <a:noFill/>
          <a:ln w="9525" algn="ctr">
            <a:noFill/>
            <a:round/>
            <a:headEnd/>
            <a:tailEnd/>
          </a:ln>
        </p:spPr>
        <p:txBody>
          <a:bodyPr lIns="0" tIns="0" rIns="0" bIns="0"/>
          <a:lstStyle/>
          <a:p>
            <a:pPr marL="415925">
              <a:lnSpc>
                <a:spcPts val="4313"/>
              </a:lnSpc>
            </a:pPr>
            <a:r>
              <a:rPr lang="ru-RU" sz="3200" b="1">
                <a:solidFill>
                  <a:srgbClr val="FF0000"/>
                </a:solidFill>
                <a:latin typeface="MGRRLF+PalatinoLinotype-Bold" charset="0"/>
              </a:rPr>
              <a:t>Зарастање кости</a:t>
            </a:r>
          </a:p>
          <a:p>
            <a:pPr marL="415925">
              <a:lnSpc>
                <a:spcPts val="3838"/>
              </a:lnSpc>
            </a:pPr>
            <a:r>
              <a:rPr lang="ru-RU" sz="3200" b="1">
                <a:solidFill>
                  <a:srgbClr val="000000"/>
                </a:solidFill>
                <a:latin typeface="MGRRLF+PalatinoLinotype-Bold" charset="0"/>
              </a:rPr>
              <a:t>подразумева</a:t>
            </a:r>
          </a:p>
          <a:p>
            <a:pPr marL="415925">
              <a:lnSpc>
                <a:spcPts val="3838"/>
              </a:lnSpc>
            </a:pPr>
            <a:r>
              <a:rPr lang="ru-RU" sz="3200" b="1">
                <a:solidFill>
                  <a:srgbClr val="000000"/>
                </a:solidFill>
                <a:latin typeface="MGRRLF+PalatinoLinotype-Bold" charset="0"/>
              </a:rPr>
              <a:t>стварање нове</a:t>
            </a:r>
          </a:p>
          <a:p>
            <a:pPr marL="415925">
              <a:lnSpc>
                <a:spcPts val="3838"/>
              </a:lnSpc>
            </a:pPr>
            <a:r>
              <a:rPr lang="ru-RU" sz="3200" b="1">
                <a:solidFill>
                  <a:srgbClr val="000000"/>
                </a:solidFill>
                <a:latin typeface="MGRRLF+PalatinoLinotype-Bold" charset="0"/>
              </a:rPr>
              <a:t>кости</a:t>
            </a:r>
          </a:p>
        </p:txBody>
      </p:sp>
      <p:sp>
        <p:nvSpPr>
          <p:cNvPr id="62467" name="object 4"/>
          <p:cNvSpPr>
            <a:spLocks noChangeArrowheads="1"/>
          </p:cNvSpPr>
          <p:nvPr/>
        </p:nvSpPr>
        <p:spPr bwMode="auto">
          <a:xfrm>
            <a:off x="563563" y="1655763"/>
            <a:ext cx="4529137" cy="2622550"/>
          </a:xfrm>
          <a:prstGeom prst="rect">
            <a:avLst/>
          </a:prstGeom>
          <a:noFill/>
          <a:ln w="9525" algn="ctr">
            <a:noFill/>
            <a:round/>
            <a:headEnd/>
            <a:tailEnd/>
          </a:ln>
        </p:spPr>
        <p:txBody>
          <a:bodyPr lIns="0" tIns="0" rIns="0" bIns="0"/>
          <a:lstStyle/>
          <a:p>
            <a:pPr marL="346075">
              <a:lnSpc>
                <a:spcPts val="4313"/>
              </a:lnSpc>
            </a:pPr>
            <a:r>
              <a:rPr lang="ru-RU" sz="3200" b="1">
                <a:solidFill>
                  <a:srgbClr val="FF0000"/>
                </a:solidFill>
                <a:latin typeface="MGRRLF+PalatinoLinotype-Bold" charset="0"/>
              </a:rPr>
              <a:t>Зарастање ране</a:t>
            </a:r>
          </a:p>
          <a:p>
            <a:pPr marL="346075">
              <a:lnSpc>
                <a:spcPts val="3838"/>
              </a:lnSpc>
            </a:pPr>
            <a:r>
              <a:rPr lang="ru-RU" sz="3200" b="1">
                <a:solidFill>
                  <a:srgbClr val="000000"/>
                </a:solidFill>
                <a:latin typeface="MGRRLF+PalatinoLinotype-Bold" charset="0"/>
              </a:rPr>
              <a:t>подразумева</a:t>
            </a:r>
          </a:p>
          <a:p>
            <a:pPr marL="346075">
              <a:lnSpc>
                <a:spcPts val="3838"/>
              </a:lnSpc>
            </a:pPr>
            <a:r>
              <a:rPr lang="ru-RU" sz="3200" b="1">
                <a:solidFill>
                  <a:srgbClr val="000000"/>
                </a:solidFill>
                <a:latin typeface="MGRRLF+PalatinoLinotype-Bold" charset="0"/>
              </a:rPr>
              <a:t>стварање ожиљног</a:t>
            </a:r>
          </a:p>
          <a:p>
            <a:pPr marL="346075">
              <a:lnSpc>
                <a:spcPts val="3838"/>
              </a:lnSpc>
            </a:pPr>
            <a:r>
              <a:rPr lang="ru-RU" sz="3200" b="1">
                <a:solidFill>
                  <a:srgbClr val="000000"/>
                </a:solidFill>
                <a:latin typeface="MGRRLF+PalatinoLinotype-Bold" charset="0"/>
              </a:rPr>
              <a:t>ткива</a:t>
            </a:r>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3490" name="object 3"/>
          <p:cNvSpPr>
            <a:spLocks noChangeArrowheads="1"/>
          </p:cNvSpPr>
          <p:nvPr/>
        </p:nvSpPr>
        <p:spPr bwMode="auto">
          <a:xfrm>
            <a:off x="179388" y="404813"/>
            <a:ext cx="7596187" cy="1851025"/>
          </a:xfrm>
          <a:prstGeom prst="rect">
            <a:avLst/>
          </a:prstGeom>
          <a:noFill/>
          <a:ln w="9525" algn="ctr">
            <a:noFill/>
            <a:round/>
            <a:headEnd/>
            <a:tailEnd/>
          </a:ln>
        </p:spPr>
        <p:txBody>
          <a:bodyPr lIns="0" tIns="0" rIns="0" bIns="0"/>
          <a:lstStyle/>
          <a:p>
            <a:pPr marL="911225" algn="ctr">
              <a:lnSpc>
                <a:spcPts val="4850"/>
              </a:lnSpc>
            </a:pPr>
            <a:r>
              <a:rPr lang="ru-RU" sz="3600" b="1" dirty="0">
                <a:solidFill>
                  <a:srgbClr val="C00000"/>
                </a:solidFill>
                <a:latin typeface="Times New Roman" pitchFamily="18" charset="0"/>
                <a:cs typeface="Times New Roman" pitchFamily="18" charset="0"/>
              </a:rPr>
              <a:t>Основни предуслови </a:t>
            </a:r>
            <a:r>
              <a:rPr lang="ru-RU" sz="3600" b="1" dirty="0">
                <a:solidFill>
                  <a:srgbClr val="000000"/>
                </a:solidFill>
                <a:latin typeface="Times New Roman" pitchFamily="18" charset="0"/>
                <a:cs typeface="Times New Roman" pitchFamily="18" charset="0"/>
              </a:rPr>
              <a:t>за</a:t>
            </a:r>
          </a:p>
          <a:p>
            <a:pPr marL="911225" algn="ctr">
              <a:lnSpc>
                <a:spcPts val="4313"/>
              </a:lnSpc>
            </a:pPr>
            <a:r>
              <a:rPr lang="ru-RU" sz="3600" b="1" dirty="0">
                <a:solidFill>
                  <a:srgbClr val="000000"/>
                </a:solidFill>
                <a:latin typeface="Times New Roman" pitchFamily="18" charset="0"/>
                <a:cs typeface="Times New Roman" pitchFamily="18" charset="0"/>
              </a:rPr>
              <a:t>зарастање прелома кости су:</a:t>
            </a:r>
          </a:p>
        </p:txBody>
      </p:sp>
      <p:sp>
        <p:nvSpPr>
          <p:cNvPr id="63491" name="object 4"/>
          <p:cNvSpPr>
            <a:spLocks noChangeArrowheads="1"/>
          </p:cNvSpPr>
          <p:nvPr/>
        </p:nvSpPr>
        <p:spPr bwMode="auto">
          <a:xfrm>
            <a:off x="1043608" y="2878138"/>
            <a:ext cx="7286625" cy="1866900"/>
          </a:xfrm>
          <a:prstGeom prst="rect">
            <a:avLst/>
          </a:prstGeom>
          <a:noFill/>
          <a:ln w="9525" algn="ctr">
            <a:noFill/>
            <a:round/>
            <a:headEnd/>
            <a:tailEnd/>
          </a:ln>
        </p:spPr>
        <p:txBody>
          <a:bodyPr lIns="0" tIns="0" rIns="0" bIns="0"/>
          <a:lstStyle/>
          <a:p>
            <a:pPr marL="342900">
              <a:lnSpc>
                <a:spcPts val="3763"/>
              </a:lnSpc>
            </a:pPr>
            <a:r>
              <a:rPr lang="ru-RU" sz="2800" dirty="0">
                <a:solidFill>
                  <a:srgbClr val="000000"/>
                </a:solidFill>
                <a:latin typeface="Times New Roman" pitchFamily="18" charset="0"/>
                <a:cs typeface="Times New Roman" pitchFamily="18" charset="0"/>
              </a:rPr>
              <a:t>• </a:t>
            </a:r>
            <a:r>
              <a:rPr lang="ru-RU" sz="2800" b="1" dirty="0">
                <a:solidFill>
                  <a:srgbClr val="000000"/>
                </a:solidFill>
                <a:latin typeface="Times New Roman" pitchFamily="18" charset="0"/>
                <a:cs typeface="Times New Roman" pitchFamily="18" charset="0"/>
              </a:rPr>
              <a:t>очувана васкуларизација </a:t>
            </a:r>
            <a:r>
              <a:rPr lang="ru-RU" sz="2800" dirty="0">
                <a:solidFill>
                  <a:srgbClr val="000000"/>
                </a:solidFill>
                <a:latin typeface="Times New Roman" pitchFamily="18" charset="0"/>
                <a:cs typeface="Times New Roman" pitchFamily="18" charset="0"/>
              </a:rPr>
              <a:t>на месту</a:t>
            </a:r>
          </a:p>
          <a:p>
            <a:pPr marL="342900">
              <a:lnSpc>
                <a:spcPts val="3350"/>
              </a:lnSpc>
            </a:pPr>
            <a:r>
              <a:rPr lang="ru-RU" sz="2800" dirty="0">
                <a:solidFill>
                  <a:srgbClr val="000000"/>
                </a:solidFill>
                <a:latin typeface="Times New Roman" pitchFamily="18" charset="0"/>
                <a:cs typeface="Times New Roman" pitchFamily="18" charset="0"/>
              </a:rPr>
              <a:t>прелома обезбеђује оптимално</a:t>
            </a:r>
          </a:p>
          <a:p>
            <a:pPr marL="342900">
              <a:lnSpc>
                <a:spcPts val="3350"/>
              </a:lnSpc>
            </a:pPr>
            <a:r>
              <a:rPr lang="ru-RU" sz="2800" dirty="0">
                <a:solidFill>
                  <a:srgbClr val="000000"/>
                </a:solidFill>
                <a:latin typeface="Times New Roman" pitchFamily="18" charset="0"/>
                <a:cs typeface="Times New Roman" pitchFamily="18" charset="0"/>
              </a:rPr>
              <a:t>снабдевање крвљу</a:t>
            </a:r>
          </a:p>
        </p:txBody>
      </p:sp>
      <p:sp>
        <p:nvSpPr>
          <p:cNvPr id="63492" name="object 5"/>
          <p:cNvSpPr>
            <a:spLocks noChangeArrowheads="1"/>
          </p:cNvSpPr>
          <p:nvPr/>
        </p:nvSpPr>
        <p:spPr bwMode="auto">
          <a:xfrm>
            <a:off x="1311275" y="4779963"/>
            <a:ext cx="5075238" cy="1012825"/>
          </a:xfrm>
          <a:prstGeom prst="rect">
            <a:avLst/>
          </a:prstGeom>
          <a:noFill/>
          <a:ln w="9525" algn="ctr">
            <a:noFill/>
            <a:round/>
            <a:headEnd/>
            <a:tailEnd/>
          </a:ln>
        </p:spPr>
        <p:txBody>
          <a:bodyPr lIns="0" tIns="0" rIns="0" bIns="0"/>
          <a:lstStyle/>
          <a:p>
            <a:pPr>
              <a:lnSpc>
                <a:spcPts val="3775"/>
              </a:lnSpc>
            </a:pPr>
            <a:r>
              <a:rPr lang="ru-RU" sz="2800">
                <a:solidFill>
                  <a:srgbClr val="000000"/>
                </a:solidFill>
                <a:latin typeface="Times New Roman" pitchFamily="18" charset="0"/>
                <a:cs typeface="Times New Roman" pitchFamily="18" charset="0"/>
              </a:rPr>
              <a:t>• </a:t>
            </a:r>
            <a:r>
              <a:rPr lang="ru-RU" sz="2800" b="1">
                <a:solidFill>
                  <a:srgbClr val="000000"/>
                </a:solidFill>
                <a:latin typeface="Times New Roman" pitchFamily="18" charset="0"/>
                <a:cs typeface="Times New Roman" pitchFamily="18" charset="0"/>
              </a:rPr>
              <a:t>механичка стабилност</a:t>
            </a:r>
          </a:p>
        </p:txBody>
      </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2"/>
          <p:cNvSpPr txBox="1"/>
          <p:nvPr/>
        </p:nvSpPr>
        <p:spPr>
          <a:xfrm>
            <a:off x="1308100" y="444500"/>
            <a:ext cx="6031459" cy="1179810"/>
          </a:xfrm>
          <a:prstGeom prst="rect">
            <a:avLst/>
          </a:prstGeom>
          <a:noFill/>
        </p:spPr>
        <p:txBody>
          <a:bodyPr vert="horz" wrap="none" lIns="0" tIns="0" rIns="0" bIns="0" rtlCol="0">
            <a:spAutoFit/>
          </a:bodyPr>
          <a:lstStyle/>
          <a:p>
            <a:pPr>
              <a:lnSpc>
                <a:spcPts val="4600"/>
              </a:lnSpc>
            </a:pPr>
            <a:r>
              <a:rPr lang="en-CA" sz="4005" b="1" smtClean="0">
                <a:solidFill>
                  <a:srgbClr val="C00000"/>
                </a:solidFill>
                <a:latin typeface="Times New Roman" pitchFamily="18" charset="0"/>
                <a:cs typeface="Times New Roman" pitchFamily="18" charset="0"/>
              </a:rPr>
              <a:t>Фазе у процесу зарастања</a:t>
            </a:r>
          </a:p>
          <a:p>
            <a:pPr>
              <a:lnSpc>
                <a:spcPts val="4600"/>
              </a:lnSpc>
            </a:pPr>
            <a:endParaRPr lang="en-CA" sz="3995">
              <a:solidFill>
                <a:srgbClr val="C00000"/>
              </a:solidFill>
              <a:latin typeface="Times New Roman" pitchFamily="18" charset="0"/>
              <a:cs typeface="Times New Roman" pitchFamily="18" charset="0"/>
            </a:endParaRPr>
          </a:p>
        </p:txBody>
      </p:sp>
      <p:sp>
        <p:nvSpPr>
          <p:cNvPr id="8" name="TextBox 3"/>
          <p:cNvSpPr txBox="1"/>
          <p:nvPr/>
        </p:nvSpPr>
        <p:spPr>
          <a:xfrm>
            <a:off x="3911600" y="1054100"/>
            <a:ext cx="1323696" cy="1179810"/>
          </a:xfrm>
          <a:prstGeom prst="rect">
            <a:avLst/>
          </a:prstGeom>
          <a:noFill/>
        </p:spPr>
        <p:txBody>
          <a:bodyPr vert="horz" wrap="none" lIns="0" tIns="0" rIns="0" bIns="0" rtlCol="0">
            <a:spAutoFit/>
          </a:bodyPr>
          <a:lstStyle/>
          <a:p>
            <a:pPr>
              <a:lnSpc>
                <a:spcPts val="4600"/>
              </a:lnSpc>
            </a:pPr>
            <a:r>
              <a:rPr lang="en-CA" sz="4008" b="1" dirty="0" err="1" smtClean="0">
                <a:solidFill>
                  <a:srgbClr val="C00000"/>
                </a:solidFill>
                <a:latin typeface="Times New Roman" pitchFamily="18" charset="0"/>
                <a:cs typeface="Times New Roman" pitchFamily="18" charset="0"/>
              </a:rPr>
              <a:t>кости</a:t>
            </a:r>
            <a:endParaRPr lang="en-CA" sz="4008" b="1" dirty="0" smtClean="0">
              <a:solidFill>
                <a:srgbClr val="C00000"/>
              </a:solidFill>
              <a:latin typeface="Times New Roman" pitchFamily="18" charset="0"/>
              <a:cs typeface="Times New Roman" pitchFamily="18" charset="0"/>
            </a:endParaRPr>
          </a:p>
          <a:p>
            <a:pPr>
              <a:lnSpc>
                <a:spcPts val="4600"/>
              </a:lnSpc>
            </a:pPr>
            <a:endParaRPr lang="en-CA" sz="3998" dirty="0">
              <a:solidFill>
                <a:srgbClr val="C00000"/>
              </a:solidFill>
              <a:latin typeface="Times New Roman" pitchFamily="18" charset="0"/>
              <a:cs typeface="Times New Roman" pitchFamily="18" charset="0"/>
            </a:endParaRPr>
          </a:p>
        </p:txBody>
      </p:sp>
      <p:sp>
        <p:nvSpPr>
          <p:cNvPr id="9" name="TextBox 4"/>
          <p:cNvSpPr txBox="1"/>
          <p:nvPr/>
        </p:nvSpPr>
        <p:spPr>
          <a:xfrm>
            <a:off x="850900" y="2578100"/>
            <a:ext cx="2728119" cy="1016304"/>
          </a:xfrm>
          <a:prstGeom prst="rect">
            <a:avLst/>
          </a:prstGeom>
          <a:noFill/>
        </p:spPr>
        <p:txBody>
          <a:bodyPr vert="horz" wrap="none" lIns="0" tIns="0" rIns="0" bIns="0" rtlCol="0">
            <a:spAutoFit/>
          </a:bodyPr>
          <a:lstStyle/>
          <a:p>
            <a:pPr>
              <a:lnSpc>
                <a:spcPts val="4140"/>
              </a:lnSpc>
            </a:pPr>
            <a:r>
              <a:rPr lang="en-CA" sz="3200" dirty="0" smtClean="0">
                <a:solidFill>
                  <a:srgbClr val="000000"/>
                </a:solidFill>
                <a:latin typeface="Times New Roman" pitchFamily="18" charset="0"/>
                <a:cs typeface="Times New Roman" pitchFamily="18" charset="0"/>
              </a:rPr>
              <a:t>•</a:t>
            </a:r>
            <a:r>
              <a:rPr lang="en-CA" sz="3200" b="1" dirty="0" smtClean="0">
                <a:solidFill>
                  <a:srgbClr val="000000"/>
                </a:solidFill>
                <a:latin typeface="Times New Roman" pitchFamily="18" charset="0"/>
                <a:cs typeface="Times New Roman" pitchFamily="18" charset="0"/>
              </a:rPr>
              <a:t> </a:t>
            </a:r>
            <a:r>
              <a:rPr lang="en-CA" sz="3200" b="1" dirty="0" err="1" smtClean="0">
                <a:solidFill>
                  <a:srgbClr val="000000"/>
                </a:solidFill>
                <a:latin typeface="Times New Roman" pitchFamily="18" charset="0"/>
                <a:cs typeface="Times New Roman" pitchFamily="18" charset="0"/>
              </a:rPr>
              <a:t>инфламација</a:t>
            </a:r>
            <a:endParaRPr lang="en-CA" sz="3200" b="1" dirty="0" smtClean="0">
              <a:solidFill>
                <a:srgbClr val="000000"/>
              </a:solidFill>
              <a:latin typeface="Times New Roman" pitchFamily="18" charset="0"/>
              <a:cs typeface="Times New Roman" pitchFamily="18" charset="0"/>
            </a:endParaRPr>
          </a:p>
          <a:p>
            <a:pPr>
              <a:lnSpc>
                <a:spcPts val="4140"/>
              </a:lnSpc>
            </a:pPr>
            <a:endParaRPr lang="en-CA" sz="3200" dirty="0">
              <a:solidFill>
                <a:srgbClr val="000000"/>
              </a:solidFill>
              <a:latin typeface="Times New Roman" pitchFamily="18" charset="0"/>
              <a:cs typeface="Times New Roman" pitchFamily="18" charset="0"/>
            </a:endParaRPr>
          </a:p>
        </p:txBody>
      </p:sp>
      <p:sp>
        <p:nvSpPr>
          <p:cNvPr id="10" name="TextBox 5"/>
          <p:cNvSpPr txBox="1"/>
          <p:nvPr/>
        </p:nvSpPr>
        <p:spPr>
          <a:xfrm>
            <a:off x="850900" y="3683446"/>
            <a:ext cx="7753548" cy="897682"/>
          </a:xfrm>
          <a:prstGeom prst="rect">
            <a:avLst/>
          </a:prstGeom>
          <a:noFill/>
        </p:spPr>
        <p:txBody>
          <a:bodyPr vert="horz" wrap="square" lIns="0" tIns="0" rIns="0" bIns="0" rtlCol="0">
            <a:spAutoFit/>
          </a:bodyPr>
          <a:lstStyle/>
          <a:p>
            <a:pPr>
              <a:lnSpc>
                <a:spcPts val="3500"/>
              </a:lnSpc>
            </a:pPr>
            <a:r>
              <a:rPr lang="en-CA" sz="3200" dirty="0" smtClean="0">
                <a:solidFill>
                  <a:srgbClr val="000000"/>
                </a:solidFill>
                <a:latin typeface="Times New Roman" pitchFamily="18" charset="0"/>
                <a:cs typeface="Times New Roman" pitchFamily="18" charset="0"/>
              </a:rPr>
              <a:t>•</a:t>
            </a:r>
            <a:r>
              <a:rPr lang="en-CA" sz="3200" b="1" dirty="0" smtClean="0">
                <a:solidFill>
                  <a:srgbClr val="000000"/>
                </a:solidFill>
                <a:latin typeface="Times New Roman" pitchFamily="18" charset="0"/>
                <a:cs typeface="Times New Roman" pitchFamily="18" charset="0"/>
              </a:rPr>
              <a:t> </a:t>
            </a:r>
            <a:r>
              <a:rPr lang="en-CA" sz="3200" b="1" dirty="0" err="1" smtClean="0">
                <a:solidFill>
                  <a:srgbClr val="000000"/>
                </a:solidFill>
                <a:latin typeface="Times New Roman" pitchFamily="18" charset="0"/>
                <a:cs typeface="Times New Roman" pitchFamily="18" charset="0"/>
              </a:rPr>
              <a:t>репарација</a:t>
            </a:r>
            <a:r>
              <a:rPr lang="en-CA" sz="3200" dirty="0" smtClean="0">
                <a:solidFill>
                  <a:srgbClr val="000000"/>
                </a:solidFill>
                <a:latin typeface="Times New Roman" pitchFamily="18" charset="0"/>
                <a:cs typeface="Times New Roman" pitchFamily="18" charset="0"/>
              </a:rPr>
              <a:t>-</a:t>
            </a:r>
            <a:r>
              <a:rPr lang="sr-Cyrl-CS" sz="3200" dirty="0" smtClean="0">
                <a:solidFill>
                  <a:srgbClr val="000000"/>
                </a:solidFill>
                <a:latin typeface="Times New Roman" pitchFamily="18" charset="0"/>
                <a:cs typeface="Times New Roman" pitchFamily="18" charset="0"/>
              </a:rPr>
              <a:t> </a:t>
            </a:r>
            <a:r>
              <a:rPr lang="en-CA" sz="3200" dirty="0" err="1" smtClean="0">
                <a:solidFill>
                  <a:srgbClr val="000000"/>
                </a:solidFill>
                <a:latin typeface="Times New Roman" pitchFamily="18" charset="0"/>
                <a:cs typeface="Times New Roman" pitchFamily="18" charset="0"/>
              </a:rPr>
              <a:t>стварање</a:t>
            </a:r>
            <a:r>
              <a:rPr lang="en-CA" sz="3200" dirty="0" smtClean="0">
                <a:solidFill>
                  <a:srgbClr val="000000"/>
                </a:solidFill>
                <a:latin typeface="Times New Roman" pitchFamily="18" charset="0"/>
                <a:cs typeface="Times New Roman" pitchFamily="18" charset="0"/>
              </a:rPr>
              <a:t> </a:t>
            </a:r>
            <a:r>
              <a:rPr lang="en-CA" sz="3200" dirty="0" err="1" smtClean="0">
                <a:solidFill>
                  <a:srgbClr val="000000"/>
                </a:solidFill>
                <a:latin typeface="Times New Roman" pitchFamily="18" charset="0"/>
                <a:cs typeface="Times New Roman" pitchFamily="18" charset="0"/>
              </a:rPr>
              <a:t>коштаног</a:t>
            </a:r>
            <a:r>
              <a:rPr lang="sr-Cyrl-CS" sz="3200" dirty="0" smtClean="0">
                <a:solidFill>
                  <a:srgbClr val="000000"/>
                </a:solidFill>
                <a:latin typeface="Times New Roman" pitchFamily="18" charset="0"/>
                <a:cs typeface="Times New Roman" pitchFamily="18" charset="0"/>
              </a:rPr>
              <a:t> </a:t>
            </a:r>
            <a:r>
              <a:rPr lang="en-CA" sz="3200" dirty="0" err="1" smtClean="0">
                <a:solidFill>
                  <a:srgbClr val="000000"/>
                </a:solidFill>
                <a:latin typeface="Times New Roman" pitchFamily="18" charset="0"/>
                <a:cs typeface="Times New Roman" pitchFamily="18" charset="0"/>
              </a:rPr>
              <a:t>ткива</a:t>
            </a:r>
            <a:endParaRPr lang="en-CA" sz="3200" dirty="0" smtClean="0">
              <a:solidFill>
                <a:srgbClr val="000000"/>
              </a:solidFill>
              <a:latin typeface="Times New Roman" pitchFamily="18" charset="0"/>
              <a:cs typeface="Times New Roman" pitchFamily="18" charset="0"/>
            </a:endParaRPr>
          </a:p>
          <a:p>
            <a:pPr>
              <a:lnSpc>
                <a:spcPts val="3500"/>
              </a:lnSpc>
            </a:pPr>
            <a:endParaRPr lang="en-CA" sz="3200" dirty="0">
              <a:solidFill>
                <a:srgbClr val="000000"/>
              </a:solidFill>
              <a:latin typeface="Times New Roman" pitchFamily="18" charset="0"/>
              <a:cs typeface="Times New Roman" pitchFamily="18" charset="0"/>
            </a:endParaRPr>
          </a:p>
        </p:txBody>
      </p:sp>
      <p:sp>
        <p:nvSpPr>
          <p:cNvPr id="11" name="TextBox 6"/>
          <p:cNvSpPr txBox="1"/>
          <p:nvPr/>
        </p:nvSpPr>
        <p:spPr>
          <a:xfrm>
            <a:off x="850900" y="4787900"/>
            <a:ext cx="5710987" cy="1051570"/>
          </a:xfrm>
          <a:prstGeom prst="rect">
            <a:avLst/>
          </a:prstGeom>
          <a:noFill/>
        </p:spPr>
        <p:txBody>
          <a:bodyPr vert="horz" wrap="none" lIns="0" tIns="0" rIns="0" bIns="0" rtlCol="0">
            <a:spAutoFit/>
          </a:bodyPr>
          <a:lstStyle/>
          <a:p>
            <a:pPr>
              <a:lnSpc>
                <a:spcPts val="4140"/>
              </a:lnSpc>
            </a:pPr>
            <a:r>
              <a:rPr lang="en-CA" sz="3200" dirty="0" smtClean="0">
                <a:solidFill>
                  <a:srgbClr val="000000"/>
                </a:solidFill>
                <a:latin typeface="Times New Roman" pitchFamily="18" charset="0"/>
                <a:cs typeface="Times New Roman" pitchFamily="18" charset="0"/>
              </a:rPr>
              <a:t>•</a:t>
            </a:r>
            <a:r>
              <a:rPr lang="en-CA" sz="3200" b="1" dirty="0" smtClean="0">
                <a:solidFill>
                  <a:srgbClr val="000000"/>
                </a:solidFill>
                <a:latin typeface="Times New Roman" pitchFamily="18" charset="0"/>
                <a:cs typeface="Times New Roman" pitchFamily="18" charset="0"/>
              </a:rPr>
              <a:t> </a:t>
            </a:r>
            <a:r>
              <a:rPr lang="en-CA" sz="3200" b="1" dirty="0" err="1" smtClean="0">
                <a:solidFill>
                  <a:srgbClr val="000000"/>
                </a:solidFill>
                <a:latin typeface="Times New Roman" pitchFamily="18" charset="0"/>
                <a:cs typeface="Times New Roman" pitchFamily="18" charset="0"/>
              </a:rPr>
              <a:t>ремоделовање</a:t>
            </a:r>
            <a:r>
              <a:rPr lang="en-CA" sz="3200" b="1" dirty="0" smtClean="0">
                <a:solidFill>
                  <a:srgbClr val="000000"/>
                </a:solidFill>
                <a:latin typeface="Times New Roman" pitchFamily="18" charset="0"/>
                <a:cs typeface="Times New Roman" pitchFamily="18" charset="0"/>
              </a:rPr>
              <a:t> </a:t>
            </a:r>
            <a:r>
              <a:rPr lang="en-CA" sz="3200" dirty="0" err="1" smtClean="0">
                <a:solidFill>
                  <a:srgbClr val="000000"/>
                </a:solidFill>
                <a:latin typeface="Times New Roman" pitchFamily="18" charset="0"/>
                <a:cs typeface="Times New Roman" pitchFamily="18" charset="0"/>
              </a:rPr>
              <a:t>коштаног</a:t>
            </a:r>
            <a:r>
              <a:rPr lang="en-CA" sz="3200" dirty="0" smtClean="0">
                <a:solidFill>
                  <a:srgbClr val="000000"/>
                </a:solidFill>
                <a:latin typeface="Times New Roman" pitchFamily="18" charset="0"/>
                <a:cs typeface="Times New Roman" pitchFamily="18" charset="0"/>
              </a:rPr>
              <a:t> </a:t>
            </a:r>
            <a:r>
              <a:rPr lang="en-CA" sz="3200" dirty="0" err="1" smtClean="0">
                <a:solidFill>
                  <a:srgbClr val="000000"/>
                </a:solidFill>
                <a:latin typeface="Times New Roman" pitchFamily="18" charset="0"/>
                <a:cs typeface="Times New Roman" pitchFamily="18" charset="0"/>
              </a:rPr>
              <a:t>ткива</a:t>
            </a:r>
            <a:endParaRPr lang="en-CA" sz="3200" dirty="0" smtClean="0">
              <a:solidFill>
                <a:srgbClr val="000000"/>
              </a:solidFill>
              <a:latin typeface="Times New Roman" pitchFamily="18" charset="0"/>
              <a:cs typeface="Times New Roman" pitchFamily="18" charset="0"/>
            </a:endParaRPr>
          </a:p>
          <a:p>
            <a:pPr>
              <a:lnSpc>
                <a:spcPts val="4140"/>
              </a:lnSpc>
            </a:pPr>
            <a:endParaRPr lang="en-CA" sz="3200" dirty="0">
              <a:solidFill>
                <a:srgbClr val="000000"/>
              </a:solidFill>
              <a:latin typeface="Times New Roman" pitchFamily="18" charset="0"/>
              <a:cs typeface="Times New Roman" pitchFamily="18" charset="0"/>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TextBox 2"/>
          <p:cNvSpPr txBox="1"/>
          <p:nvPr/>
        </p:nvSpPr>
        <p:spPr>
          <a:xfrm>
            <a:off x="2171700" y="482600"/>
            <a:ext cx="4821833" cy="1308050"/>
          </a:xfrm>
          <a:prstGeom prst="rect">
            <a:avLst/>
          </a:prstGeom>
          <a:noFill/>
        </p:spPr>
        <p:txBody>
          <a:bodyPr wrap="none" lIns="0" tIns="0" rIns="0" bIns="0">
            <a:spAutoFit/>
          </a:bodyPr>
          <a:lstStyle/>
          <a:p>
            <a:pPr>
              <a:lnSpc>
                <a:spcPts val="5063"/>
              </a:lnSpc>
            </a:pPr>
            <a:r>
              <a:rPr lang="en-CA" sz="4400" b="1" dirty="0" err="1">
                <a:solidFill>
                  <a:srgbClr val="C00000"/>
                </a:solidFill>
                <a:latin typeface="Palatino Linotype Bold" pitchFamily="18" charset="0"/>
              </a:rPr>
              <a:t>Скелетни</a:t>
            </a:r>
            <a:r>
              <a:rPr lang="en-CA" sz="4400" b="1" dirty="0">
                <a:solidFill>
                  <a:srgbClr val="C00000"/>
                </a:solidFill>
                <a:latin typeface="Palatino Linotype Bold" pitchFamily="18" charset="0"/>
              </a:rPr>
              <a:t> </a:t>
            </a:r>
            <a:r>
              <a:rPr lang="en-CA" sz="4400" b="1" dirty="0" err="1">
                <a:solidFill>
                  <a:srgbClr val="C00000"/>
                </a:solidFill>
                <a:latin typeface="Palatino Linotype Bold" pitchFamily="18" charset="0"/>
              </a:rPr>
              <a:t>систем</a:t>
            </a:r>
            <a:endParaRPr lang="en-CA" sz="4400" b="1" dirty="0">
              <a:solidFill>
                <a:srgbClr val="C00000"/>
              </a:solidFill>
              <a:latin typeface="Palatino Linotype Bold" pitchFamily="18" charset="0"/>
            </a:endParaRPr>
          </a:p>
          <a:p>
            <a:pPr>
              <a:lnSpc>
                <a:spcPts val="5063"/>
              </a:lnSpc>
            </a:pPr>
            <a:endParaRPr lang="en-CA" sz="4400" dirty="0">
              <a:solidFill>
                <a:srgbClr val="C00000"/>
              </a:solidFill>
            </a:endParaRPr>
          </a:p>
        </p:txBody>
      </p:sp>
      <p:sp>
        <p:nvSpPr>
          <p:cNvPr id="3" name="TextBox 3"/>
          <p:cNvSpPr txBox="1"/>
          <p:nvPr/>
        </p:nvSpPr>
        <p:spPr>
          <a:xfrm>
            <a:off x="1079500" y="1727200"/>
            <a:ext cx="6888163" cy="820738"/>
          </a:xfrm>
          <a:prstGeom prst="rect">
            <a:avLst/>
          </a:prstGeom>
          <a:noFill/>
        </p:spPr>
        <p:txBody>
          <a:bodyPr wrap="none" lIns="0" tIns="0" rIns="0" bIns="0">
            <a:spAutoFit/>
          </a:bodyPr>
          <a:lstStyle/>
          <a:p>
            <a:pPr>
              <a:lnSpc>
                <a:spcPts val="3225"/>
              </a:lnSpc>
            </a:pPr>
            <a:r>
              <a:rPr lang="en-CA" sz="2700">
                <a:solidFill>
                  <a:srgbClr val="000000"/>
                </a:solidFill>
                <a:latin typeface="Palatino Linotype" pitchFamily="18" charset="0"/>
              </a:rPr>
              <a:t>•</a:t>
            </a:r>
            <a:r>
              <a:rPr lang="en-CA" sz="2800" b="1">
                <a:solidFill>
                  <a:srgbClr val="000000"/>
                </a:solidFill>
                <a:latin typeface="Palatino Linotype Bold" pitchFamily="18" charset="0"/>
              </a:rPr>
              <a:t> </a:t>
            </a:r>
            <a:r>
              <a:rPr lang="en-CA" sz="2800" b="1">
                <a:solidFill>
                  <a:srgbClr val="FF0000"/>
                </a:solidFill>
                <a:latin typeface="Palatino Linotype Bold" pitchFamily="18" charset="0"/>
              </a:rPr>
              <a:t>206 </a:t>
            </a:r>
            <a:r>
              <a:rPr lang="en-US" sz="2800" b="1">
                <a:solidFill>
                  <a:srgbClr val="FF0000"/>
                </a:solidFill>
                <a:latin typeface="Palatino Linotype Bold" pitchFamily="18" charset="0"/>
              </a:rPr>
              <a:t>(207) </a:t>
            </a:r>
            <a:r>
              <a:rPr lang="en-CA" sz="2800" b="1">
                <a:solidFill>
                  <a:srgbClr val="000000"/>
                </a:solidFill>
                <a:latin typeface="Palatino Linotype Bold" pitchFamily="18" charset="0"/>
              </a:rPr>
              <a:t>костију </a:t>
            </a:r>
            <a:r>
              <a:rPr lang="en-CA" sz="2700">
                <a:solidFill>
                  <a:srgbClr val="000000"/>
                </a:solidFill>
                <a:latin typeface="Palatino Linotype" pitchFamily="18" charset="0"/>
              </a:rPr>
              <a:t>у људском организму</a:t>
            </a:r>
          </a:p>
          <a:p>
            <a:pPr>
              <a:lnSpc>
                <a:spcPts val="3225"/>
              </a:lnSpc>
            </a:pPr>
            <a:endParaRPr lang="en-CA" sz="2700">
              <a:solidFill>
                <a:srgbClr val="000000"/>
              </a:solidFill>
            </a:endParaRPr>
          </a:p>
        </p:txBody>
      </p:sp>
      <p:sp>
        <p:nvSpPr>
          <p:cNvPr id="4" name="TextBox 4"/>
          <p:cNvSpPr txBox="1"/>
          <p:nvPr/>
        </p:nvSpPr>
        <p:spPr>
          <a:xfrm>
            <a:off x="1079500" y="2184400"/>
            <a:ext cx="8064500" cy="508000"/>
          </a:xfrm>
          <a:prstGeom prst="rect">
            <a:avLst/>
          </a:prstGeom>
          <a:noFill/>
        </p:spPr>
        <p:txBody>
          <a:bodyPr wrap="none" lIns="0" tIns="0" rIns="0" bIns="0">
            <a:spAutoFit/>
          </a:bodyPr>
          <a:lstStyle/>
          <a:p>
            <a:pPr>
              <a:lnSpc>
                <a:spcPts val="3225"/>
              </a:lnSpc>
            </a:pPr>
            <a:r>
              <a:rPr lang="en-CA" sz="2700">
                <a:solidFill>
                  <a:srgbClr val="000000"/>
                </a:solidFill>
                <a:latin typeface="Palatino Linotype" pitchFamily="18" charset="0"/>
              </a:rPr>
              <a:t>•</a:t>
            </a:r>
            <a:r>
              <a:rPr lang="en-CA" sz="2800" b="1">
                <a:solidFill>
                  <a:srgbClr val="000000"/>
                </a:solidFill>
                <a:latin typeface="Palatino Linotype Bold" pitchFamily="18" charset="0"/>
              </a:rPr>
              <a:t> осовински (аксијални) скелет</a:t>
            </a:r>
            <a:r>
              <a:rPr lang="en-CA" sz="2700">
                <a:solidFill>
                  <a:srgbClr val="000000"/>
                </a:solidFill>
                <a:latin typeface="Palatino Linotype" pitchFamily="18" charset="0"/>
              </a:rPr>
              <a:t>:</a:t>
            </a:r>
          </a:p>
          <a:p>
            <a:pPr>
              <a:lnSpc>
                <a:spcPts val="3225"/>
              </a:lnSpc>
            </a:pPr>
            <a:endParaRPr lang="en-CA" sz="2700">
              <a:solidFill>
                <a:srgbClr val="000000"/>
              </a:solidFill>
            </a:endParaRPr>
          </a:p>
        </p:txBody>
      </p:sp>
      <p:sp>
        <p:nvSpPr>
          <p:cNvPr id="5" name="TextBox 5"/>
          <p:cNvSpPr txBox="1"/>
          <p:nvPr/>
        </p:nvSpPr>
        <p:spPr>
          <a:xfrm>
            <a:off x="1079500" y="2654300"/>
            <a:ext cx="8064500" cy="508000"/>
          </a:xfrm>
          <a:prstGeom prst="rect">
            <a:avLst/>
          </a:prstGeom>
          <a:noFill/>
        </p:spPr>
        <p:txBody>
          <a:bodyPr wrap="none" lIns="0" tIns="0" rIns="0" bIns="0">
            <a:spAutoFit/>
          </a:bodyPr>
          <a:lstStyle/>
          <a:p>
            <a:pPr>
              <a:lnSpc>
                <a:spcPts val="3225"/>
              </a:lnSpc>
            </a:pPr>
            <a:r>
              <a:rPr lang="en-CA" sz="2700">
                <a:solidFill>
                  <a:srgbClr val="000000"/>
                </a:solidFill>
                <a:latin typeface="Times New Roman" pitchFamily="18" charset="0"/>
                <a:cs typeface="Times New Roman" pitchFamily="18" charset="0"/>
              </a:rPr>
              <a:t>-</a:t>
            </a:r>
            <a:r>
              <a:rPr lang="en-CA" sz="2700">
                <a:solidFill>
                  <a:srgbClr val="000000"/>
                </a:solidFill>
                <a:latin typeface="Palatino Linotype" pitchFamily="18" charset="0"/>
              </a:rPr>
              <a:t> лобања,</a:t>
            </a:r>
          </a:p>
          <a:p>
            <a:pPr>
              <a:lnSpc>
                <a:spcPts val="3225"/>
              </a:lnSpc>
            </a:pPr>
            <a:endParaRPr lang="en-CA" sz="2700">
              <a:solidFill>
                <a:srgbClr val="000000"/>
              </a:solidFill>
            </a:endParaRPr>
          </a:p>
        </p:txBody>
      </p:sp>
      <p:sp>
        <p:nvSpPr>
          <p:cNvPr id="6" name="TextBox 6"/>
          <p:cNvSpPr txBox="1"/>
          <p:nvPr/>
        </p:nvSpPr>
        <p:spPr>
          <a:xfrm>
            <a:off x="1079500" y="3111500"/>
            <a:ext cx="8064500" cy="508000"/>
          </a:xfrm>
          <a:prstGeom prst="rect">
            <a:avLst/>
          </a:prstGeom>
          <a:noFill/>
        </p:spPr>
        <p:txBody>
          <a:bodyPr wrap="none" lIns="0" tIns="0" rIns="0" bIns="0">
            <a:spAutoFit/>
          </a:bodyPr>
          <a:lstStyle/>
          <a:p>
            <a:pPr>
              <a:lnSpc>
                <a:spcPts val="3225"/>
              </a:lnSpc>
            </a:pPr>
            <a:r>
              <a:rPr lang="en-CA" sz="2700">
                <a:solidFill>
                  <a:srgbClr val="000000"/>
                </a:solidFill>
                <a:latin typeface="Times New Roman" pitchFamily="18" charset="0"/>
                <a:cs typeface="Times New Roman" pitchFamily="18" charset="0"/>
              </a:rPr>
              <a:t>-</a:t>
            </a:r>
            <a:r>
              <a:rPr lang="en-CA" sz="2700">
                <a:solidFill>
                  <a:srgbClr val="000000"/>
                </a:solidFill>
                <a:latin typeface="Palatino Linotype" pitchFamily="18" charset="0"/>
              </a:rPr>
              <a:t> кичмени стуб и</a:t>
            </a:r>
          </a:p>
          <a:p>
            <a:pPr>
              <a:lnSpc>
                <a:spcPts val="3225"/>
              </a:lnSpc>
            </a:pPr>
            <a:endParaRPr lang="en-CA" sz="2700">
              <a:solidFill>
                <a:srgbClr val="000000"/>
              </a:solidFill>
            </a:endParaRPr>
          </a:p>
        </p:txBody>
      </p:sp>
      <p:sp>
        <p:nvSpPr>
          <p:cNvPr id="7" name="TextBox 7"/>
          <p:cNvSpPr txBox="1"/>
          <p:nvPr/>
        </p:nvSpPr>
        <p:spPr>
          <a:xfrm>
            <a:off x="1079500" y="3581400"/>
            <a:ext cx="8064500" cy="508000"/>
          </a:xfrm>
          <a:prstGeom prst="rect">
            <a:avLst/>
          </a:prstGeom>
          <a:noFill/>
        </p:spPr>
        <p:txBody>
          <a:bodyPr wrap="none" lIns="0" tIns="0" rIns="0" bIns="0">
            <a:spAutoFit/>
          </a:bodyPr>
          <a:lstStyle/>
          <a:p>
            <a:pPr>
              <a:lnSpc>
                <a:spcPts val="3225"/>
              </a:lnSpc>
            </a:pPr>
            <a:r>
              <a:rPr lang="en-CA" sz="2700">
                <a:solidFill>
                  <a:srgbClr val="000000"/>
                </a:solidFill>
                <a:latin typeface="Times New Roman" pitchFamily="18" charset="0"/>
                <a:cs typeface="Times New Roman" pitchFamily="18" charset="0"/>
              </a:rPr>
              <a:t>-</a:t>
            </a:r>
            <a:r>
              <a:rPr lang="en-CA" sz="2700">
                <a:solidFill>
                  <a:srgbClr val="000000"/>
                </a:solidFill>
                <a:latin typeface="Palatino Linotype" pitchFamily="18" charset="0"/>
              </a:rPr>
              <a:t> грудни кош</a:t>
            </a:r>
          </a:p>
          <a:p>
            <a:pPr>
              <a:lnSpc>
                <a:spcPts val="3225"/>
              </a:lnSpc>
            </a:pPr>
            <a:endParaRPr lang="en-CA" sz="2700">
              <a:solidFill>
                <a:srgbClr val="000000"/>
              </a:solidFill>
            </a:endParaRPr>
          </a:p>
        </p:txBody>
      </p:sp>
      <p:sp>
        <p:nvSpPr>
          <p:cNvPr id="8" name="TextBox 8"/>
          <p:cNvSpPr txBox="1"/>
          <p:nvPr/>
        </p:nvSpPr>
        <p:spPr>
          <a:xfrm>
            <a:off x="1079500" y="4051300"/>
            <a:ext cx="8064500" cy="508000"/>
          </a:xfrm>
          <a:prstGeom prst="rect">
            <a:avLst/>
          </a:prstGeom>
          <a:noFill/>
        </p:spPr>
        <p:txBody>
          <a:bodyPr wrap="none" lIns="0" tIns="0" rIns="0" bIns="0">
            <a:spAutoFit/>
          </a:bodyPr>
          <a:lstStyle/>
          <a:p>
            <a:pPr>
              <a:lnSpc>
                <a:spcPts val="3225"/>
              </a:lnSpc>
            </a:pPr>
            <a:r>
              <a:rPr lang="en-CA" sz="2700">
                <a:solidFill>
                  <a:srgbClr val="000000"/>
                </a:solidFill>
                <a:latin typeface="Palatino Linotype" pitchFamily="18" charset="0"/>
              </a:rPr>
              <a:t>•</a:t>
            </a:r>
            <a:r>
              <a:rPr lang="en-CA" sz="2800" b="1">
                <a:solidFill>
                  <a:srgbClr val="000000"/>
                </a:solidFill>
                <a:latin typeface="Palatino Linotype Bold" pitchFamily="18" charset="0"/>
              </a:rPr>
              <a:t> додатни (апендикуларни) скелет</a:t>
            </a:r>
            <a:r>
              <a:rPr lang="en-CA" sz="2700">
                <a:solidFill>
                  <a:srgbClr val="000000"/>
                </a:solidFill>
                <a:latin typeface="Palatino Linotype" pitchFamily="18" charset="0"/>
              </a:rPr>
              <a:t>:</a:t>
            </a:r>
          </a:p>
          <a:p>
            <a:pPr>
              <a:lnSpc>
                <a:spcPts val="3225"/>
              </a:lnSpc>
            </a:pPr>
            <a:endParaRPr lang="en-CA" sz="2700">
              <a:solidFill>
                <a:srgbClr val="000000"/>
              </a:solidFill>
            </a:endParaRPr>
          </a:p>
        </p:txBody>
      </p:sp>
      <p:sp>
        <p:nvSpPr>
          <p:cNvPr id="9" name="TextBox 9"/>
          <p:cNvSpPr txBox="1"/>
          <p:nvPr/>
        </p:nvSpPr>
        <p:spPr>
          <a:xfrm>
            <a:off x="1079500" y="4508500"/>
            <a:ext cx="8064500" cy="508000"/>
          </a:xfrm>
          <a:prstGeom prst="rect">
            <a:avLst/>
          </a:prstGeom>
          <a:noFill/>
        </p:spPr>
        <p:txBody>
          <a:bodyPr wrap="none" lIns="0" tIns="0" rIns="0" bIns="0">
            <a:spAutoFit/>
          </a:bodyPr>
          <a:lstStyle/>
          <a:p>
            <a:pPr>
              <a:lnSpc>
                <a:spcPts val="3225"/>
              </a:lnSpc>
            </a:pPr>
            <a:r>
              <a:rPr lang="en-CA" sz="2700">
                <a:solidFill>
                  <a:srgbClr val="000000"/>
                </a:solidFill>
                <a:latin typeface="Times New Roman" pitchFamily="18" charset="0"/>
                <a:cs typeface="Times New Roman" pitchFamily="18" charset="0"/>
              </a:rPr>
              <a:t>-</a:t>
            </a:r>
            <a:r>
              <a:rPr lang="en-CA" sz="2700">
                <a:solidFill>
                  <a:srgbClr val="000000"/>
                </a:solidFill>
                <a:latin typeface="Palatino Linotype" pitchFamily="18" charset="0"/>
              </a:rPr>
              <a:t> горњи и доњи удови,</a:t>
            </a:r>
          </a:p>
          <a:p>
            <a:pPr>
              <a:lnSpc>
                <a:spcPts val="3225"/>
              </a:lnSpc>
            </a:pPr>
            <a:endParaRPr lang="en-CA" sz="2700">
              <a:solidFill>
                <a:srgbClr val="000000"/>
              </a:solidFill>
            </a:endParaRPr>
          </a:p>
        </p:txBody>
      </p:sp>
      <p:sp>
        <p:nvSpPr>
          <p:cNvPr id="10" name="TextBox 10"/>
          <p:cNvSpPr txBox="1"/>
          <p:nvPr/>
        </p:nvSpPr>
        <p:spPr>
          <a:xfrm>
            <a:off x="1079500" y="4978400"/>
            <a:ext cx="8064500" cy="508000"/>
          </a:xfrm>
          <a:prstGeom prst="rect">
            <a:avLst/>
          </a:prstGeom>
          <a:noFill/>
        </p:spPr>
        <p:txBody>
          <a:bodyPr wrap="none" lIns="0" tIns="0" rIns="0" bIns="0">
            <a:spAutoFit/>
          </a:bodyPr>
          <a:lstStyle/>
          <a:p>
            <a:pPr>
              <a:lnSpc>
                <a:spcPts val="3225"/>
              </a:lnSpc>
            </a:pPr>
            <a:r>
              <a:rPr lang="en-CA" sz="2700">
                <a:solidFill>
                  <a:srgbClr val="000000"/>
                </a:solidFill>
                <a:latin typeface="Times New Roman" pitchFamily="18" charset="0"/>
                <a:cs typeface="Times New Roman" pitchFamily="18" charset="0"/>
              </a:rPr>
              <a:t>-</a:t>
            </a:r>
            <a:r>
              <a:rPr lang="en-CA" sz="2700">
                <a:solidFill>
                  <a:srgbClr val="000000"/>
                </a:solidFill>
                <a:latin typeface="Palatino Linotype" pitchFamily="18" charset="0"/>
              </a:rPr>
              <a:t> рамени појас и</a:t>
            </a:r>
          </a:p>
          <a:p>
            <a:pPr>
              <a:lnSpc>
                <a:spcPts val="3225"/>
              </a:lnSpc>
            </a:pPr>
            <a:endParaRPr lang="en-CA" sz="2700">
              <a:solidFill>
                <a:srgbClr val="000000"/>
              </a:solidFill>
            </a:endParaRPr>
          </a:p>
        </p:txBody>
      </p:sp>
      <p:sp>
        <p:nvSpPr>
          <p:cNvPr id="11" name="TextBox 11"/>
          <p:cNvSpPr txBox="1"/>
          <p:nvPr/>
        </p:nvSpPr>
        <p:spPr>
          <a:xfrm>
            <a:off x="1079500" y="5435600"/>
            <a:ext cx="8064500" cy="508000"/>
          </a:xfrm>
          <a:prstGeom prst="rect">
            <a:avLst/>
          </a:prstGeom>
          <a:noFill/>
        </p:spPr>
        <p:txBody>
          <a:bodyPr wrap="none" lIns="0" tIns="0" rIns="0" bIns="0">
            <a:spAutoFit/>
          </a:bodyPr>
          <a:lstStyle/>
          <a:p>
            <a:pPr>
              <a:lnSpc>
                <a:spcPts val="3225"/>
              </a:lnSpc>
            </a:pPr>
            <a:r>
              <a:rPr lang="en-CA" sz="2700">
                <a:solidFill>
                  <a:srgbClr val="000000"/>
                </a:solidFill>
                <a:latin typeface="Times New Roman" pitchFamily="18" charset="0"/>
                <a:cs typeface="Times New Roman" pitchFamily="18" charset="0"/>
              </a:rPr>
              <a:t>-</a:t>
            </a:r>
            <a:r>
              <a:rPr lang="en-CA" sz="2700">
                <a:solidFill>
                  <a:srgbClr val="000000"/>
                </a:solidFill>
                <a:latin typeface="Palatino Linotype" pitchFamily="18" charset="0"/>
              </a:rPr>
              <a:t> карлични појас</a:t>
            </a:r>
          </a:p>
          <a:p>
            <a:pPr>
              <a:lnSpc>
                <a:spcPts val="3225"/>
              </a:lnSpc>
            </a:pPr>
            <a:endParaRPr lang="en-CA" sz="2700">
              <a:solidFill>
                <a:srgbClr val="000000"/>
              </a:solidFill>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5538" name="object 3"/>
          <p:cNvSpPr>
            <a:spLocks noChangeArrowheads="1"/>
          </p:cNvSpPr>
          <p:nvPr/>
        </p:nvSpPr>
        <p:spPr bwMode="auto">
          <a:xfrm>
            <a:off x="2633663" y="406400"/>
            <a:ext cx="4716462" cy="1593850"/>
          </a:xfrm>
          <a:prstGeom prst="rect">
            <a:avLst/>
          </a:prstGeom>
          <a:noFill/>
          <a:ln w="9525" algn="ctr">
            <a:noFill/>
            <a:round/>
            <a:headEnd/>
            <a:tailEnd/>
          </a:ln>
        </p:spPr>
        <p:txBody>
          <a:bodyPr lIns="0" tIns="0" rIns="0" bIns="0"/>
          <a:lstStyle/>
          <a:p>
            <a:pPr>
              <a:lnSpc>
                <a:spcPts val="5938"/>
              </a:lnSpc>
            </a:pPr>
            <a:r>
              <a:rPr lang="ru-RU" sz="4400" b="1" dirty="0">
                <a:solidFill>
                  <a:srgbClr val="C00000"/>
                </a:solidFill>
                <a:latin typeface="MGRRLF+PalatinoLinotype-Bold" charset="0"/>
              </a:rPr>
              <a:t>Инфламација</a:t>
            </a:r>
          </a:p>
        </p:txBody>
      </p:sp>
      <p:sp>
        <p:nvSpPr>
          <p:cNvPr id="65539" name="object 4"/>
          <p:cNvSpPr>
            <a:spLocks noChangeArrowheads="1"/>
          </p:cNvSpPr>
          <p:nvPr/>
        </p:nvSpPr>
        <p:spPr bwMode="auto">
          <a:xfrm>
            <a:off x="854075" y="1912938"/>
            <a:ext cx="8885238" cy="868362"/>
          </a:xfrm>
          <a:prstGeom prst="rect">
            <a:avLst/>
          </a:prstGeom>
          <a:noFill/>
          <a:ln w="9525" algn="ctr">
            <a:noFill/>
            <a:round/>
            <a:headEnd/>
            <a:tailEnd/>
          </a:ln>
        </p:spPr>
        <p:txBody>
          <a:bodyPr lIns="0" tIns="0" rIns="0" bIns="0"/>
          <a:lstStyle/>
          <a:p>
            <a:pPr>
              <a:lnSpc>
                <a:spcPts val="3225"/>
              </a:lnSpc>
            </a:pPr>
            <a:r>
              <a:rPr lang="ru-RU" sz="2400" dirty="0">
                <a:solidFill>
                  <a:srgbClr val="000000"/>
                </a:solidFill>
                <a:latin typeface="URGEAG+PalatinoLinotype-Roman" charset="0"/>
              </a:rPr>
              <a:t>• </a:t>
            </a:r>
            <a:r>
              <a:rPr lang="ru-RU" sz="2400" b="1" dirty="0">
                <a:solidFill>
                  <a:srgbClr val="000000"/>
                </a:solidFill>
                <a:latin typeface="MGRRLF+PalatinoLinotype-Bold" charset="0"/>
              </a:rPr>
              <a:t>фаза инфламације </a:t>
            </a:r>
            <a:r>
              <a:rPr lang="ru-RU" sz="2400" dirty="0">
                <a:solidFill>
                  <a:srgbClr val="000000"/>
                </a:solidFill>
                <a:latin typeface="URGEAG+PalatinoLinotype-Roman" charset="0"/>
              </a:rPr>
              <a:t>траје од другог до деветог дана</a:t>
            </a:r>
          </a:p>
        </p:txBody>
      </p:sp>
      <p:sp>
        <p:nvSpPr>
          <p:cNvPr id="65540" name="object 5"/>
          <p:cNvSpPr>
            <a:spLocks noChangeArrowheads="1"/>
          </p:cNvSpPr>
          <p:nvPr/>
        </p:nvSpPr>
        <p:spPr bwMode="auto">
          <a:xfrm>
            <a:off x="1196975" y="2203450"/>
            <a:ext cx="2994025" cy="868363"/>
          </a:xfrm>
          <a:prstGeom prst="rect">
            <a:avLst/>
          </a:prstGeom>
          <a:noFill/>
          <a:ln w="9525" algn="ctr">
            <a:noFill/>
            <a:round/>
            <a:headEnd/>
            <a:tailEnd/>
          </a:ln>
        </p:spPr>
        <p:txBody>
          <a:bodyPr lIns="0" tIns="0" rIns="0" bIns="0"/>
          <a:lstStyle/>
          <a:p>
            <a:pPr>
              <a:lnSpc>
                <a:spcPts val="3225"/>
              </a:lnSpc>
            </a:pPr>
            <a:r>
              <a:rPr lang="ru-RU" sz="2400">
                <a:solidFill>
                  <a:srgbClr val="000000"/>
                </a:solidFill>
                <a:latin typeface="URGEAG+PalatinoLinotype-Roman" charset="0"/>
              </a:rPr>
              <a:t>од прелома кости</a:t>
            </a:r>
          </a:p>
        </p:txBody>
      </p:sp>
      <p:sp>
        <p:nvSpPr>
          <p:cNvPr id="65541" name="object 6"/>
          <p:cNvSpPr>
            <a:spLocks noChangeArrowheads="1"/>
          </p:cNvSpPr>
          <p:nvPr/>
        </p:nvSpPr>
        <p:spPr bwMode="auto">
          <a:xfrm>
            <a:off x="854075" y="2943225"/>
            <a:ext cx="7335838" cy="868363"/>
          </a:xfrm>
          <a:prstGeom prst="rect">
            <a:avLst/>
          </a:prstGeom>
          <a:noFill/>
          <a:ln w="9525" algn="ctr">
            <a:noFill/>
            <a:round/>
            <a:headEnd/>
            <a:tailEnd/>
          </a:ln>
        </p:spPr>
        <p:txBody>
          <a:bodyPr lIns="0" tIns="0" rIns="0" bIns="0"/>
          <a:lstStyle/>
          <a:p>
            <a:pPr>
              <a:lnSpc>
                <a:spcPts val="3225"/>
              </a:lnSpc>
            </a:pPr>
            <a:r>
              <a:rPr lang="ru-RU" sz="2400">
                <a:solidFill>
                  <a:srgbClr val="000000"/>
                </a:solidFill>
                <a:latin typeface="URGEAG+PalatinoLinotype-Roman" charset="0"/>
              </a:rPr>
              <a:t>• на месту прелома се прво ствара </a:t>
            </a:r>
            <a:r>
              <a:rPr lang="ru-RU" sz="2400" b="1">
                <a:solidFill>
                  <a:srgbClr val="000000"/>
                </a:solidFill>
                <a:latin typeface="MGRRLF+PalatinoLinotype-Bold" charset="0"/>
              </a:rPr>
              <a:t>хематом</a:t>
            </a:r>
          </a:p>
        </p:txBody>
      </p:sp>
      <p:sp>
        <p:nvSpPr>
          <p:cNvPr id="65542" name="object 7"/>
          <p:cNvSpPr>
            <a:spLocks noChangeArrowheads="1"/>
          </p:cNvSpPr>
          <p:nvPr/>
        </p:nvSpPr>
        <p:spPr bwMode="auto">
          <a:xfrm>
            <a:off x="854075" y="3690938"/>
            <a:ext cx="5834063" cy="868362"/>
          </a:xfrm>
          <a:prstGeom prst="rect">
            <a:avLst/>
          </a:prstGeom>
          <a:noFill/>
          <a:ln w="9525" algn="ctr">
            <a:noFill/>
            <a:round/>
            <a:headEnd/>
            <a:tailEnd/>
          </a:ln>
        </p:spPr>
        <p:txBody>
          <a:bodyPr lIns="0" tIns="0" rIns="0" bIns="0"/>
          <a:lstStyle/>
          <a:p>
            <a:pPr>
              <a:lnSpc>
                <a:spcPts val="3225"/>
              </a:lnSpc>
            </a:pPr>
            <a:r>
              <a:rPr lang="ru-RU" sz="2400">
                <a:solidFill>
                  <a:srgbClr val="000000"/>
                </a:solidFill>
                <a:latin typeface="URGEAG+PalatinoLinotype-Roman" charset="0"/>
              </a:rPr>
              <a:t>• </a:t>
            </a:r>
            <a:r>
              <a:rPr lang="ru-RU" sz="2400" b="1">
                <a:solidFill>
                  <a:srgbClr val="000000"/>
                </a:solidFill>
                <a:latin typeface="MGRRLF+PalatinoLinotype-Bold" charset="0"/>
              </a:rPr>
              <a:t>запаљенски одговор </a:t>
            </a:r>
            <a:r>
              <a:rPr lang="ru-RU" sz="2400">
                <a:solidFill>
                  <a:srgbClr val="000000"/>
                </a:solidFill>
                <a:latin typeface="URGEAG+PalatinoLinotype-Roman" charset="0"/>
              </a:rPr>
              <a:t>почиње са:</a:t>
            </a:r>
          </a:p>
        </p:txBody>
      </p:sp>
      <p:sp>
        <p:nvSpPr>
          <p:cNvPr id="65543" name="object 8"/>
          <p:cNvSpPr>
            <a:spLocks noChangeArrowheads="1"/>
          </p:cNvSpPr>
          <p:nvPr/>
        </p:nvSpPr>
        <p:spPr bwMode="auto">
          <a:xfrm>
            <a:off x="854075" y="4067175"/>
            <a:ext cx="7496175" cy="868363"/>
          </a:xfrm>
          <a:prstGeom prst="rect">
            <a:avLst/>
          </a:prstGeom>
          <a:noFill/>
          <a:ln w="9525" algn="ctr">
            <a:noFill/>
            <a:round/>
            <a:headEnd/>
            <a:tailEnd/>
          </a:ln>
        </p:spPr>
        <p:txBody>
          <a:bodyPr lIns="0" tIns="0" rIns="0" bIns="0"/>
          <a:lstStyle/>
          <a:p>
            <a:pPr>
              <a:lnSpc>
                <a:spcPts val="3225"/>
              </a:lnSpc>
            </a:pPr>
            <a:r>
              <a:rPr lang="ru-RU" sz="2400">
                <a:solidFill>
                  <a:srgbClr val="000000"/>
                </a:solidFill>
                <a:latin typeface="BUICOL+TimesNewRomanPSMT" charset="0"/>
              </a:rPr>
              <a:t>–</a:t>
            </a:r>
            <a:r>
              <a:rPr lang="ru-RU" sz="2400">
                <a:solidFill>
                  <a:srgbClr val="000000"/>
                </a:solidFill>
                <a:latin typeface="Times New Roman" pitchFamily="18" charset="0"/>
                <a:cs typeface="Times New Roman" pitchFamily="18" charset="0"/>
              </a:rPr>
              <a:t> </a:t>
            </a:r>
            <a:r>
              <a:rPr lang="ru-RU" sz="2400" b="1">
                <a:solidFill>
                  <a:srgbClr val="000000"/>
                </a:solidFill>
                <a:latin typeface="MGRRLF+PalatinoLinotype-Bold" charset="0"/>
              </a:rPr>
              <a:t>повећаном пропустљивости капилара </a:t>
            </a:r>
            <a:r>
              <a:rPr lang="ru-RU" sz="2400">
                <a:solidFill>
                  <a:srgbClr val="000000"/>
                </a:solidFill>
                <a:latin typeface="URGEAG+PalatinoLinotype-Roman" charset="0"/>
              </a:rPr>
              <a:t>и</a:t>
            </a:r>
          </a:p>
        </p:txBody>
      </p:sp>
      <p:sp>
        <p:nvSpPr>
          <p:cNvPr id="65544" name="object 9"/>
          <p:cNvSpPr>
            <a:spLocks noChangeArrowheads="1"/>
          </p:cNvSpPr>
          <p:nvPr/>
        </p:nvSpPr>
        <p:spPr bwMode="auto">
          <a:xfrm>
            <a:off x="1196975" y="4359275"/>
            <a:ext cx="2182813" cy="868363"/>
          </a:xfrm>
          <a:prstGeom prst="rect">
            <a:avLst/>
          </a:prstGeom>
          <a:noFill/>
          <a:ln w="9525" algn="ctr">
            <a:noFill/>
            <a:round/>
            <a:headEnd/>
            <a:tailEnd/>
          </a:ln>
        </p:spPr>
        <p:txBody>
          <a:bodyPr lIns="0" tIns="0" rIns="0" bIns="0"/>
          <a:lstStyle/>
          <a:p>
            <a:pPr>
              <a:lnSpc>
                <a:spcPts val="3225"/>
              </a:lnSpc>
            </a:pPr>
            <a:r>
              <a:rPr lang="ru-RU" sz="2400">
                <a:solidFill>
                  <a:srgbClr val="000000"/>
                </a:solidFill>
                <a:latin typeface="URGEAG+PalatinoLinotype-Roman" charset="0"/>
              </a:rPr>
              <a:t>миграцијом</a:t>
            </a:r>
          </a:p>
        </p:txBody>
      </p:sp>
      <p:sp>
        <p:nvSpPr>
          <p:cNvPr id="65545" name="object 10"/>
          <p:cNvSpPr>
            <a:spLocks noChangeArrowheads="1"/>
          </p:cNvSpPr>
          <p:nvPr/>
        </p:nvSpPr>
        <p:spPr bwMode="auto">
          <a:xfrm>
            <a:off x="854075" y="4727575"/>
            <a:ext cx="7661275" cy="868363"/>
          </a:xfrm>
          <a:prstGeom prst="rect">
            <a:avLst/>
          </a:prstGeom>
          <a:noFill/>
          <a:ln w="9525" algn="ctr">
            <a:noFill/>
            <a:round/>
            <a:headEnd/>
            <a:tailEnd/>
          </a:ln>
        </p:spPr>
        <p:txBody>
          <a:bodyPr lIns="0" tIns="0" rIns="0" bIns="0"/>
          <a:lstStyle/>
          <a:p>
            <a:pPr>
              <a:lnSpc>
                <a:spcPts val="3238"/>
              </a:lnSpc>
            </a:pPr>
            <a:r>
              <a:rPr lang="ru-RU" sz="2400">
                <a:solidFill>
                  <a:srgbClr val="000000"/>
                </a:solidFill>
                <a:latin typeface="BUICOL+TimesNewRomanPSMT" charset="0"/>
              </a:rPr>
              <a:t>–</a:t>
            </a:r>
            <a:r>
              <a:rPr lang="ru-RU" sz="2400">
                <a:solidFill>
                  <a:srgbClr val="000000"/>
                </a:solidFill>
                <a:latin typeface="Times New Roman" pitchFamily="18" charset="0"/>
                <a:cs typeface="Times New Roman" pitchFamily="18" charset="0"/>
              </a:rPr>
              <a:t> </a:t>
            </a:r>
            <a:r>
              <a:rPr lang="ru-RU" sz="2400" b="1">
                <a:solidFill>
                  <a:srgbClr val="000000"/>
                </a:solidFill>
                <a:latin typeface="MGRRLF+PalatinoLinotype-Bold" charset="0"/>
              </a:rPr>
              <a:t>фагоцита </a:t>
            </a:r>
            <a:r>
              <a:rPr lang="ru-RU" sz="2400">
                <a:solidFill>
                  <a:srgbClr val="000000"/>
                </a:solidFill>
                <a:latin typeface="URGEAG+PalatinoLinotype-Roman" charset="0"/>
              </a:rPr>
              <a:t>чији лизозомални ензими ‘чисте’</a:t>
            </a:r>
          </a:p>
        </p:txBody>
      </p:sp>
      <p:sp>
        <p:nvSpPr>
          <p:cNvPr id="65546" name="object 11"/>
          <p:cNvSpPr>
            <a:spLocks noChangeArrowheads="1"/>
          </p:cNvSpPr>
          <p:nvPr/>
        </p:nvSpPr>
        <p:spPr bwMode="auto">
          <a:xfrm>
            <a:off x="1196975" y="5021263"/>
            <a:ext cx="7327900" cy="868362"/>
          </a:xfrm>
          <a:prstGeom prst="rect">
            <a:avLst/>
          </a:prstGeom>
          <a:noFill/>
          <a:ln w="9525" algn="ctr">
            <a:noFill/>
            <a:round/>
            <a:headEnd/>
            <a:tailEnd/>
          </a:ln>
        </p:spPr>
        <p:txBody>
          <a:bodyPr lIns="0" tIns="0" rIns="0" bIns="0"/>
          <a:lstStyle/>
          <a:p>
            <a:pPr>
              <a:lnSpc>
                <a:spcPts val="3225"/>
              </a:lnSpc>
            </a:pPr>
            <a:r>
              <a:rPr lang="ru-RU" sz="2400">
                <a:solidFill>
                  <a:srgbClr val="000000"/>
                </a:solidFill>
                <a:latin typeface="URGEAG+PalatinoLinotype-Roman" charset="0"/>
              </a:rPr>
              <a:t>некротичну кост и ткивни дебрис, а затим се</a:t>
            </a:r>
          </a:p>
        </p:txBody>
      </p:sp>
      <p:sp>
        <p:nvSpPr>
          <p:cNvPr id="65547" name="object 12"/>
          <p:cNvSpPr>
            <a:spLocks noChangeArrowheads="1"/>
          </p:cNvSpPr>
          <p:nvPr/>
        </p:nvSpPr>
        <p:spPr bwMode="auto">
          <a:xfrm>
            <a:off x="854075" y="5387975"/>
            <a:ext cx="8826500" cy="868363"/>
          </a:xfrm>
          <a:prstGeom prst="rect">
            <a:avLst/>
          </a:prstGeom>
          <a:noFill/>
          <a:ln w="9525" algn="ctr">
            <a:noFill/>
            <a:round/>
            <a:headEnd/>
            <a:tailEnd/>
          </a:ln>
        </p:spPr>
        <p:txBody>
          <a:bodyPr lIns="0" tIns="0" rIns="0" bIns="0"/>
          <a:lstStyle/>
          <a:p>
            <a:pPr>
              <a:lnSpc>
                <a:spcPts val="3225"/>
              </a:lnSpc>
            </a:pPr>
            <a:r>
              <a:rPr lang="ru-RU" sz="2400">
                <a:solidFill>
                  <a:srgbClr val="000000"/>
                </a:solidFill>
                <a:latin typeface="BUICOL+TimesNewRomanPSMT" charset="0"/>
              </a:rPr>
              <a:t>–</a:t>
            </a:r>
            <a:r>
              <a:rPr lang="ru-RU" sz="2400">
                <a:solidFill>
                  <a:srgbClr val="000000"/>
                </a:solidFill>
                <a:latin typeface="Times New Roman" pitchFamily="18" charset="0"/>
                <a:cs typeface="Times New Roman" pitchFamily="18" charset="0"/>
              </a:rPr>
              <a:t> </a:t>
            </a:r>
            <a:r>
              <a:rPr lang="ru-RU" sz="2400" b="1">
                <a:solidFill>
                  <a:srgbClr val="000000"/>
                </a:solidFill>
                <a:latin typeface="MGRRLF+PalatinoLinotype-Bold" charset="0"/>
              </a:rPr>
              <a:t>ствара фибринска мрежа </a:t>
            </a:r>
            <a:r>
              <a:rPr lang="ru-RU" sz="2400">
                <a:solidFill>
                  <a:srgbClr val="000000"/>
                </a:solidFill>
                <a:latin typeface="URGEAG+PalatinoLinotype-Roman" charset="0"/>
              </a:rPr>
              <a:t>која служи као потка за</a:t>
            </a:r>
          </a:p>
        </p:txBody>
      </p:sp>
      <p:sp>
        <p:nvSpPr>
          <p:cNvPr id="65548" name="object 13"/>
          <p:cNvSpPr>
            <a:spLocks noChangeArrowheads="1"/>
          </p:cNvSpPr>
          <p:nvPr/>
        </p:nvSpPr>
        <p:spPr bwMode="auto">
          <a:xfrm>
            <a:off x="1196975" y="5681663"/>
            <a:ext cx="7418388" cy="868362"/>
          </a:xfrm>
          <a:prstGeom prst="rect">
            <a:avLst/>
          </a:prstGeom>
          <a:noFill/>
          <a:ln w="9525" algn="ctr">
            <a:noFill/>
            <a:round/>
            <a:headEnd/>
            <a:tailEnd/>
          </a:ln>
        </p:spPr>
        <p:txBody>
          <a:bodyPr lIns="0" tIns="0" rIns="0" bIns="0"/>
          <a:lstStyle/>
          <a:p>
            <a:pPr>
              <a:lnSpc>
                <a:spcPts val="3225"/>
              </a:lnSpc>
            </a:pPr>
            <a:r>
              <a:rPr lang="ru-RU" sz="2400">
                <a:solidFill>
                  <a:srgbClr val="000000"/>
                </a:solidFill>
                <a:latin typeface="URGEAG+PalatinoLinotype-Roman" charset="0"/>
              </a:rPr>
              <a:t>раст фибробласта и новостворених капилара</a:t>
            </a:r>
          </a:p>
        </p:txBody>
      </p:sp>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6562" name="object 3"/>
          <p:cNvSpPr>
            <a:spLocks noChangeArrowheads="1"/>
          </p:cNvSpPr>
          <p:nvPr/>
        </p:nvSpPr>
        <p:spPr bwMode="auto">
          <a:xfrm>
            <a:off x="1249363" y="706438"/>
            <a:ext cx="8188325" cy="1446212"/>
          </a:xfrm>
          <a:prstGeom prst="rect">
            <a:avLst/>
          </a:prstGeom>
          <a:noFill/>
          <a:ln w="9525" algn="ctr">
            <a:noFill/>
            <a:round/>
            <a:headEnd/>
            <a:tailEnd/>
          </a:ln>
        </p:spPr>
        <p:txBody>
          <a:bodyPr lIns="0" tIns="0" rIns="0" bIns="0"/>
          <a:lstStyle/>
          <a:p>
            <a:pPr>
              <a:lnSpc>
                <a:spcPts val="5388"/>
              </a:lnSpc>
            </a:pPr>
            <a:r>
              <a:rPr lang="ru-RU" sz="4000" b="1" dirty="0">
                <a:solidFill>
                  <a:srgbClr val="C00000"/>
                </a:solidFill>
                <a:latin typeface="MGRRLF+PalatinoLinotype-Bold" charset="0"/>
              </a:rPr>
              <a:t>Репарација коштаног ткива</a:t>
            </a:r>
          </a:p>
        </p:txBody>
      </p:sp>
      <p:sp>
        <p:nvSpPr>
          <p:cNvPr id="66563" name="object 4"/>
          <p:cNvSpPr>
            <a:spLocks noChangeArrowheads="1"/>
          </p:cNvSpPr>
          <p:nvPr/>
        </p:nvSpPr>
        <p:spPr bwMode="auto">
          <a:xfrm>
            <a:off x="701675" y="2065338"/>
            <a:ext cx="8555038" cy="868362"/>
          </a:xfrm>
          <a:prstGeom prst="rect">
            <a:avLst/>
          </a:prstGeom>
          <a:noFill/>
          <a:ln w="9525" algn="ctr">
            <a:noFill/>
            <a:round/>
            <a:headEnd/>
            <a:tailEnd/>
          </a:ln>
        </p:spPr>
        <p:txBody>
          <a:bodyPr lIns="0" tIns="0" rIns="0" bIns="0"/>
          <a:lstStyle/>
          <a:p>
            <a:pPr>
              <a:lnSpc>
                <a:spcPts val="3225"/>
              </a:lnSpc>
            </a:pPr>
            <a:r>
              <a:rPr lang="ru-RU" sz="2400">
                <a:solidFill>
                  <a:srgbClr val="000000"/>
                </a:solidFill>
                <a:latin typeface="URGEAG+PalatinoLinotype-Roman" charset="0"/>
              </a:rPr>
              <a:t>• </a:t>
            </a:r>
            <a:r>
              <a:rPr lang="ru-RU" sz="2400" b="1">
                <a:solidFill>
                  <a:srgbClr val="000000"/>
                </a:solidFill>
                <a:latin typeface="MGRRLF+PalatinoLinotype-Bold" charset="0"/>
              </a:rPr>
              <a:t>стварање калуса </a:t>
            </a:r>
            <a:r>
              <a:rPr lang="ru-RU" sz="2400">
                <a:solidFill>
                  <a:srgbClr val="000000"/>
                </a:solidFill>
                <a:latin typeface="URGEAG+PalatinoLinotype-Roman" charset="0"/>
              </a:rPr>
              <a:t>који је новостворено фиброзно</a:t>
            </a:r>
            <a:r>
              <a:rPr lang="ru-RU" sz="2400">
                <a:solidFill>
                  <a:srgbClr val="000000"/>
                </a:solidFill>
                <a:latin typeface="NGRBLQ+PalatinoLinotype-Roman" charset="0"/>
              </a:rPr>
              <a:t>-</a:t>
            </a:r>
          </a:p>
        </p:txBody>
      </p:sp>
      <p:sp>
        <p:nvSpPr>
          <p:cNvPr id="66564" name="object 5"/>
          <p:cNvSpPr>
            <a:spLocks noChangeArrowheads="1"/>
          </p:cNvSpPr>
          <p:nvPr/>
        </p:nvSpPr>
        <p:spPr bwMode="auto">
          <a:xfrm>
            <a:off x="1044575" y="2355850"/>
            <a:ext cx="3089275" cy="868363"/>
          </a:xfrm>
          <a:prstGeom prst="rect">
            <a:avLst/>
          </a:prstGeom>
          <a:noFill/>
          <a:ln w="9525" algn="ctr">
            <a:noFill/>
            <a:round/>
            <a:headEnd/>
            <a:tailEnd/>
          </a:ln>
        </p:spPr>
        <p:txBody>
          <a:bodyPr lIns="0" tIns="0" rIns="0" bIns="0"/>
          <a:lstStyle/>
          <a:p>
            <a:pPr>
              <a:lnSpc>
                <a:spcPts val="3225"/>
              </a:lnSpc>
            </a:pPr>
            <a:r>
              <a:rPr lang="ru-RU" sz="2400">
                <a:solidFill>
                  <a:srgbClr val="000000"/>
                </a:solidFill>
                <a:latin typeface="URGEAG+PalatinoLinotype-Roman" charset="0"/>
              </a:rPr>
              <a:t>хрскавичаво ткиво</a:t>
            </a:r>
          </a:p>
        </p:txBody>
      </p:sp>
      <p:sp>
        <p:nvSpPr>
          <p:cNvPr id="66565" name="object 6"/>
          <p:cNvSpPr>
            <a:spLocks noChangeArrowheads="1"/>
          </p:cNvSpPr>
          <p:nvPr/>
        </p:nvSpPr>
        <p:spPr bwMode="auto">
          <a:xfrm>
            <a:off x="701675" y="3105150"/>
            <a:ext cx="7210425" cy="868363"/>
          </a:xfrm>
          <a:prstGeom prst="rect">
            <a:avLst/>
          </a:prstGeom>
          <a:noFill/>
          <a:ln w="9525" algn="ctr">
            <a:noFill/>
            <a:round/>
            <a:headEnd/>
            <a:tailEnd/>
          </a:ln>
        </p:spPr>
        <p:txBody>
          <a:bodyPr lIns="0" tIns="0" rIns="0" bIns="0"/>
          <a:lstStyle/>
          <a:p>
            <a:pPr>
              <a:lnSpc>
                <a:spcPts val="3238"/>
              </a:lnSpc>
            </a:pPr>
            <a:r>
              <a:rPr lang="ru-RU" sz="2400">
                <a:solidFill>
                  <a:srgbClr val="000000"/>
                </a:solidFill>
                <a:latin typeface="URGEAG+PalatinoLinotype-Roman" charset="0"/>
              </a:rPr>
              <a:t>• калус може бити </a:t>
            </a:r>
            <a:r>
              <a:rPr lang="ru-RU" sz="2400" b="1">
                <a:solidFill>
                  <a:srgbClr val="000000"/>
                </a:solidFill>
                <a:latin typeface="MGRRLF+PalatinoLinotype-Bold" charset="0"/>
              </a:rPr>
              <a:t>периостални </a:t>
            </a:r>
            <a:r>
              <a:rPr lang="ru-RU" sz="2400">
                <a:solidFill>
                  <a:srgbClr val="000000"/>
                </a:solidFill>
                <a:latin typeface="URGEAG+PalatinoLinotype-Roman" charset="0"/>
              </a:rPr>
              <a:t>када је на</a:t>
            </a:r>
          </a:p>
        </p:txBody>
      </p:sp>
      <p:sp>
        <p:nvSpPr>
          <p:cNvPr id="66566" name="object 7"/>
          <p:cNvSpPr>
            <a:spLocks noChangeArrowheads="1"/>
          </p:cNvSpPr>
          <p:nvPr/>
        </p:nvSpPr>
        <p:spPr bwMode="auto">
          <a:xfrm>
            <a:off x="1044575" y="3398838"/>
            <a:ext cx="5724525" cy="868362"/>
          </a:xfrm>
          <a:prstGeom prst="rect">
            <a:avLst/>
          </a:prstGeom>
          <a:noFill/>
          <a:ln w="9525" algn="ctr">
            <a:noFill/>
            <a:round/>
            <a:headEnd/>
            <a:tailEnd/>
          </a:ln>
        </p:spPr>
        <p:txBody>
          <a:bodyPr lIns="0" tIns="0" rIns="0" bIns="0"/>
          <a:lstStyle/>
          <a:p>
            <a:pPr>
              <a:lnSpc>
                <a:spcPts val="3225"/>
              </a:lnSpc>
            </a:pPr>
            <a:r>
              <a:rPr lang="ru-RU" sz="2400">
                <a:solidFill>
                  <a:srgbClr val="000000"/>
                </a:solidFill>
                <a:latin typeface="URGEAG+PalatinoLinotype-Roman" charset="0"/>
              </a:rPr>
              <a:t>периферији од места прелома или</a:t>
            </a:r>
          </a:p>
        </p:txBody>
      </p:sp>
      <p:sp>
        <p:nvSpPr>
          <p:cNvPr id="66567" name="object 8"/>
          <p:cNvSpPr>
            <a:spLocks noChangeArrowheads="1"/>
          </p:cNvSpPr>
          <p:nvPr/>
        </p:nvSpPr>
        <p:spPr bwMode="auto">
          <a:xfrm>
            <a:off x="701675" y="4102100"/>
            <a:ext cx="8774113" cy="868363"/>
          </a:xfrm>
          <a:prstGeom prst="rect">
            <a:avLst/>
          </a:prstGeom>
          <a:noFill/>
          <a:ln w="9525" algn="ctr">
            <a:noFill/>
            <a:round/>
            <a:headEnd/>
            <a:tailEnd/>
          </a:ln>
        </p:spPr>
        <p:txBody>
          <a:bodyPr lIns="0" tIns="0" rIns="0" bIns="0"/>
          <a:lstStyle/>
          <a:p>
            <a:pPr>
              <a:lnSpc>
                <a:spcPts val="3225"/>
              </a:lnSpc>
            </a:pPr>
            <a:r>
              <a:rPr lang="ru-RU" sz="2400">
                <a:solidFill>
                  <a:srgbClr val="000000"/>
                </a:solidFill>
                <a:latin typeface="URGEAG+PalatinoLinotype-Roman" charset="0"/>
              </a:rPr>
              <a:t>• </a:t>
            </a:r>
            <a:r>
              <a:rPr lang="ru-RU" sz="2400" b="1">
                <a:solidFill>
                  <a:srgbClr val="000000"/>
                </a:solidFill>
                <a:latin typeface="MGRRLF+PalatinoLinotype-Bold" charset="0"/>
              </a:rPr>
              <a:t>Интрамедуларни </a:t>
            </a:r>
            <a:r>
              <a:rPr lang="ru-RU" sz="2400">
                <a:solidFill>
                  <a:srgbClr val="000000"/>
                </a:solidFill>
                <a:latin typeface="URGEAG+PalatinoLinotype-Roman" charset="0"/>
              </a:rPr>
              <a:t>калус када је у центру фрактуре</a:t>
            </a:r>
          </a:p>
        </p:txBody>
      </p:sp>
      <p:sp>
        <p:nvSpPr>
          <p:cNvPr id="66568" name="object 9"/>
          <p:cNvSpPr>
            <a:spLocks noChangeArrowheads="1"/>
          </p:cNvSpPr>
          <p:nvPr/>
        </p:nvSpPr>
        <p:spPr bwMode="auto">
          <a:xfrm>
            <a:off x="1082675" y="4432300"/>
            <a:ext cx="1258888" cy="868363"/>
          </a:xfrm>
          <a:prstGeom prst="rect">
            <a:avLst/>
          </a:prstGeom>
          <a:noFill/>
          <a:ln w="9525" algn="ctr">
            <a:noFill/>
            <a:round/>
            <a:headEnd/>
            <a:tailEnd/>
          </a:ln>
        </p:spPr>
        <p:txBody>
          <a:bodyPr lIns="0" tIns="0" rIns="0" bIns="0"/>
          <a:lstStyle/>
          <a:p>
            <a:pPr>
              <a:lnSpc>
                <a:spcPts val="3225"/>
              </a:lnSpc>
            </a:pPr>
            <a:r>
              <a:rPr lang="ru-RU" sz="2400">
                <a:solidFill>
                  <a:srgbClr val="000000"/>
                </a:solidFill>
                <a:latin typeface="URGEAG+PalatinoLinotype-Roman" charset="0"/>
              </a:rPr>
              <a:t>кости</a:t>
            </a:r>
          </a:p>
        </p:txBody>
      </p:sp>
      <p:sp>
        <p:nvSpPr>
          <p:cNvPr id="66569" name="object 10"/>
          <p:cNvSpPr>
            <a:spLocks noChangeArrowheads="1"/>
          </p:cNvSpPr>
          <p:nvPr/>
        </p:nvSpPr>
        <p:spPr bwMode="auto">
          <a:xfrm>
            <a:off x="701675" y="5143500"/>
            <a:ext cx="8183563" cy="1198563"/>
          </a:xfrm>
          <a:prstGeom prst="rect">
            <a:avLst/>
          </a:prstGeom>
          <a:noFill/>
          <a:ln w="9525" algn="ctr">
            <a:noFill/>
            <a:round/>
            <a:headEnd/>
            <a:tailEnd/>
          </a:ln>
        </p:spPr>
        <p:txBody>
          <a:bodyPr lIns="0" tIns="0" rIns="0" bIns="0"/>
          <a:lstStyle/>
          <a:p>
            <a:pPr marL="304800">
              <a:lnSpc>
                <a:spcPts val="3225"/>
              </a:lnSpc>
            </a:pPr>
            <a:r>
              <a:rPr lang="ru-RU" sz="2400">
                <a:solidFill>
                  <a:srgbClr val="000000"/>
                </a:solidFill>
                <a:latin typeface="URGEAG+PalatinoLinotype-Roman" charset="0"/>
              </a:rPr>
              <a:t>• калус се касније </a:t>
            </a:r>
            <a:r>
              <a:rPr lang="ru-RU" sz="2400" b="1">
                <a:solidFill>
                  <a:srgbClr val="000000"/>
                </a:solidFill>
                <a:latin typeface="MGRRLF+PalatinoLinotype-Bold" charset="0"/>
              </a:rPr>
              <a:t>трансформише у сунђерасту</a:t>
            </a:r>
          </a:p>
          <a:p>
            <a:pPr marL="304800">
              <a:lnSpc>
                <a:spcPts val="2600"/>
              </a:lnSpc>
            </a:pPr>
            <a:r>
              <a:rPr lang="ru-RU" sz="2400" b="1">
                <a:solidFill>
                  <a:srgbClr val="000000"/>
                </a:solidFill>
                <a:latin typeface="MGRRLF+PalatinoLinotype-Bold" charset="0"/>
              </a:rPr>
              <a:t>кост </a:t>
            </a:r>
            <a:r>
              <a:rPr lang="ru-RU" sz="2400">
                <a:solidFill>
                  <a:srgbClr val="000000"/>
                </a:solidFill>
                <a:latin typeface="URGEAG+PalatinoLinotype-Roman" charset="0"/>
              </a:rPr>
              <a:t>посредством остеобласта</a:t>
            </a:r>
          </a:p>
        </p:txBody>
      </p:sp>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7586" name="object 3"/>
          <p:cNvSpPr>
            <a:spLocks noChangeArrowheads="1"/>
          </p:cNvSpPr>
          <p:nvPr/>
        </p:nvSpPr>
        <p:spPr bwMode="auto">
          <a:xfrm>
            <a:off x="1565275" y="817563"/>
            <a:ext cx="6738938" cy="1593850"/>
          </a:xfrm>
          <a:prstGeom prst="rect">
            <a:avLst/>
          </a:prstGeom>
          <a:noFill/>
          <a:ln w="9525" algn="ctr">
            <a:noFill/>
            <a:round/>
            <a:headEnd/>
            <a:tailEnd/>
          </a:ln>
        </p:spPr>
        <p:txBody>
          <a:bodyPr lIns="0" tIns="0" rIns="0" bIns="0"/>
          <a:lstStyle/>
          <a:p>
            <a:pPr>
              <a:lnSpc>
                <a:spcPts val="5938"/>
              </a:lnSpc>
            </a:pPr>
            <a:r>
              <a:rPr lang="ru-RU" sz="4400" b="1" dirty="0">
                <a:solidFill>
                  <a:srgbClr val="C00000"/>
                </a:solidFill>
                <a:latin typeface="Times New Roman" pitchFamily="18" charset="0"/>
                <a:cs typeface="Times New Roman" pitchFamily="18" charset="0"/>
              </a:rPr>
              <a:t>Ремоделовање кости</a:t>
            </a:r>
          </a:p>
        </p:txBody>
      </p:sp>
      <p:sp>
        <p:nvSpPr>
          <p:cNvPr id="67587" name="object 4"/>
          <p:cNvSpPr>
            <a:spLocks noChangeArrowheads="1"/>
          </p:cNvSpPr>
          <p:nvPr/>
        </p:nvSpPr>
        <p:spPr bwMode="auto">
          <a:xfrm>
            <a:off x="1158875" y="2435225"/>
            <a:ext cx="8302625" cy="3125788"/>
          </a:xfrm>
          <a:prstGeom prst="rect">
            <a:avLst/>
          </a:prstGeom>
          <a:noFill/>
          <a:ln w="9525" algn="ctr">
            <a:noFill/>
            <a:round/>
            <a:headEnd/>
            <a:tailEnd/>
          </a:ln>
        </p:spPr>
        <p:txBody>
          <a:bodyPr lIns="0" tIns="0" rIns="0" bIns="0"/>
          <a:lstStyle/>
          <a:p>
            <a:pPr marL="354013">
              <a:lnSpc>
                <a:spcPts val="3775"/>
              </a:lnSpc>
            </a:pPr>
            <a:r>
              <a:rPr lang="ru-RU" sz="2800">
                <a:solidFill>
                  <a:srgbClr val="000000"/>
                </a:solidFill>
                <a:latin typeface="Times New Roman" pitchFamily="18" charset="0"/>
                <a:cs typeface="Times New Roman" pitchFamily="18" charset="0"/>
              </a:rPr>
              <a:t>• сунђераста кост се трансформише у</a:t>
            </a:r>
          </a:p>
          <a:p>
            <a:pPr marL="354013">
              <a:lnSpc>
                <a:spcPts val="3188"/>
              </a:lnSpc>
            </a:pPr>
            <a:r>
              <a:rPr lang="ru-RU" sz="2800">
                <a:solidFill>
                  <a:srgbClr val="000000"/>
                </a:solidFill>
                <a:latin typeface="Times New Roman" pitchFamily="18" charset="0"/>
                <a:cs typeface="Times New Roman" pitchFamily="18" charset="0"/>
              </a:rPr>
              <a:t>компактну кост</a:t>
            </a:r>
          </a:p>
          <a:p>
            <a:pPr marL="354013">
              <a:lnSpc>
                <a:spcPts val="3650"/>
              </a:lnSpc>
            </a:pPr>
            <a:r>
              <a:rPr lang="ru-RU" sz="2800">
                <a:solidFill>
                  <a:srgbClr val="000000"/>
                </a:solidFill>
                <a:latin typeface="Times New Roman" pitchFamily="18" charset="0"/>
                <a:cs typeface="Times New Roman" pitchFamily="18" charset="0"/>
              </a:rPr>
              <a:t>• костна срж се реконституише</a:t>
            </a:r>
          </a:p>
          <a:p>
            <a:pPr marL="354013">
              <a:lnSpc>
                <a:spcPts val="3725"/>
              </a:lnSpc>
            </a:pPr>
            <a:r>
              <a:rPr lang="ru-RU" sz="2800">
                <a:solidFill>
                  <a:srgbClr val="000000"/>
                </a:solidFill>
                <a:latin typeface="Times New Roman" pitchFamily="18" charset="0"/>
                <a:cs typeface="Times New Roman" pitchFamily="18" charset="0"/>
              </a:rPr>
              <a:t>• кост се реструктурише као одговор на</a:t>
            </a:r>
          </a:p>
          <a:p>
            <a:pPr marL="354013">
              <a:lnSpc>
                <a:spcPts val="3013"/>
              </a:lnSpc>
            </a:pPr>
            <a:r>
              <a:rPr lang="ru-RU" sz="2800">
                <a:solidFill>
                  <a:srgbClr val="000000"/>
                </a:solidFill>
                <a:latin typeface="Times New Roman" pitchFamily="18" charset="0"/>
                <a:cs typeface="Times New Roman" pitchFamily="18" charset="0"/>
              </a:rPr>
              <a:t>хемијске и механичке подражаје (Волфов</a:t>
            </a:r>
          </a:p>
          <a:p>
            <a:pPr marL="354013">
              <a:lnSpc>
                <a:spcPts val="3025"/>
              </a:lnSpc>
            </a:pPr>
            <a:r>
              <a:rPr lang="ru-RU" sz="2800">
                <a:solidFill>
                  <a:srgbClr val="000000"/>
                </a:solidFill>
                <a:latin typeface="Times New Roman" pitchFamily="18" charset="0"/>
                <a:cs typeface="Times New Roman" pitchFamily="18" charset="0"/>
              </a:rPr>
              <a:t>закон)</a:t>
            </a:r>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p:cNvPicPr>
          <p:nvPr/>
        </p:nvPicPr>
        <p:blipFill>
          <a:blip r:embed="rId2" cstate="print"/>
          <a:stretch>
            <a:fillRect/>
          </a:stretch>
        </p:blipFill>
        <p:spPr>
          <a:xfrm>
            <a:off x="0" y="0"/>
            <a:ext cx="9144000" cy="6845300"/>
          </a:xfrm>
          <a:prstGeom prst="rect">
            <a:avLst/>
          </a:prstGeom>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8610" name="object 3"/>
          <p:cNvSpPr>
            <a:spLocks noChangeArrowheads="1"/>
          </p:cNvSpPr>
          <p:nvPr/>
        </p:nvSpPr>
        <p:spPr bwMode="auto">
          <a:xfrm>
            <a:off x="1276350" y="782638"/>
            <a:ext cx="8126413" cy="1446212"/>
          </a:xfrm>
          <a:prstGeom prst="rect">
            <a:avLst/>
          </a:prstGeom>
          <a:noFill/>
          <a:ln w="9525" algn="ctr">
            <a:noFill/>
            <a:round/>
            <a:headEnd/>
            <a:tailEnd/>
          </a:ln>
        </p:spPr>
        <p:txBody>
          <a:bodyPr lIns="0" tIns="0" rIns="0" bIns="0"/>
          <a:lstStyle/>
          <a:p>
            <a:pPr>
              <a:lnSpc>
                <a:spcPts val="5388"/>
              </a:lnSpc>
            </a:pPr>
            <a:r>
              <a:rPr lang="ru-RU" sz="4000" b="1" dirty="0">
                <a:solidFill>
                  <a:srgbClr val="C00000"/>
                </a:solidFill>
                <a:latin typeface="Times New Roman" pitchFamily="18" charset="0"/>
                <a:cs typeface="Times New Roman" pitchFamily="18" charset="0"/>
              </a:rPr>
              <a:t>Примарно</a:t>
            </a:r>
            <a:r>
              <a:rPr lang="ru-RU" sz="4000" b="1" dirty="0">
                <a:solidFill>
                  <a:srgbClr val="FF0000"/>
                </a:solidFill>
                <a:latin typeface="Times New Roman" pitchFamily="18" charset="0"/>
                <a:cs typeface="Times New Roman" pitchFamily="18" charset="0"/>
              </a:rPr>
              <a:t> </a:t>
            </a:r>
            <a:r>
              <a:rPr lang="ru-RU" sz="4000" b="1" dirty="0">
                <a:solidFill>
                  <a:srgbClr val="000000"/>
                </a:solidFill>
                <a:latin typeface="Times New Roman" pitchFamily="18" charset="0"/>
                <a:cs typeface="Times New Roman" pitchFamily="18" charset="0"/>
              </a:rPr>
              <a:t>зарастање кости</a:t>
            </a:r>
          </a:p>
        </p:txBody>
      </p:sp>
      <p:sp>
        <p:nvSpPr>
          <p:cNvPr id="68611" name="object 4"/>
          <p:cNvSpPr>
            <a:spLocks noChangeArrowheads="1"/>
          </p:cNvSpPr>
          <p:nvPr/>
        </p:nvSpPr>
        <p:spPr bwMode="auto">
          <a:xfrm>
            <a:off x="930275" y="2446338"/>
            <a:ext cx="8359775" cy="4049712"/>
          </a:xfrm>
          <a:prstGeom prst="rect">
            <a:avLst/>
          </a:prstGeom>
          <a:noFill/>
          <a:ln w="9525" algn="ctr">
            <a:noFill/>
            <a:round/>
            <a:headEnd/>
            <a:tailEnd/>
          </a:ln>
        </p:spPr>
        <p:txBody>
          <a:bodyPr lIns="0" tIns="0" rIns="0" bIns="0"/>
          <a:lstStyle/>
          <a:p>
            <a:pPr>
              <a:lnSpc>
                <a:spcPts val="3763"/>
              </a:lnSpc>
            </a:pPr>
            <a:r>
              <a:rPr lang="ru-RU" sz="2800">
                <a:solidFill>
                  <a:srgbClr val="000000"/>
                </a:solidFill>
                <a:latin typeface="Times New Roman" pitchFamily="18" charset="0"/>
                <a:cs typeface="Times New Roman" pitchFamily="18" charset="0"/>
              </a:rPr>
              <a:t>• када постоји </a:t>
            </a:r>
            <a:r>
              <a:rPr lang="ru-RU" sz="2800" b="1">
                <a:solidFill>
                  <a:srgbClr val="000000"/>
                </a:solidFill>
                <a:latin typeface="Times New Roman" pitchFamily="18" charset="0"/>
                <a:cs typeface="Times New Roman" pitchFamily="18" charset="0"/>
              </a:rPr>
              <a:t>директан контакт </a:t>
            </a:r>
            <a:r>
              <a:rPr lang="ru-RU" sz="2800">
                <a:solidFill>
                  <a:srgbClr val="000000"/>
                </a:solidFill>
                <a:latin typeface="Times New Roman" pitchFamily="18" charset="0"/>
                <a:cs typeface="Times New Roman" pitchFamily="18" charset="0"/>
              </a:rPr>
              <a:t>крајева</a:t>
            </a:r>
          </a:p>
          <a:p>
            <a:pPr>
              <a:lnSpc>
                <a:spcPts val="3188"/>
              </a:lnSpc>
            </a:pPr>
            <a:r>
              <a:rPr lang="ru-RU" sz="2800">
                <a:solidFill>
                  <a:srgbClr val="000000"/>
                </a:solidFill>
                <a:latin typeface="Times New Roman" pitchFamily="18" charset="0"/>
                <a:cs typeface="Times New Roman" pitchFamily="18" charset="0"/>
              </a:rPr>
              <a:t>преломљене кости</a:t>
            </a:r>
          </a:p>
          <a:p>
            <a:pPr>
              <a:lnSpc>
                <a:spcPts val="3650"/>
              </a:lnSpc>
            </a:pPr>
            <a:r>
              <a:rPr lang="ru-RU" sz="2800">
                <a:solidFill>
                  <a:srgbClr val="000000"/>
                </a:solidFill>
                <a:latin typeface="Times New Roman" pitchFamily="18" charset="0"/>
                <a:cs typeface="Times New Roman" pitchFamily="18" charset="0"/>
              </a:rPr>
              <a:t>• </a:t>
            </a:r>
            <a:r>
              <a:rPr lang="ru-RU" sz="2800" b="1">
                <a:solidFill>
                  <a:srgbClr val="000000"/>
                </a:solidFill>
                <a:latin typeface="Times New Roman" pitchFamily="18" charset="0"/>
                <a:cs typeface="Times New Roman" pitchFamily="18" charset="0"/>
              </a:rPr>
              <a:t>одмах се ствара компактна кост </a:t>
            </a:r>
            <a:r>
              <a:rPr lang="ru-RU" sz="2800">
                <a:solidFill>
                  <a:srgbClr val="000000"/>
                </a:solidFill>
                <a:latin typeface="Times New Roman" pitchFamily="18" charset="0"/>
                <a:cs typeface="Times New Roman" pitchFamily="18" charset="0"/>
              </a:rPr>
              <a:t>и</a:t>
            </a:r>
          </a:p>
          <a:p>
            <a:pPr>
              <a:lnSpc>
                <a:spcPts val="3663"/>
              </a:lnSpc>
            </a:pPr>
            <a:r>
              <a:rPr lang="ru-RU" sz="2800">
                <a:solidFill>
                  <a:srgbClr val="000000"/>
                </a:solidFill>
                <a:latin typeface="Times New Roman" pitchFamily="18" charset="0"/>
                <a:cs typeface="Times New Roman" pitchFamily="18" charset="0"/>
              </a:rPr>
              <a:t>• </a:t>
            </a:r>
            <a:r>
              <a:rPr lang="ru-RU" sz="2800" b="1">
                <a:solidFill>
                  <a:srgbClr val="000000"/>
                </a:solidFill>
                <a:latin typeface="Times New Roman" pitchFamily="18" charset="0"/>
                <a:cs typeface="Times New Roman" pitchFamily="18" charset="0"/>
              </a:rPr>
              <a:t>нема стварања калуса</a:t>
            </a:r>
          </a:p>
          <a:p>
            <a:pPr>
              <a:lnSpc>
                <a:spcPts val="3500"/>
              </a:lnSpc>
            </a:pPr>
            <a:r>
              <a:rPr lang="ru-RU" sz="2800">
                <a:solidFill>
                  <a:srgbClr val="000000"/>
                </a:solidFill>
                <a:latin typeface="Times New Roman" pitchFamily="18" charset="0"/>
                <a:cs typeface="Times New Roman" pitchFamily="18" charset="0"/>
              </a:rPr>
              <a:t>• постепено се ствара велики број</a:t>
            </a:r>
          </a:p>
          <a:p>
            <a:pPr>
              <a:lnSpc>
                <a:spcPts val="3200"/>
              </a:lnSpc>
            </a:pPr>
            <a:r>
              <a:rPr lang="ru-RU" sz="2800" b="1">
                <a:solidFill>
                  <a:srgbClr val="000000"/>
                </a:solidFill>
                <a:latin typeface="Times New Roman" pitchFamily="18" charset="0"/>
                <a:cs typeface="Times New Roman" pitchFamily="18" charset="0"/>
              </a:rPr>
              <a:t>секундарних остеона</a:t>
            </a:r>
          </a:p>
          <a:p>
            <a:pPr>
              <a:lnSpc>
                <a:spcPts val="3488"/>
              </a:lnSpc>
            </a:pPr>
            <a:r>
              <a:rPr lang="ru-RU" sz="2800">
                <a:solidFill>
                  <a:srgbClr val="000000"/>
                </a:solidFill>
                <a:latin typeface="Times New Roman" pitchFamily="18" charset="0"/>
                <a:cs typeface="Times New Roman" pitchFamily="18" charset="0"/>
              </a:rPr>
              <a:t>• </a:t>
            </a:r>
            <a:r>
              <a:rPr lang="ru-RU" sz="2800" b="1">
                <a:solidFill>
                  <a:srgbClr val="000000"/>
                </a:solidFill>
                <a:latin typeface="Times New Roman" pitchFamily="18" charset="0"/>
                <a:cs typeface="Times New Roman" pitchFamily="18" charset="0"/>
              </a:rPr>
              <a:t>спор процес </a:t>
            </a:r>
            <a:r>
              <a:rPr lang="ru-RU" sz="2800">
                <a:solidFill>
                  <a:srgbClr val="000000"/>
                </a:solidFill>
                <a:latin typeface="Times New Roman" pitchFamily="18" charset="0"/>
                <a:cs typeface="Times New Roman" pitchFamily="18" charset="0"/>
              </a:rPr>
              <a:t>који траје више месеци или</a:t>
            </a:r>
          </a:p>
          <a:p>
            <a:pPr>
              <a:lnSpc>
                <a:spcPts val="3200"/>
              </a:lnSpc>
            </a:pPr>
            <a:r>
              <a:rPr lang="ru-RU" sz="2800">
                <a:solidFill>
                  <a:srgbClr val="000000"/>
                </a:solidFill>
                <a:latin typeface="Times New Roman" pitchFamily="18" charset="0"/>
                <a:cs typeface="Times New Roman" pitchFamily="18" charset="0"/>
              </a:rPr>
              <a:t>година</a:t>
            </a:r>
          </a:p>
        </p:txBody>
      </p:sp>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634" name="object 3"/>
          <p:cNvSpPr>
            <a:spLocks noChangeArrowheads="1"/>
          </p:cNvSpPr>
          <p:nvPr/>
        </p:nvSpPr>
        <p:spPr bwMode="auto">
          <a:xfrm>
            <a:off x="998538" y="935038"/>
            <a:ext cx="8583612" cy="1446212"/>
          </a:xfrm>
          <a:prstGeom prst="rect">
            <a:avLst/>
          </a:prstGeom>
          <a:noFill/>
          <a:ln w="9525" algn="ctr">
            <a:noFill/>
            <a:round/>
            <a:headEnd/>
            <a:tailEnd/>
          </a:ln>
        </p:spPr>
        <p:txBody>
          <a:bodyPr lIns="0" tIns="0" rIns="0" bIns="0"/>
          <a:lstStyle/>
          <a:p>
            <a:pPr>
              <a:lnSpc>
                <a:spcPts val="5388"/>
              </a:lnSpc>
            </a:pPr>
            <a:r>
              <a:rPr lang="ru-RU" sz="4000" b="1" dirty="0">
                <a:solidFill>
                  <a:srgbClr val="C00000"/>
                </a:solidFill>
                <a:latin typeface="Times New Roman" pitchFamily="18" charset="0"/>
                <a:cs typeface="Times New Roman" pitchFamily="18" charset="0"/>
              </a:rPr>
              <a:t>Секундарно</a:t>
            </a:r>
            <a:r>
              <a:rPr lang="ru-RU" sz="4000" b="1" dirty="0">
                <a:solidFill>
                  <a:srgbClr val="FF0000"/>
                </a:solidFill>
                <a:latin typeface="Times New Roman" pitchFamily="18" charset="0"/>
                <a:cs typeface="Times New Roman" pitchFamily="18" charset="0"/>
              </a:rPr>
              <a:t> </a:t>
            </a:r>
            <a:r>
              <a:rPr lang="ru-RU" sz="4000" b="1" dirty="0">
                <a:solidFill>
                  <a:srgbClr val="000000"/>
                </a:solidFill>
                <a:latin typeface="Times New Roman" pitchFamily="18" charset="0"/>
                <a:cs typeface="Times New Roman" pitchFamily="18" charset="0"/>
              </a:rPr>
              <a:t>зарастање кости</a:t>
            </a:r>
          </a:p>
        </p:txBody>
      </p:sp>
      <p:sp>
        <p:nvSpPr>
          <p:cNvPr id="69635" name="object 4"/>
          <p:cNvSpPr>
            <a:spLocks noChangeArrowheads="1"/>
          </p:cNvSpPr>
          <p:nvPr/>
        </p:nvSpPr>
        <p:spPr bwMode="auto">
          <a:xfrm>
            <a:off x="854075" y="2379663"/>
            <a:ext cx="7351713" cy="1477962"/>
          </a:xfrm>
          <a:prstGeom prst="rect">
            <a:avLst/>
          </a:prstGeom>
          <a:noFill/>
          <a:ln w="9525" algn="ctr">
            <a:noFill/>
            <a:round/>
            <a:headEnd/>
            <a:tailEnd/>
          </a:ln>
        </p:spPr>
        <p:txBody>
          <a:bodyPr lIns="0" tIns="0" rIns="0" bIns="0"/>
          <a:lstStyle/>
          <a:p>
            <a:pPr>
              <a:lnSpc>
                <a:spcPts val="3775"/>
              </a:lnSpc>
            </a:pPr>
            <a:r>
              <a:rPr lang="ru-RU" sz="2800">
                <a:solidFill>
                  <a:srgbClr val="000000"/>
                </a:solidFill>
                <a:latin typeface="Times New Roman" pitchFamily="18" charset="0"/>
                <a:cs typeface="Times New Roman" pitchFamily="18" charset="0"/>
              </a:rPr>
              <a:t>• када крајеви кости </a:t>
            </a:r>
            <a:r>
              <a:rPr lang="ru-RU" sz="2800" b="1">
                <a:solidFill>
                  <a:srgbClr val="000000"/>
                </a:solidFill>
                <a:latin typeface="Times New Roman" pitchFamily="18" charset="0"/>
                <a:cs typeface="Times New Roman" pitchFamily="18" charset="0"/>
              </a:rPr>
              <a:t>нису у контакту</a:t>
            </a:r>
          </a:p>
          <a:p>
            <a:pPr>
              <a:lnSpc>
                <a:spcPts val="3650"/>
              </a:lnSpc>
            </a:pPr>
            <a:r>
              <a:rPr lang="ru-RU" sz="2800">
                <a:solidFill>
                  <a:srgbClr val="000000"/>
                </a:solidFill>
                <a:latin typeface="Times New Roman" pitchFamily="18" charset="0"/>
                <a:cs typeface="Times New Roman" pitchFamily="18" charset="0"/>
              </a:rPr>
              <a:t>• ствара се </a:t>
            </a:r>
            <a:r>
              <a:rPr lang="ru-RU" sz="2800" b="1">
                <a:solidFill>
                  <a:srgbClr val="000000"/>
                </a:solidFill>
                <a:latin typeface="Times New Roman" pitchFamily="18" charset="0"/>
                <a:cs typeface="Times New Roman" pitchFamily="18" charset="0"/>
              </a:rPr>
              <a:t>калус</a:t>
            </a:r>
          </a:p>
        </p:txBody>
      </p:sp>
      <p:sp>
        <p:nvSpPr>
          <p:cNvPr id="69636" name="object 5"/>
          <p:cNvSpPr>
            <a:spLocks noChangeArrowheads="1"/>
          </p:cNvSpPr>
          <p:nvPr/>
        </p:nvSpPr>
        <p:spPr bwMode="auto">
          <a:xfrm>
            <a:off x="854075" y="3313113"/>
            <a:ext cx="8831263" cy="1012825"/>
          </a:xfrm>
          <a:prstGeom prst="rect">
            <a:avLst/>
          </a:prstGeom>
          <a:noFill/>
          <a:ln w="9525" algn="ctr">
            <a:noFill/>
            <a:round/>
            <a:headEnd/>
            <a:tailEnd/>
          </a:ln>
        </p:spPr>
        <p:txBody>
          <a:bodyPr lIns="0" tIns="0" rIns="0" bIns="0"/>
          <a:lstStyle/>
          <a:p>
            <a:pPr>
              <a:lnSpc>
                <a:spcPts val="3763"/>
              </a:lnSpc>
            </a:pPr>
            <a:r>
              <a:rPr lang="ru-RU" sz="2800">
                <a:solidFill>
                  <a:srgbClr val="000000"/>
                </a:solidFill>
                <a:latin typeface="Times New Roman" pitchFamily="18" charset="0"/>
                <a:cs typeface="Times New Roman" pitchFamily="18" charset="0"/>
              </a:rPr>
              <a:t>• калус може бити периостални и медуларни</a:t>
            </a:r>
          </a:p>
        </p:txBody>
      </p:sp>
      <p:sp>
        <p:nvSpPr>
          <p:cNvPr id="69637" name="object 6"/>
          <p:cNvSpPr>
            <a:spLocks noChangeArrowheads="1"/>
          </p:cNvSpPr>
          <p:nvPr/>
        </p:nvSpPr>
        <p:spPr bwMode="auto">
          <a:xfrm>
            <a:off x="1196975" y="3694113"/>
            <a:ext cx="8542338" cy="1012825"/>
          </a:xfrm>
          <a:prstGeom prst="rect">
            <a:avLst/>
          </a:prstGeom>
          <a:noFill/>
          <a:ln w="9525" algn="ctr">
            <a:noFill/>
            <a:round/>
            <a:headEnd/>
            <a:tailEnd/>
          </a:ln>
        </p:spPr>
        <p:txBody>
          <a:bodyPr lIns="0" tIns="0" rIns="0" bIns="0"/>
          <a:lstStyle/>
          <a:p>
            <a:pPr>
              <a:lnSpc>
                <a:spcPts val="3763"/>
              </a:lnSpc>
            </a:pPr>
            <a:r>
              <a:rPr lang="ru-RU" sz="2800">
                <a:solidFill>
                  <a:srgbClr val="000000"/>
                </a:solidFill>
                <a:latin typeface="Times New Roman" pitchFamily="18" charset="0"/>
                <a:cs typeface="Times New Roman" pitchFamily="18" charset="0"/>
              </a:rPr>
              <a:t>и успоставља структурни континуитет кости</a:t>
            </a:r>
          </a:p>
        </p:txBody>
      </p:sp>
      <p:sp>
        <p:nvSpPr>
          <p:cNvPr id="69638" name="object 7"/>
          <p:cNvSpPr>
            <a:spLocks noChangeArrowheads="1"/>
          </p:cNvSpPr>
          <p:nvPr/>
        </p:nvSpPr>
        <p:spPr bwMode="auto">
          <a:xfrm>
            <a:off x="854075" y="4159250"/>
            <a:ext cx="7491413" cy="1865313"/>
          </a:xfrm>
          <a:prstGeom prst="rect">
            <a:avLst/>
          </a:prstGeom>
          <a:noFill/>
          <a:ln w="9525" algn="ctr">
            <a:noFill/>
            <a:round/>
            <a:headEnd/>
            <a:tailEnd/>
          </a:ln>
        </p:spPr>
        <p:txBody>
          <a:bodyPr lIns="0" tIns="0" rIns="0" bIns="0"/>
          <a:lstStyle/>
          <a:p>
            <a:pPr marL="354013">
              <a:lnSpc>
                <a:spcPts val="3775"/>
              </a:lnSpc>
            </a:pPr>
            <a:r>
              <a:rPr lang="ru-RU" sz="2800">
                <a:solidFill>
                  <a:srgbClr val="000000"/>
                </a:solidFill>
                <a:latin typeface="Times New Roman" pitchFamily="18" charset="0"/>
                <a:cs typeface="Times New Roman" pitchFamily="18" charset="0"/>
              </a:rPr>
              <a:t>• калус подлеже </a:t>
            </a:r>
            <a:r>
              <a:rPr lang="ru-RU" sz="2800" b="1">
                <a:solidFill>
                  <a:srgbClr val="000000"/>
                </a:solidFill>
                <a:latin typeface="Times New Roman" pitchFamily="18" charset="0"/>
                <a:cs typeface="Times New Roman" pitchFamily="18" charset="0"/>
              </a:rPr>
              <a:t>осификацији</a:t>
            </a:r>
          </a:p>
          <a:p>
            <a:pPr marL="354013">
              <a:lnSpc>
                <a:spcPts val="3500"/>
              </a:lnSpc>
            </a:pPr>
            <a:r>
              <a:rPr lang="ru-RU" sz="2800">
                <a:solidFill>
                  <a:srgbClr val="000000"/>
                </a:solidFill>
                <a:latin typeface="Times New Roman" pitchFamily="18" charset="0"/>
                <a:cs typeface="Times New Roman" pitchFamily="18" charset="0"/>
              </a:rPr>
              <a:t>• калус се формира релативно брзо, за</a:t>
            </a:r>
          </a:p>
          <a:p>
            <a:pPr marL="354013">
              <a:lnSpc>
                <a:spcPts val="3200"/>
              </a:lnSpc>
            </a:pPr>
            <a:r>
              <a:rPr lang="ru-RU" sz="2800" b="1">
                <a:solidFill>
                  <a:srgbClr val="000000"/>
                </a:solidFill>
                <a:latin typeface="Times New Roman" pitchFamily="18" charset="0"/>
                <a:cs typeface="Times New Roman" pitchFamily="18" charset="0"/>
              </a:rPr>
              <a:t>неколико недеља</a:t>
            </a:r>
          </a:p>
        </p:txBody>
      </p:sp>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object 3"/>
          <p:cNvSpPr>
            <a:spLocks noChangeArrowheads="1"/>
          </p:cNvSpPr>
          <p:nvPr/>
        </p:nvSpPr>
        <p:spPr bwMode="auto">
          <a:xfrm>
            <a:off x="251520" y="1916832"/>
            <a:ext cx="6840760" cy="2263775"/>
          </a:xfrm>
          <a:prstGeom prst="rect">
            <a:avLst/>
          </a:prstGeom>
          <a:noFill/>
          <a:ln w="9525" algn="ctr">
            <a:noFill/>
            <a:round/>
            <a:headEnd/>
            <a:tailEnd/>
          </a:ln>
        </p:spPr>
        <p:txBody>
          <a:bodyPr lIns="0" tIns="0" rIns="0" bIns="0"/>
          <a:lstStyle/>
          <a:p>
            <a:pPr marL="2049463" algn="ctr">
              <a:lnSpc>
                <a:spcPts val="5938"/>
              </a:lnSpc>
            </a:pPr>
            <a:r>
              <a:rPr lang="ru-RU" sz="4400" b="1" dirty="0" smtClean="0">
                <a:solidFill>
                  <a:srgbClr val="000000"/>
                </a:solidFill>
                <a:latin typeface="Times New Roman" pitchFamily="18" charset="0"/>
                <a:cs typeface="Times New Roman" pitchFamily="18" charset="0"/>
              </a:rPr>
              <a:t>Системске болести везивног ткива</a:t>
            </a:r>
            <a:endParaRPr lang="ru-RU" sz="4400" b="1" dirty="0">
              <a:solidFill>
                <a:srgbClr val="000000"/>
              </a:solidFill>
              <a:latin typeface="Times New Roman" pitchFamily="18" charset="0"/>
              <a:cs typeface="Times New Roman" pitchFamily="18" charset="0"/>
            </a:endParaRPr>
          </a:p>
        </p:txBody>
      </p:sp>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1" name="object 5"/>
          <p:cNvSpPr>
            <a:spLocks noChangeArrowheads="1"/>
          </p:cNvSpPr>
          <p:nvPr/>
        </p:nvSpPr>
        <p:spPr bwMode="auto">
          <a:xfrm>
            <a:off x="971600" y="1556792"/>
            <a:ext cx="7891463" cy="4896544"/>
          </a:xfrm>
          <a:prstGeom prst="rect">
            <a:avLst/>
          </a:prstGeom>
          <a:noFill/>
          <a:ln w="9525" algn="ctr">
            <a:noFill/>
            <a:round/>
            <a:headEnd/>
            <a:tailEnd/>
          </a:ln>
        </p:spPr>
        <p:txBody>
          <a:bodyPr lIns="0" tIns="0" rIns="0" bIns="0"/>
          <a:lstStyle/>
          <a:p>
            <a:pPr>
              <a:buFont typeface="Wingdings" pitchFamily="2" charset="2"/>
              <a:buChar char="ü"/>
            </a:pPr>
            <a:r>
              <a:rPr lang="ru-RU" sz="3000" dirty="0" smtClean="0">
                <a:solidFill>
                  <a:srgbClr val="FF6600"/>
                </a:solidFill>
                <a:latin typeface="Times New Roman" pitchFamily="18" charset="0"/>
                <a:cs typeface="Times New Roman" pitchFamily="18" charset="0"/>
              </a:rPr>
              <a:t>Системске аутоимунске болести</a:t>
            </a:r>
          </a:p>
          <a:p>
            <a:pPr>
              <a:buFont typeface="Wingdings" pitchFamily="2" charset="2"/>
              <a:buChar char="ü"/>
            </a:pPr>
            <a:r>
              <a:rPr lang="ru-RU" sz="3000" dirty="0" smtClean="0">
                <a:solidFill>
                  <a:srgbClr val="FF6600"/>
                </a:solidFill>
                <a:latin typeface="Times New Roman" pitchFamily="18" charset="0"/>
                <a:cs typeface="Times New Roman" pitchFamily="18" charset="0"/>
              </a:rPr>
              <a:t>Реуматске болести</a:t>
            </a:r>
          </a:p>
          <a:p>
            <a:pPr lvl="0">
              <a:buFont typeface="Wingdings" pitchFamily="2" charset="2"/>
              <a:buChar char="ü"/>
            </a:pPr>
            <a:r>
              <a:rPr lang="ru-RU" sz="3000" dirty="0" smtClean="0">
                <a:solidFill>
                  <a:srgbClr val="FF6600"/>
                </a:solidFill>
                <a:latin typeface="Times New Roman" pitchFamily="18" charset="0"/>
                <a:cs typeface="Times New Roman" pitchFamily="18" charset="0"/>
              </a:rPr>
              <a:t>Колагенозе </a:t>
            </a:r>
            <a:r>
              <a:rPr lang="en-US" sz="3000" dirty="0" smtClean="0">
                <a:solidFill>
                  <a:srgbClr val="000000"/>
                </a:solidFill>
                <a:latin typeface="Times New Roman" pitchFamily="18" charset="0"/>
                <a:cs typeface="Times New Roman" pitchFamily="18" charset="0"/>
              </a:rPr>
              <a:t>“collagen-vascular diseases”</a:t>
            </a:r>
            <a:endParaRPr lang="sr-Cyrl-CS" sz="3000" dirty="0" smtClean="0">
              <a:solidFill>
                <a:srgbClr val="000000"/>
              </a:solidFill>
              <a:latin typeface="Times New Roman" pitchFamily="18" charset="0"/>
              <a:cs typeface="Times New Roman" pitchFamily="18" charset="0"/>
            </a:endParaRPr>
          </a:p>
          <a:p>
            <a:pPr lvl="0">
              <a:buFont typeface="Wingdings" pitchFamily="2" charset="2"/>
              <a:buChar char="ü"/>
            </a:pPr>
            <a:endParaRPr lang="sr-Cyrl-CS" sz="3000" dirty="0" smtClean="0">
              <a:solidFill>
                <a:srgbClr val="000000"/>
              </a:solidFill>
              <a:latin typeface="Times New Roman" pitchFamily="18" charset="0"/>
              <a:cs typeface="Times New Roman" pitchFamily="18" charset="0"/>
            </a:endParaRPr>
          </a:p>
          <a:p>
            <a:pPr lvl="0">
              <a:buFont typeface="Wingdings" pitchFamily="2" charset="2"/>
              <a:buChar char="ü"/>
            </a:pPr>
            <a:r>
              <a:rPr lang="sr-Cyrl-CS" sz="3000" dirty="0" smtClean="0">
                <a:solidFill>
                  <a:srgbClr val="000000"/>
                </a:solidFill>
                <a:latin typeface="Times New Roman" pitchFamily="18" charset="0"/>
                <a:cs typeface="Times New Roman" pitchFamily="18" charset="0"/>
              </a:rPr>
              <a:t>Ове болести карактерише </a:t>
            </a:r>
            <a:r>
              <a:rPr lang="sr-Cyrl-CS" sz="3000" dirty="0" smtClean="0">
                <a:solidFill>
                  <a:srgbClr val="FF6600"/>
                </a:solidFill>
                <a:latin typeface="Times New Roman" pitchFamily="18" charset="0"/>
                <a:cs typeface="Times New Roman" pitchFamily="18" charset="0"/>
              </a:rPr>
              <a:t>бол</a:t>
            </a:r>
            <a:r>
              <a:rPr lang="sr-Cyrl-CS" sz="3000" dirty="0" smtClean="0">
                <a:solidFill>
                  <a:srgbClr val="000000"/>
                </a:solidFill>
                <a:latin typeface="Times New Roman" pitchFamily="18" charset="0"/>
                <a:cs typeface="Times New Roman" pitchFamily="18" charset="0"/>
              </a:rPr>
              <a:t> и </a:t>
            </a:r>
            <a:r>
              <a:rPr lang="sr-Cyrl-CS" sz="3000" dirty="0" smtClean="0">
                <a:solidFill>
                  <a:srgbClr val="FF6600"/>
                </a:solidFill>
                <a:latin typeface="Times New Roman" pitchFamily="18" charset="0"/>
                <a:cs typeface="Times New Roman" pitchFamily="18" charset="0"/>
              </a:rPr>
              <a:t>запаљење</a:t>
            </a:r>
            <a:r>
              <a:rPr lang="sr-Cyrl-CS" sz="3000" dirty="0" smtClean="0">
                <a:solidFill>
                  <a:srgbClr val="000000"/>
                </a:solidFill>
                <a:latin typeface="Times New Roman" pitchFamily="18" charset="0"/>
                <a:cs typeface="Times New Roman" pitchFamily="18" charset="0"/>
              </a:rPr>
              <a:t> </a:t>
            </a:r>
            <a:r>
              <a:rPr lang="sr-Cyrl-CS" sz="3000" dirty="0" smtClean="0">
                <a:solidFill>
                  <a:srgbClr val="C00000"/>
                </a:solidFill>
                <a:latin typeface="Times New Roman" pitchFamily="18" charset="0"/>
                <a:cs typeface="Times New Roman" pitchFamily="18" charset="0"/>
              </a:rPr>
              <a:t>зглобова </a:t>
            </a:r>
            <a:r>
              <a:rPr lang="sr-Cyrl-CS" sz="3000" dirty="0" smtClean="0">
                <a:latin typeface="Times New Roman" pitchFamily="18" charset="0"/>
                <a:cs typeface="Times New Roman" pitchFamily="18" charset="0"/>
              </a:rPr>
              <a:t>и</a:t>
            </a:r>
            <a:r>
              <a:rPr lang="sr-Cyrl-CS" sz="3000" dirty="0" smtClean="0">
                <a:solidFill>
                  <a:srgbClr val="C00000"/>
                </a:solidFill>
                <a:latin typeface="Times New Roman" pitchFamily="18" charset="0"/>
                <a:cs typeface="Times New Roman" pitchFamily="18" charset="0"/>
              </a:rPr>
              <a:t> везивног ткива</a:t>
            </a:r>
          </a:p>
          <a:p>
            <a:pPr lvl="0">
              <a:buFont typeface="Wingdings" pitchFamily="2" charset="2"/>
              <a:buChar char="ü"/>
            </a:pPr>
            <a:endParaRPr lang="sr-Cyrl-CS" sz="3000" dirty="0" smtClean="0">
              <a:solidFill>
                <a:srgbClr val="C00000"/>
              </a:solidFill>
              <a:latin typeface="Times New Roman" pitchFamily="18" charset="0"/>
              <a:cs typeface="Times New Roman" pitchFamily="18" charset="0"/>
            </a:endParaRPr>
          </a:p>
          <a:p>
            <a:pPr lvl="0"/>
            <a:r>
              <a:rPr lang="sr-Cyrl-CS" sz="3000" b="1" dirty="0" smtClean="0">
                <a:latin typeface="Times New Roman" pitchFamily="18" charset="0"/>
                <a:cs typeface="Times New Roman" pitchFamily="18" charset="0"/>
              </a:rPr>
              <a:t>Етиопатогенеза:</a:t>
            </a:r>
          </a:p>
          <a:p>
            <a:pPr lvl="0">
              <a:buFont typeface="Wingdings" pitchFamily="2" charset="2"/>
              <a:buChar char="ü"/>
            </a:pPr>
            <a:r>
              <a:rPr lang="sr-Cyrl-CS" sz="3000" dirty="0" smtClean="0">
                <a:solidFill>
                  <a:srgbClr val="C00000"/>
                </a:solidFill>
                <a:latin typeface="Times New Roman" pitchFamily="18" charset="0"/>
                <a:cs typeface="Times New Roman" pitchFamily="18" charset="0"/>
              </a:rPr>
              <a:t>Имунски одговор је усмерен према антигенима сопствених ткива/органа</a:t>
            </a:r>
            <a:endParaRPr lang="en-US" sz="3000" dirty="0" smtClean="0">
              <a:solidFill>
                <a:srgbClr val="C00000"/>
              </a:solidFill>
              <a:latin typeface="Times New Roman" pitchFamily="18" charset="0"/>
              <a:cs typeface="Times New Roman" pitchFamily="18" charset="0"/>
            </a:endParaRPr>
          </a:p>
          <a:p>
            <a:pPr lvl="0">
              <a:buFont typeface="Wingdings" pitchFamily="2" charset="2"/>
              <a:buChar char="ü"/>
            </a:pPr>
            <a:endParaRPr lang="ru-RU" sz="3000" dirty="0" smtClean="0">
              <a:solidFill>
                <a:srgbClr val="000000"/>
              </a:solidFill>
              <a:latin typeface="Times New Roman" pitchFamily="18" charset="0"/>
              <a:cs typeface="Times New Roman" pitchFamily="18" charset="0"/>
            </a:endParaRPr>
          </a:p>
        </p:txBody>
      </p:sp>
      <p:sp>
        <p:nvSpPr>
          <p:cNvPr id="6" name="Rectangle 5"/>
          <p:cNvSpPr/>
          <p:nvPr/>
        </p:nvSpPr>
        <p:spPr>
          <a:xfrm>
            <a:off x="-828600" y="188640"/>
            <a:ext cx="8712968" cy="1077218"/>
          </a:xfrm>
          <a:prstGeom prst="rect">
            <a:avLst/>
          </a:prstGeom>
        </p:spPr>
        <p:txBody>
          <a:bodyPr wrap="square">
            <a:spAutoFit/>
          </a:bodyPr>
          <a:lstStyle/>
          <a:p>
            <a:pPr marL="2049463"/>
            <a:r>
              <a:rPr lang="ru-RU" sz="3200" b="1" dirty="0" smtClean="0">
                <a:solidFill>
                  <a:srgbClr val="C00000"/>
                </a:solidFill>
                <a:latin typeface="Times New Roman" pitchFamily="18" charset="0"/>
                <a:cs typeface="Times New Roman" pitchFamily="18" charset="0"/>
              </a:rPr>
              <a:t>Системске болести везивног ткива </a:t>
            </a:r>
          </a:p>
          <a:p>
            <a:pPr marL="2049463"/>
            <a:r>
              <a:rPr lang="ru-RU" sz="3200" b="1" dirty="0" smtClean="0">
                <a:solidFill>
                  <a:srgbClr val="C00000"/>
                </a:solidFill>
                <a:latin typeface="Times New Roman" pitchFamily="18" charset="0"/>
                <a:cs typeface="Times New Roman" pitchFamily="18" charset="0"/>
              </a:rPr>
              <a:t>се још називају:</a:t>
            </a:r>
            <a:endParaRPr lang="ru-RU" sz="3200" b="1" dirty="0">
              <a:solidFill>
                <a:srgbClr val="C00000"/>
              </a:solidFill>
              <a:latin typeface="Times New Roman" pitchFamily="18" charset="0"/>
              <a:cs typeface="Times New Roman" pitchFamily="18" charset="0"/>
            </a:endParaRPr>
          </a:p>
        </p:txBody>
      </p:sp>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1" name="object 5"/>
          <p:cNvSpPr>
            <a:spLocks noChangeArrowheads="1"/>
          </p:cNvSpPr>
          <p:nvPr/>
        </p:nvSpPr>
        <p:spPr bwMode="auto">
          <a:xfrm>
            <a:off x="1252537" y="2276872"/>
            <a:ext cx="7891463" cy="1851025"/>
          </a:xfrm>
          <a:prstGeom prst="rect">
            <a:avLst/>
          </a:prstGeom>
          <a:noFill/>
          <a:ln w="9525" algn="ctr">
            <a:noFill/>
            <a:round/>
            <a:headEnd/>
            <a:tailEnd/>
          </a:ln>
        </p:spPr>
        <p:txBody>
          <a:bodyPr lIns="0" tIns="0" rIns="0" bIns="0"/>
          <a:lstStyle/>
          <a:p>
            <a:pPr>
              <a:lnSpc>
                <a:spcPts val="4313"/>
              </a:lnSpc>
              <a:buFont typeface="Wingdings" pitchFamily="2" charset="2"/>
              <a:buChar char="ü"/>
            </a:pPr>
            <a:r>
              <a:rPr lang="ru-RU" sz="2800" dirty="0" smtClean="0">
                <a:solidFill>
                  <a:srgbClr val="000000"/>
                </a:solidFill>
                <a:latin typeface="Times New Roman" pitchFamily="18" charset="0"/>
                <a:cs typeface="Times New Roman" pitchFamily="18" charset="0"/>
              </a:rPr>
              <a:t>Реуматоидни артритис</a:t>
            </a:r>
          </a:p>
          <a:p>
            <a:pPr>
              <a:lnSpc>
                <a:spcPts val="4313"/>
              </a:lnSpc>
              <a:buFont typeface="Wingdings" pitchFamily="2" charset="2"/>
              <a:buChar char="ü"/>
            </a:pPr>
            <a:r>
              <a:rPr lang="ru-RU" sz="2800" dirty="0" smtClean="0">
                <a:solidFill>
                  <a:srgbClr val="000000"/>
                </a:solidFill>
                <a:latin typeface="Times New Roman" pitchFamily="18" charset="0"/>
                <a:cs typeface="Times New Roman" pitchFamily="18" charset="0"/>
              </a:rPr>
              <a:t>Системски еритемски лупус</a:t>
            </a:r>
          </a:p>
          <a:p>
            <a:pPr>
              <a:lnSpc>
                <a:spcPts val="4313"/>
              </a:lnSpc>
              <a:buFont typeface="Wingdings" pitchFamily="2" charset="2"/>
              <a:buChar char="ü"/>
            </a:pPr>
            <a:r>
              <a:rPr lang="ru-RU" sz="2800" dirty="0" smtClean="0">
                <a:solidFill>
                  <a:srgbClr val="000000"/>
                </a:solidFill>
                <a:latin typeface="Times New Roman" pitchFamily="18" charset="0"/>
                <a:cs typeface="Times New Roman" pitchFamily="18" charset="0"/>
              </a:rPr>
              <a:t>Системска склероза</a:t>
            </a:r>
          </a:p>
          <a:p>
            <a:pPr>
              <a:lnSpc>
                <a:spcPts val="4313"/>
              </a:lnSpc>
              <a:buFont typeface="Wingdings" pitchFamily="2" charset="2"/>
              <a:buChar char="ü"/>
            </a:pPr>
            <a:r>
              <a:rPr lang="sr-Cyrl-CS" sz="2800" dirty="0" smtClean="0">
                <a:solidFill>
                  <a:srgbClr val="000000"/>
                </a:solidFill>
                <a:latin typeface="Times New Roman" pitchFamily="18" charset="0"/>
                <a:cs typeface="Times New Roman" pitchFamily="18" charset="0"/>
              </a:rPr>
              <a:t>Сјогренов (</a:t>
            </a:r>
            <a:r>
              <a:rPr lang="en-US" sz="2800" dirty="0" err="1" smtClean="0">
                <a:solidFill>
                  <a:srgbClr val="000000"/>
                </a:solidFill>
                <a:latin typeface="Times New Roman" pitchFamily="18" charset="0"/>
                <a:cs typeface="Times New Roman" pitchFamily="18" charset="0"/>
              </a:rPr>
              <a:t>Sjögren</a:t>
            </a:r>
            <a:r>
              <a:rPr lang="sr-Cyrl-CS" sz="2800" dirty="0" smtClean="0">
                <a:solidFill>
                  <a:srgbClr val="000000"/>
                </a:solidFill>
                <a:latin typeface="Times New Roman" pitchFamily="18" charset="0"/>
                <a:cs typeface="Times New Roman" pitchFamily="18" charset="0"/>
              </a:rPr>
              <a:t>)</a:t>
            </a:r>
            <a:r>
              <a:rPr lang="ru-RU" sz="2800" dirty="0" smtClean="0">
                <a:solidFill>
                  <a:srgbClr val="000000"/>
                </a:solidFill>
                <a:latin typeface="Times New Roman" pitchFamily="18" charset="0"/>
                <a:cs typeface="Times New Roman" pitchFamily="18" charset="0"/>
              </a:rPr>
              <a:t> синдром</a:t>
            </a:r>
          </a:p>
          <a:p>
            <a:pPr>
              <a:lnSpc>
                <a:spcPts val="4313"/>
              </a:lnSpc>
              <a:buFont typeface="Wingdings" pitchFamily="2" charset="2"/>
              <a:buChar char="ü"/>
            </a:pPr>
            <a:r>
              <a:rPr lang="ru-RU" sz="2800" dirty="0" smtClean="0">
                <a:solidFill>
                  <a:srgbClr val="000000"/>
                </a:solidFill>
                <a:latin typeface="Times New Roman" pitchFamily="18" charset="0"/>
                <a:cs typeface="Times New Roman" pitchFamily="18" charset="0"/>
              </a:rPr>
              <a:t>Серонегативне артропатије</a:t>
            </a:r>
            <a:endParaRPr lang="ru-RU" sz="2800" dirty="0">
              <a:solidFill>
                <a:srgbClr val="000000"/>
              </a:solidFill>
              <a:latin typeface="Times New Roman" pitchFamily="18" charset="0"/>
              <a:cs typeface="Times New Roman" pitchFamily="18" charset="0"/>
            </a:endParaRPr>
          </a:p>
        </p:txBody>
      </p:sp>
      <p:sp>
        <p:nvSpPr>
          <p:cNvPr id="6" name="Rectangle 5"/>
          <p:cNvSpPr/>
          <p:nvPr/>
        </p:nvSpPr>
        <p:spPr>
          <a:xfrm>
            <a:off x="-756592" y="332656"/>
            <a:ext cx="9649072" cy="848950"/>
          </a:xfrm>
          <a:prstGeom prst="rect">
            <a:avLst/>
          </a:prstGeom>
        </p:spPr>
        <p:txBody>
          <a:bodyPr wrap="square">
            <a:spAutoFit/>
          </a:bodyPr>
          <a:lstStyle/>
          <a:p>
            <a:pPr marL="2049463">
              <a:lnSpc>
                <a:spcPts val="5938"/>
              </a:lnSpc>
            </a:pPr>
            <a:r>
              <a:rPr lang="ru-RU" sz="3600" b="1" dirty="0" smtClean="0">
                <a:solidFill>
                  <a:srgbClr val="C00000"/>
                </a:solidFill>
                <a:latin typeface="Times New Roman" pitchFamily="18" charset="0"/>
                <a:cs typeface="Times New Roman" pitchFamily="18" charset="0"/>
              </a:rPr>
              <a:t>Системске болести везивног ткива</a:t>
            </a:r>
            <a:endParaRPr lang="ru-RU" sz="3600" b="1" dirty="0">
              <a:solidFill>
                <a:srgbClr val="C00000"/>
              </a:solidFill>
              <a:latin typeface="Times New Roman" pitchFamily="18" charset="0"/>
              <a:cs typeface="Times New Roman" pitchFamily="18" charset="0"/>
            </a:endParaRPr>
          </a:p>
        </p:txBody>
      </p:sp>
    </p:spTree>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object 3"/>
          <p:cNvSpPr>
            <a:spLocks noChangeArrowheads="1"/>
          </p:cNvSpPr>
          <p:nvPr/>
        </p:nvSpPr>
        <p:spPr bwMode="auto">
          <a:xfrm>
            <a:off x="1123950" y="615950"/>
            <a:ext cx="8386763" cy="1446213"/>
          </a:xfrm>
          <a:prstGeom prst="rect">
            <a:avLst/>
          </a:prstGeom>
          <a:noFill/>
          <a:ln w="9525" algn="ctr">
            <a:noFill/>
            <a:round/>
            <a:headEnd/>
            <a:tailEnd/>
          </a:ln>
        </p:spPr>
        <p:txBody>
          <a:bodyPr lIns="0" tIns="0" rIns="0" bIns="0"/>
          <a:lstStyle/>
          <a:p>
            <a:pPr>
              <a:lnSpc>
                <a:spcPts val="5388"/>
              </a:lnSpc>
            </a:pPr>
            <a:r>
              <a:rPr lang="ru-RU" sz="4000" b="1" dirty="0">
                <a:solidFill>
                  <a:srgbClr val="C00000"/>
                </a:solidFill>
                <a:latin typeface="Times New Roman" pitchFamily="18" charset="0"/>
                <a:cs typeface="Times New Roman" pitchFamily="18" charset="0"/>
              </a:rPr>
              <a:t>РЕУМАТОИДНИ АРТРИТИС</a:t>
            </a:r>
          </a:p>
        </p:txBody>
      </p:sp>
      <p:sp>
        <p:nvSpPr>
          <p:cNvPr id="56324" name="object 4"/>
          <p:cNvSpPr>
            <a:spLocks noChangeArrowheads="1"/>
          </p:cNvSpPr>
          <p:nvPr/>
        </p:nvSpPr>
        <p:spPr bwMode="auto">
          <a:xfrm>
            <a:off x="777875" y="2359025"/>
            <a:ext cx="9094788" cy="3200400"/>
          </a:xfrm>
          <a:prstGeom prst="rect">
            <a:avLst/>
          </a:prstGeom>
          <a:noFill/>
          <a:ln w="9525" algn="ctr">
            <a:noFill/>
            <a:round/>
            <a:headEnd/>
            <a:tailEnd/>
          </a:ln>
        </p:spPr>
        <p:txBody>
          <a:bodyPr lIns="0" tIns="0" rIns="0" bIns="0"/>
          <a:lstStyle/>
          <a:p>
            <a:pPr>
              <a:lnSpc>
                <a:spcPts val="3775"/>
              </a:lnSpc>
            </a:pPr>
            <a:r>
              <a:rPr lang="ru-RU" sz="2800">
                <a:solidFill>
                  <a:srgbClr val="000000"/>
                </a:solidFill>
                <a:latin typeface="Times New Roman" pitchFamily="18" charset="0"/>
                <a:cs typeface="Times New Roman" pitchFamily="18" charset="0"/>
              </a:rPr>
              <a:t>• </a:t>
            </a:r>
            <a:r>
              <a:rPr lang="ru-RU" sz="2800" b="1">
                <a:solidFill>
                  <a:srgbClr val="000000"/>
                </a:solidFill>
                <a:latin typeface="Times New Roman" pitchFamily="18" charset="0"/>
                <a:cs typeface="Times New Roman" pitchFamily="18" charset="0"/>
              </a:rPr>
              <a:t>системска аутоимунска болест </a:t>
            </a:r>
            <a:r>
              <a:rPr lang="ru-RU" sz="2800">
                <a:solidFill>
                  <a:srgbClr val="000000"/>
                </a:solidFill>
                <a:latin typeface="Times New Roman" pitchFamily="18" charset="0"/>
                <a:cs typeface="Times New Roman" pitchFamily="18" charset="0"/>
              </a:rPr>
              <a:t>која</a:t>
            </a:r>
          </a:p>
          <a:p>
            <a:pPr>
              <a:lnSpc>
                <a:spcPts val="3188"/>
              </a:lnSpc>
            </a:pPr>
            <a:r>
              <a:rPr lang="ru-RU" sz="2800">
                <a:solidFill>
                  <a:srgbClr val="000000"/>
                </a:solidFill>
                <a:latin typeface="Times New Roman" pitchFamily="18" charset="0"/>
                <a:cs typeface="Times New Roman" pitchFamily="18" charset="0"/>
              </a:rPr>
              <a:t>предоминантно захвата зглобове</a:t>
            </a:r>
          </a:p>
          <a:p>
            <a:pPr>
              <a:lnSpc>
                <a:spcPts val="3650"/>
              </a:lnSpc>
            </a:pPr>
            <a:r>
              <a:rPr lang="ru-RU" sz="2800">
                <a:solidFill>
                  <a:srgbClr val="000000"/>
                </a:solidFill>
                <a:latin typeface="Times New Roman" pitchFamily="18" charset="0"/>
                <a:cs typeface="Times New Roman" pitchFamily="18" charset="0"/>
              </a:rPr>
              <a:t>• </a:t>
            </a:r>
            <a:r>
              <a:rPr lang="ru-RU" sz="2800" b="1">
                <a:solidFill>
                  <a:srgbClr val="000000"/>
                </a:solidFill>
                <a:latin typeface="Times New Roman" pitchFamily="18" charset="0"/>
                <a:cs typeface="Times New Roman" pitchFamily="18" charset="0"/>
              </a:rPr>
              <a:t>запаљенска болест зглобова</a:t>
            </a:r>
          </a:p>
          <a:p>
            <a:pPr>
              <a:lnSpc>
                <a:spcPts val="3650"/>
              </a:lnSpc>
            </a:pPr>
            <a:r>
              <a:rPr lang="ru-RU" sz="2800">
                <a:solidFill>
                  <a:srgbClr val="000000"/>
                </a:solidFill>
                <a:latin typeface="Times New Roman" pitchFamily="18" charset="0"/>
                <a:cs typeface="Times New Roman" pitchFamily="18" charset="0"/>
              </a:rPr>
              <a:t>• процес започиње у </a:t>
            </a:r>
            <a:r>
              <a:rPr lang="ru-RU" sz="2800" b="1">
                <a:solidFill>
                  <a:srgbClr val="000000"/>
                </a:solidFill>
                <a:latin typeface="Times New Roman" pitchFamily="18" charset="0"/>
                <a:cs typeface="Times New Roman" pitchFamily="18" charset="0"/>
              </a:rPr>
              <a:t>синовијалној мембрани</a:t>
            </a:r>
          </a:p>
          <a:p>
            <a:pPr>
              <a:lnSpc>
                <a:spcPts val="3500"/>
              </a:lnSpc>
            </a:pPr>
            <a:r>
              <a:rPr lang="ru-RU" sz="2800">
                <a:solidFill>
                  <a:srgbClr val="000000"/>
                </a:solidFill>
                <a:latin typeface="Times New Roman" pitchFamily="18" charset="0"/>
                <a:cs typeface="Times New Roman" pitchFamily="18" charset="0"/>
              </a:rPr>
              <a:t>• касније захвата </a:t>
            </a:r>
            <a:r>
              <a:rPr lang="ru-RU" sz="2800" b="1">
                <a:solidFill>
                  <a:srgbClr val="000000"/>
                </a:solidFill>
                <a:latin typeface="Times New Roman" pitchFamily="18" charset="0"/>
                <a:cs typeface="Times New Roman" pitchFamily="18" charset="0"/>
              </a:rPr>
              <a:t>зглобну хрскавицу, зглобну</a:t>
            </a:r>
          </a:p>
          <a:p>
            <a:pPr>
              <a:lnSpc>
                <a:spcPts val="3200"/>
              </a:lnSpc>
            </a:pPr>
            <a:r>
              <a:rPr lang="ru-RU" sz="2800" b="1">
                <a:solidFill>
                  <a:srgbClr val="000000"/>
                </a:solidFill>
                <a:latin typeface="Times New Roman" pitchFamily="18" charset="0"/>
                <a:cs typeface="Times New Roman" pitchFamily="18" charset="0"/>
              </a:rPr>
              <a:t>капсулу, лигаменте, тетиве и кост</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2"/>
          <p:cNvSpPr txBox="1"/>
          <p:nvPr/>
        </p:nvSpPr>
        <p:spPr>
          <a:xfrm>
            <a:off x="1333500" y="939800"/>
            <a:ext cx="6394450" cy="654050"/>
          </a:xfrm>
          <a:prstGeom prst="rect">
            <a:avLst/>
          </a:prstGeom>
          <a:noFill/>
        </p:spPr>
        <p:txBody>
          <a:bodyPr wrap="none" lIns="0" tIns="0" rIns="0" bIns="0">
            <a:spAutoFit/>
          </a:bodyPr>
          <a:lstStyle/>
          <a:p>
            <a:pPr>
              <a:lnSpc>
                <a:spcPts val="5063"/>
              </a:lnSpc>
            </a:pPr>
            <a:r>
              <a:rPr lang="en-CA" sz="4400" b="1" dirty="0" err="1">
                <a:solidFill>
                  <a:srgbClr val="C00000"/>
                </a:solidFill>
                <a:latin typeface="Palatino Linotype Bold" pitchFamily="18" charset="0"/>
              </a:rPr>
              <a:t>Скелетни</a:t>
            </a:r>
            <a:r>
              <a:rPr lang="en-CA" sz="4400" b="1" dirty="0">
                <a:solidFill>
                  <a:srgbClr val="C00000"/>
                </a:solidFill>
                <a:latin typeface="Palatino Linotype Bold" pitchFamily="18" charset="0"/>
              </a:rPr>
              <a:t> </a:t>
            </a:r>
            <a:r>
              <a:rPr lang="en-CA" sz="4400" b="1" dirty="0" err="1">
                <a:solidFill>
                  <a:srgbClr val="C00000"/>
                </a:solidFill>
                <a:latin typeface="Palatino Linotype Bold" pitchFamily="18" charset="0"/>
              </a:rPr>
              <a:t>систем</a:t>
            </a:r>
            <a:r>
              <a:rPr lang="en-CA" sz="4400" b="1" dirty="0">
                <a:solidFill>
                  <a:srgbClr val="C00000"/>
                </a:solidFill>
                <a:latin typeface="Palatino Linotype Bold" pitchFamily="18" charset="0"/>
              </a:rPr>
              <a:t> </a:t>
            </a:r>
            <a:r>
              <a:rPr lang="en-CA" sz="4400" b="1" dirty="0" err="1">
                <a:solidFill>
                  <a:srgbClr val="C00000"/>
                </a:solidFill>
                <a:latin typeface="Palatino Linotype Bold" pitchFamily="18" charset="0"/>
              </a:rPr>
              <a:t>чине</a:t>
            </a:r>
            <a:endParaRPr lang="en-CA" sz="4400" dirty="0">
              <a:solidFill>
                <a:srgbClr val="C00000"/>
              </a:solidFill>
            </a:endParaRPr>
          </a:p>
        </p:txBody>
      </p:sp>
      <p:sp>
        <p:nvSpPr>
          <p:cNvPr id="3" name="TextBox 3"/>
          <p:cNvSpPr txBox="1"/>
          <p:nvPr/>
        </p:nvSpPr>
        <p:spPr>
          <a:xfrm>
            <a:off x="2527300" y="2603500"/>
            <a:ext cx="6616700" cy="914400"/>
          </a:xfrm>
          <a:prstGeom prst="rect">
            <a:avLst/>
          </a:prstGeom>
          <a:noFill/>
        </p:spPr>
        <p:txBody>
          <a:bodyPr wrap="none" lIns="0" tIns="0" rIns="0" bIns="0">
            <a:spAutoFit/>
          </a:bodyPr>
          <a:lstStyle/>
          <a:p>
            <a:pPr>
              <a:lnSpc>
                <a:spcPts val="5525"/>
              </a:lnSpc>
            </a:pPr>
            <a:r>
              <a:rPr lang="en-CA" sz="4800">
                <a:solidFill>
                  <a:srgbClr val="000000"/>
                </a:solidFill>
                <a:latin typeface="Palatino Linotype" pitchFamily="18" charset="0"/>
              </a:rPr>
              <a:t>• кости</a:t>
            </a:r>
          </a:p>
          <a:p>
            <a:pPr>
              <a:lnSpc>
                <a:spcPts val="5525"/>
              </a:lnSpc>
            </a:pPr>
            <a:endParaRPr lang="en-CA" sz="4800">
              <a:solidFill>
                <a:srgbClr val="000000"/>
              </a:solidFill>
            </a:endParaRPr>
          </a:p>
        </p:txBody>
      </p:sp>
      <p:sp>
        <p:nvSpPr>
          <p:cNvPr id="11268" name="TextBox 4"/>
          <p:cNvSpPr txBox="1">
            <a:spLocks noChangeArrowheads="1"/>
          </p:cNvSpPr>
          <p:nvPr/>
        </p:nvSpPr>
        <p:spPr bwMode="auto">
          <a:xfrm>
            <a:off x="2527300" y="3708400"/>
            <a:ext cx="6616700" cy="914400"/>
          </a:xfrm>
          <a:prstGeom prst="rect">
            <a:avLst/>
          </a:prstGeom>
          <a:noFill/>
          <a:ln w="9525">
            <a:noFill/>
            <a:miter lim="800000"/>
            <a:headEnd/>
            <a:tailEnd/>
          </a:ln>
        </p:spPr>
        <p:txBody>
          <a:bodyPr wrap="none" lIns="0" tIns="0" rIns="0" bIns="0">
            <a:spAutoFit/>
          </a:bodyPr>
          <a:lstStyle/>
          <a:p>
            <a:pPr>
              <a:lnSpc>
                <a:spcPts val="5525"/>
              </a:lnSpc>
            </a:pPr>
            <a:r>
              <a:rPr lang="en-CA" sz="4800">
                <a:solidFill>
                  <a:srgbClr val="000000"/>
                </a:solidFill>
                <a:latin typeface="Palatino Linotype" pitchFamily="18" charset="0"/>
              </a:rPr>
              <a:t>• хрскавица</a:t>
            </a:r>
          </a:p>
          <a:p>
            <a:pPr>
              <a:lnSpc>
                <a:spcPts val="5525"/>
              </a:lnSpc>
            </a:pPr>
            <a:endParaRPr lang="en-CA" sz="4800">
              <a:solidFill>
                <a:srgbClr val="000000"/>
              </a:solidFill>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object 3"/>
          <p:cNvSpPr>
            <a:spLocks noChangeArrowheads="1"/>
          </p:cNvSpPr>
          <p:nvPr/>
        </p:nvSpPr>
        <p:spPr bwMode="auto">
          <a:xfrm>
            <a:off x="1290638" y="406400"/>
            <a:ext cx="7550150" cy="1593850"/>
          </a:xfrm>
          <a:prstGeom prst="rect">
            <a:avLst/>
          </a:prstGeom>
          <a:noFill/>
          <a:ln w="9525" algn="ctr">
            <a:noFill/>
            <a:round/>
            <a:headEnd/>
            <a:tailEnd/>
          </a:ln>
        </p:spPr>
        <p:txBody>
          <a:bodyPr lIns="0" tIns="0" rIns="0" bIns="0"/>
          <a:lstStyle/>
          <a:p>
            <a:pPr>
              <a:lnSpc>
                <a:spcPts val="5938"/>
              </a:lnSpc>
            </a:pPr>
            <a:r>
              <a:rPr lang="ru-RU" sz="4400" b="1" dirty="0">
                <a:solidFill>
                  <a:srgbClr val="C00000"/>
                </a:solidFill>
                <a:latin typeface="Times New Roman" pitchFamily="18" charset="0"/>
                <a:cs typeface="Times New Roman" pitchFamily="18" charset="0"/>
              </a:rPr>
              <a:t>Реуматоидни артритис</a:t>
            </a:r>
          </a:p>
        </p:txBody>
      </p:sp>
      <p:sp>
        <p:nvSpPr>
          <p:cNvPr id="57348" name="object 4"/>
          <p:cNvSpPr>
            <a:spLocks noChangeArrowheads="1"/>
          </p:cNvSpPr>
          <p:nvPr/>
        </p:nvSpPr>
        <p:spPr bwMode="auto">
          <a:xfrm>
            <a:off x="701675" y="1897063"/>
            <a:ext cx="8048625" cy="868362"/>
          </a:xfrm>
          <a:prstGeom prst="rect">
            <a:avLst/>
          </a:prstGeom>
          <a:noFill/>
          <a:ln w="9525" algn="ctr">
            <a:noFill/>
            <a:round/>
            <a:headEnd/>
            <a:tailEnd/>
          </a:ln>
        </p:spPr>
        <p:txBody>
          <a:bodyPr lIns="0" tIns="0" rIns="0" bIns="0"/>
          <a:lstStyle/>
          <a:p>
            <a:pPr>
              <a:lnSpc>
                <a:spcPts val="3225"/>
              </a:lnSpc>
            </a:pPr>
            <a:r>
              <a:rPr lang="ru-RU" sz="2400">
                <a:solidFill>
                  <a:srgbClr val="000000"/>
                </a:solidFill>
                <a:latin typeface="Times New Roman" pitchFamily="18" charset="0"/>
                <a:cs typeface="Times New Roman" pitchFamily="18" charset="0"/>
              </a:rPr>
              <a:t>• узрок болести непознат, аутоантиген непознат</a:t>
            </a:r>
          </a:p>
        </p:txBody>
      </p:sp>
      <p:sp>
        <p:nvSpPr>
          <p:cNvPr id="57349" name="object 5"/>
          <p:cNvSpPr>
            <a:spLocks noChangeArrowheads="1"/>
          </p:cNvSpPr>
          <p:nvPr/>
        </p:nvSpPr>
        <p:spPr bwMode="auto">
          <a:xfrm>
            <a:off x="701675" y="2339975"/>
            <a:ext cx="9012238" cy="4024313"/>
          </a:xfrm>
          <a:prstGeom prst="rect">
            <a:avLst/>
          </a:prstGeom>
          <a:noFill/>
          <a:ln w="9525" algn="ctr">
            <a:noFill/>
            <a:round/>
            <a:headEnd/>
            <a:tailEnd/>
          </a:ln>
        </p:spPr>
        <p:txBody>
          <a:bodyPr lIns="0" tIns="0" rIns="0" bIns="0"/>
          <a:lstStyle/>
          <a:p>
            <a:pPr marL="342900">
              <a:lnSpc>
                <a:spcPts val="3225"/>
              </a:lnSpc>
            </a:pPr>
            <a:r>
              <a:rPr lang="ru-RU" sz="2400" dirty="0">
                <a:solidFill>
                  <a:srgbClr val="000000"/>
                </a:solidFill>
                <a:latin typeface="Times New Roman" pitchFamily="18" charset="0"/>
                <a:cs typeface="Times New Roman" pitchFamily="18" charset="0"/>
              </a:rPr>
              <a:t>• </a:t>
            </a:r>
            <a:r>
              <a:rPr lang="ru-RU" sz="2400" b="1" dirty="0">
                <a:solidFill>
                  <a:srgbClr val="000000"/>
                </a:solidFill>
                <a:latin typeface="Times New Roman" pitchFamily="18" charset="0"/>
                <a:cs typeface="Times New Roman" pitchFamily="18" charset="0"/>
              </a:rPr>
              <a:t>генетска предиспозиција (HLA-DR4, DR1) </a:t>
            </a:r>
            <a:r>
              <a:rPr lang="ru-RU" sz="2400" dirty="0">
                <a:solidFill>
                  <a:srgbClr val="000000"/>
                </a:solidFill>
                <a:latin typeface="Times New Roman" pitchFamily="18" charset="0"/>
                <a:cs typeface="Times New Roman" pitchFamily="18" charset="0"/>
              </a:rPr>
              <a:t>и</a:t>
            </a:r>
          </a:p>
          <a:p>
            <a:pPr marL="342900">
              <a:lnSpc>
                <a:spcPts val="2875"/>
              </a:lnSpc>
            </a:pPr>
            <a:r>
              <a:rPr lang="ru-RU" sz="2400" b="1" dirty="0">
                <a:solidFill>
                  <a:srgbClr val="000000"/>
                </a:solidFill>
                <a:latin typeface="Times New Roman" pitchFamily="18" charset="0"/>
                <a:cs typeface="Times New Roman" pitchFamily="18" charset="0"/>
              </a:rPr>
              <a:t>фактори спољне средине </a:t>
            </a:r>
            <a:r>
              <a:rPr lang="ru-RU" sz="2400" dirty="0">
                <a:solidFill>
                  <a:srgbClr val="000000"/>
                </a:solidFill>
                <a:latin typeface="Times New Roman" pitchFamily="18" charset="0"/>
                <a:cs typeface="Times New Roman" pitchFamily="18" charset="0"/>
              </a:rPr>
              <a:t>(бактерије, вируси,</a:t>
            </a:r>
          </a:p>
          <a:p>
            <a:pPr marL="342900">
              <a:lnSpc>
                <a:spcPts val="2875"/>
              </a:lnSpc>
            </a:pPr>
            <a:r>
              <a:rPr lang="ru-RU" sz="2400" dirty="0">
                <a:solidFill>
                  <a:srgbClr val="000000"/>
                </a:solidFill>
                <a:latin typeface="Times New Roman" pitchFamily="18" charset="0"/>
                <a:cs typeface="Times New Roman" pitchFamily="18" charset="0"/>
              </a:rPr>
              <a:t>пушење) доводе до појаве РА</a:t>
            </a:r>
          </a:p>
          <a:p>
            <a:pPr marL="342900">
              <a:lnSpc>
                <a:spcPts val="3225"/>
              </a:lnSpc>
              <a:spcBef>
                <a:spcPts val="288"/>
              </a:spcBef>
            </a:pPr>
            <a:r>
              <a:rPr lang="ru-RU" sz="2400" dirty="0">
                <a:solidFill>
                  <a:srgbClr val="000000"/>
                </a:solidFill>
                <a:latin typeface="Times New Roman" pitchFamily="18" charset="0"/>
                <a:cs typeface="Times New Roman" pitchFamily="18" charset="0"/>
              </a:rPr>
              <a:t>• </a:t>
            </a:r>
            <a:r>
              <a:rPr lang="ru-RU" sz="2400" b="1" dirty="0">
                <a:solidFill>
                  <a:srgbClr val="000000"/>
                </a:solidFill>
                <a:latin typeface="Times New Roman" pitchFamily="18" charset="0"/>
                <a:cs typeface="Times New Roman" pitchFamily="18" charset="0"/>
              </a:rPr>
              <a:t>патогенеза РА </a:t>
            </a:r>
            <a:r>
              <a:rPr lang="ru-RU" sz="2400" dirty="0">
                <a:solidFill>
                  <a:srgbClr val="000000"/>
                </a:solidFill>
                <a:latin typeface="Times New Roman" pitchFamily="18" charset="0"/>
                <a:cs typeface="Times New Roman" pitchFamily="18" charset="0"/>
              </a:rPr>
              <a:t>- у синовијалној мембрани зглоба,</a:t>
            </a:r>
          </a:p>
          <a:p>
            <a:pPr marL="342900">
              <a:lnSpc>
                <a:spcPts val="2875"/>
              </a:lnSpc>
            </a:pPr>
            <a:r>
              <a:rPr lang="ru-RU" sz="2400" dirty="0">
                <a:solidFill>
                  <a:srgbClr val="000000"/>
                </a:solidFill>
                <a:latin typeface="Times New Roman" pitchFamily="18" charset="0"/>
                <a:cs typeface="Times New Roman" pitchFamily="18" charset="0"/>
              </a:rPr>
              <a:t>долази до реакције између </a:t>
            </a:r>
            <a:r>
              <a:rPr lang="ru-RU" sz="2400" b="1" dirty="0">
                <a:solidFill>
                  <a:srgbClr val="000000"/>
                </a:solidFill>
                <a:latin typeface="Times New Roman" pitchFamily="18" charset="0"/>
                <a:cs typeface="Times New Roman" pitchFamily="18" charset="0"/>
              </a:rPr>
              <a:t>антигена </a:t>
            </a:r>
            <a:r>
              <a:rPr lang="ru-RU" sz="2400" dirty="0">
                <a:solidFill>
                  <a:srgbClr val="000000"/>
                </a:solidFill>
                <a:latin typeface="Times New Roman" pitchFamily="18" charset="0"/>
                <a:cs typeface="Times New Roman" pitchFamily="18" charset="0"/>
              </a:rPr>
              <a:t>и </a:t>
            </a:r>
            <a:r>
              <a:rPr lang="ru-RU" sz="2400" b="1" dirty="0">
                <a:solidFill>
                  <a:srgbClr val="000000"/>
                </a:solidFill>
                <a:latin typeface="Times New Roman" pitchFamily="18" charset="0"/>
                <a:cs typeface="Times New Roman" pitchFamily="18" charset="0"/>
              </a:rPr>
              <a:t>ћелија</a:t>
            </a:r>
          </a:p>
          <a:p>
            <a:pPr marL="342900">
              <a:lnSpc>
                <a:spcPts val="2875"/>
              </a:lnSpc>
            </a:pPr>
            <a:r>
              <a:rPr lang="ru-RU" sz="2400" b="1" dirty="0">
                <a:solidFill>
                  <a:srgbClr val="000000"/>
                </a:solidFill>
                <a:latin typeface="Times New Roman" pitchFamily="18" charset="0"/>
                <a:cs typeface="Times New Roman" pitchFamily="18" charset="0"/>
              </a:rPr>
              <a:t>имунског система</a:t>
            </a:r>
          </a:p>
          <a:p>
            <a:pPr marL="342900">
              <a:lnSpc>
                <a:spcPts val="3225"/>
              </a:lnSpc>
              <a:spcBef>
                <a:spcPts val="288"/>
              </a:spcBef>
            </a:pPr>
            <a:r>
              <a:rPr lang="ru-RU" sz="2400" dirty="0">
                <a:solidFill>
                  <a:srgbClr val="000000"/>
                </a:solidFill>
                <a:latin typeface="Times New Roman" pitchFamily="18" charset="0"/>
                <a:cs typeface="Times New Roman" pitchFamily="18" charset="0"/>
              </a:rPr>
              <a:t>• развија се </a:t>
            </a:r>
            <a:r>
              <a:rPr lang="ru-RU" sz="2400" b="1" dirty="0">
                <a:solidFill>
                  <a:srgbClr val="000000"/>
                </a:solidFill>
                <a:latin typeface="Times New Roman" pitchFamily="18" charset="0"/>
                <a:cs typeface="Times New Roman" pitchFamily="18" charset="0"/>
              </a:rPr>
              <a:t>хронично запаљење</a:t>
            </a:r>
          </a:p>
          <a:p>
            <a:pPr marL="342900">
              <a:lnSpc>
                <a:spcPts val="3225"/>
              </a:lnSpc>
              <a:spcBef>
                <a:spcPts val="288"/>
              </a:spcBef>
            </a:pPr>
            <a:r>
              <a:rPr lang="ru-RU" sz="2400" dirty="0">
                <a:solidFill>
                  <a:srgbClr val="000000"/>
                </a:solidFill>
                <a:latin typeface="Times New Roman" pitchFamily="18" charset="0"/>
                <a:cs typeface="Times New Roman" pitchFamily="18" charset="0"/>
              </a:rPr>
              <a:t>• крајњи исход је стварање тзв. </a:t>
            </a:r>
            <a:r>
              <a:rPr lang="ru-RU" sz="2400" b="1" dirty="0">
                <a:solidFill>
                  <a:srgbClr val="000000"/>
                </a:solidFill>
                <a:latin typeface="Times New Roman" pitchFamily="18" charset="0"/>
                <a:cs typeface="Times New Roman" pitchFamily="18" charset="0"/>
              </a:rPr>
              <a:t>гранулационог ткива</a:t>
            </a:r>
          </a:p>
          <a:p>
            <a:pPr marL="342900">
              <a:lnSpc>
                <a:spcPts val="2875"/>
              </a:lnSpc>
            </a:pPr>
            <a:r>
              <a:rPr lang="ru-RU" sz="2400" dirty="0">
                <a:solidFill>
                  <a:srgbClr val="000000"/>
                </a:solidFill>
                <a:latin typeface="Times New Roman" pitchFamily="18" charset="0"/>
                <a:cs typeface="Times New Roman" pitchFamily="18" charset="0"/>
              </a:rPr>
              <a:t>и </a:t>
            </a:r>
            <a:r>
              <a:rPr lang="ru-RU" sz="2400" b="1" dirty="0">
                <a:solidFill>
                  <a:srgbClr val="000000"/>
                </a:solidFill>
                <a:latin typeface="Times New Roman" pitchFamily="18" charset="0"/>
                <a:cs typeface="Times New Roman" pitchFamily="18" charset="0"/>
              </a:rPr>
              <a:t>трајно оштећење зглоба</a:t>
            </a:r>
          </a:p>
        </p:txBody>
      </p:sp>
    </p:spTree>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object 3"/>
          <p:cNvSpPr>
            <a:spLocks noChangeArrowheads="1"/>
          </p:cNvSpPr>
          <p:nvPr/>
        </p:nvSpPr>
        <p:spPr bwMode="auto">
          <a:xfrm>
            <a:off x="0" y="260648"/>
            <a:ext cx="8513763" cy="2055812"/>
          </a:xfrm>
          <a:prstGeom prst="rect">
            <a:avLst/>
          </a:prstGeom>
          <a:noFill/>
          <a:ln w="9525" algn="ctr">
            <a:noFill/>
            <a:round/>
            <a:headEnd/>
            <a:tailEnd/>
          </a:ln>
        </p:spPr>
        <p:txBody>
          <a:bodyPr lIns="0" tIns="0" rIns="0" bIns="0"/>
          <a:lstStyle/>
          <a:p>
            <a:pPr marL="965200" algn="ctr">
              <a:lnSpc>
                <a:spcPts val="5388"/>
              </a:lnSpc>
            </a:pPr>
            <a:r>
              <a:rPr lang="ru-RU" sz="4000" b="1" dirty="0">
                <a:solidFill>
                  <a:srgbClr val="C00000"/>
                </a:solidFill>
                <a:latin typeface="Times New Roman" pitchFamily="18" charset="0"/>
                <a:cs typeface="Times New Roman" pitchFamily="18" charset="0"/>
              </a:rPr>
              <a:t>Патофизиологија</a:t>
            </a:r>
          </a:p>
          <a:p>
            <a:pPr marL="965200" algn="ctr">
              <a:lnSpc>
                <a:spcPts val="4800"/>
              </a:lnSpc>
            </a:pPr>
            <a:r>
              <a:rPr lang="ru-RU" sz="4000" b="1" dirty="0">
                <a:solidFill>
                  <a:srgbClr val="C00000"/>
                </a:solidFill>
                <a:latin typeface="Times New Roman" pitchFamily="18" charset="0"/>
                <a:cs typeface="Times New Roman" pitchFamily="18" charset="0"/>
              </a:rPr>
              <a:t>реуматодиног артритиса</a:t>
            </a:r>
          </a:p>
        </p:txBody>
      </p:sp>
      <p:sp>
        <p:nvSpPr>
          <p:cNvPr id="58372" name="object 4"/>
          <p:cNvSpPr>
            <a:spLocks noChangeArrowheads="1"/>
          </p:cNvSpPr>
          <p:nvPr/>
        </p:nvSpPr>
        <p:spPr bwMode="auto">
          <a:xfrm>
            <a:off x="1235075" y="1952625"/>
            <a:ext cx="7678738" cy="3414713"/>
          </a:xfrm>
          <a:prstGeom prst="rect">
            <a:avLst/>
          </a:prstGeom>
          <a:noFill/>
          <a:ln w="9525" algn="ctr">
            <a:noFill/>
            <a:round/>
            <a:headEnd/>
            <a:tailEnd/>
          </a:ln>
        </p:spPr>
        <p:txBody>
          <a:bodyPr lIns="0" tIns="0" rIns="0" bIns="0"/>
          <a:lstStyle/>
          <a:p>
            <a:pPr>
              <a:lnSpc>
                <a:spcPts val="4313"/>
              </a:lnSpc>
            </a:pPr>
            <a:r>
              <a:rPr lang="ru-RU" sz="3200">
                <a:solidFill>
                  <a:srgbClr val="000000"/>
                </a:solidFill>
                <a:latin typeface="Times New Roman" pitchFamily="18" charset="0"/>
                <a:cs typeface="Times New Roman" pitchFamily="18" charset="0"/>
              </a:rPr>
              <a:t>• оток зглоба</a:t>
            </a:r>
          </a:p>
          <a:p>
            <a:pPr>
              <a:lnSpc>
                <a:spcPts val="4325"/>
              </a:lnSpc>
              <a:spcBef>
                <a:spcPts val="363"/>
              </a:spcBef>
            </a:pPr>
            <a:r>
              <a:rPr lang="ru-RU" sz="3200">
                <a:solidFill>
                  <a:srgbClr val="000000"/>
                </a:solidFill>
                <a:latin typeface="Times New Roman" pitchFamily="18" charset="0"/>
                <a:cs typeface="Times New Roman" pitchFamily="18" charset="0"/>
              </a:rPr>
              <a:t>• поремећај функције зглоба</a:t>
            </a:r>
          </a:p>
          <a:p>
            <a:pPr>
              <a:lnSpc>
                <a:spcPts val="4313"/>
              </a:lnSpc>
              <a:spcBef>
                <a:spcPts val="300"/>
              </a:spcBef>
            </a:pPr>
            <a:r>
              <a:rPr lang="ru-RU" sz="3200">
                <a:solidFill>
                  <a:srgbClr val="000000"/>
                </a:solidFill>
                <a:latin typeface="Times New Roman" pitchFamily="18" charset="0"/>
                <a:cs typeface="Times New Roman" pitchFamily="18" charset="0"/>
              </a:rPr>
              <a:t>• бол</a:t>
            </a:r>
          </a:p>
          <a:p>
            <a:pPr>
              <a:lnSpc>
                <a:spcPts val="4313"/>
              </a:lnSpc>
              <a:spcBef>
                <a:spcPts val="313"/>
              </a:spcBef>
            </a:pPr>
            <a:r>
              <a:rPr lang="ru-RU" sz="3200">
                <a:solidFill>
                  <a:srgbClr val="000000"/>
                </a:solidFill>
                <a:latin typeface="Times New Roman" pitchFamily="18" charset="0"/>
                <a:cs typeface="Times New Roman" pitchFamily="18" charset="0"/>
              </a:rPr>
              <a:t>• симетрично запаљење ситних</a:t>
            </a:r>
          </a:p>
          <a:p>
            <a:pPr>
              <a:lnSpc>
                <a:spcPts val="3838"/>
              </a:lnSpc>
            </a:pPr>
            <a:r>
              <a:rPr lang="ru-RU" sz="3200">
                <a:solidFill>
                  <a:srgbClr val="000000"/>
                </a:solidFill>
                <a:latin typeface="Times New Roman" pitchFamily="18" charset="0"/>
                <a:cs typeface="Times New Roman" pitchFamily="18" charset="0"/>
              </a:rPr>
              <a:t>зглобова шака, ручја, лакта, колена</a:t>
            </a:r>
          </a:p>
        </p:txBody>
      </p:sp>
      <p:sp>
        <p:nvSpPr>
          <p:cNvPr id="58373" name="object 5"/>
          <p:cNvSpPr>
            <a:spLocks noChangeArrowheads="1"/>
          </p:cNvSpPr>
          <p:nvPr/>
        </p:nvSpPr>
        <p:spPr bwMode="auto">
          <a:xfrm>
            <a:off x="1235075" y="4799013"/>
            <a:ext cx="5510213" cy="1158875"/>
          </a:xfrm>
          <a:prstGeom prst="rect">
            <a:avLst/>
          </a:prstGeom>
          <a:noFill/>
          <a:ln w="9525" algn="ctr">
            <a:noFill/>
            <a:round/>
            <a:headEnd/>
            <a:tailEnd/>
          </a:ln>
        </p:spPr>
        <p:txBody>
          <a:bodyPr lIns="0" tIns="0" rIns="0" bIns="0"/>
          <a:lstStyle/>
          <a:p>
            <a:pPr>
              <a:lnSpc>
                <a:spcPts val="4313"/>
              </a:lnSpc>
            </a:pPr>
            <a:r>
              <a:rPr lang="ru-RU" sz="3200">
                <a:solidFill>
                  <a:srgbClr val="000000"/>
                </a:solidFill>
                <a:latin typeface="Times New Roman" pitchFamily="18" charset="0"/>
                <a:cs typeface="Times New Roman" pitchFamily="18" charset="0"/>
              </a:rPr>
              <a:t>• деформитети зглобова,</a:t>
            </a:r>
          </a:p>
        </p:txBody>
      </p:sp>
      <p:sp>
        <p:nvSpPr>
          <p:cNvPr id="58374" name="object 6"/>
          <p:cNvSpPr>
            <a:spLocks noChangeArrowheads="1"/>
          </p:cNvSpPr>
          <p:nvPr/>
        </p:nvSpPr>
        <p:spPr bwMode="auto">
          <a:xfrm>
            <a:off x="1539875" y="5286375"/>
            <a:ext cx="7515225" cy="1158875"/>
          </a:xfrm>
          <a:prstGeom prst="rect">
            <a:avLst/>
          </a:prstGeom>
          <a:noFill/>
          <a:ln w="9525" algn="ctr">
            <a:noFill/>
            <a:round/>
            <a:headEnd/>
            <a:tailEnd/>
          </a:ln>
        </p:spPr>
        <p:txBody>
          <a:bodyPr lIns="0" tIns="0" rIns="0" bIns="0"/>
          <a:lstStyle/>
          <a:p>
            <a:pPr>
              <a:lnSpc>
                <a:spcPts val="4313"/>
              </a:lnSpc>
            </a:pPr>
            <a:r>
              <a:rPr lang="ru-RU" sz="3200">
                <a:solidFill>
                  <a:srgbClr val="000000"/>
                </a:solidFill>
                <a:latin typeface="Times New Roman" pitchFamily="18" charset="0"/>
                <a:cs typeface="Times New Roman" pitchFamily="18" charset="0"/>
              </a:rPr>
              <a:t>ограничење покрета, инвалидност</a:t>
            </a:r>
          </a:p>
        </p:txBody>
      </p:sp>
    </p:spTree>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object 3"/>
          <p:cNvSpPr>
            <a:spLocks noChangeArrowheads="1"/>
          </p:cNvSpPr>
          <p:nvPr/>
        </p:nvSpPr>
        <p:spPr bwMode="auto">
          <a:xfrm>
            <a:off x="-396875" y="620713"/>
            <a:ext cx="8212138" cy="2263775"/>
          </a:xfrm>
          <a:prstGeom prst="rect">
            <a:avLst/>
          </a:prstGeom>
          <a:noFill/>
          <a:ln w="9525" algn="ctr">
            <a:noFill/>
            <a:round/>
            <a:headEnd/>
            <a:tailEnd/>
          </a:ln>
        </p:spPr>
        <p:txBody>
          <a:bodyPr lIns="0" tIns="0" rIns="0" bIns="0"/>
          <a:lstStyle/>
          <a:p>
            <a:pPr marL="1455738" algn="ctr">
              <a:lnSpc>
                <a:spcPts val="5938"/>
              </a:lnSpc>
            </a:pPr>
            <a:r>
              <a:rPr lang="ru-RU" sz="4000" b="1" dirty="0">
                <a:solidFill>
                  <a:srgbClr val="C00000"/>
                </a:solidFill>
                <a:latin typeface="Times New Roman" pitchFamily="18" charset="0"/>
                <a:cs typeface="Times New Roman" pitchFamily="18" charset="0"/>
              </a:rPr>
              <a:t>Развој реуматоидног</a:t>
            </a:r>
          </a:p>
          <a:p>
            <a:pPr marL="1455738" algn="ctr">
              <a:lnSpc>
                <a:spcPts val="5275"/>
              </a:lnSpc>
            </a:pPr>
            <a:r>
              <a:rPr lang="ru-RU" sz="4000" b="1" dirty="0">
                <a:solidFill>
                  <a:srgbClr val="C00000"/>
                </a:solidFill>
                <a:latin typeface="Times New Roman" pitchFamily="18" charset="0"/>
                <a:cs typeface="Times New Roman" pitchFamily="18" charset="0"/>
              </a:rPr>
              <a:t>артритиса</a:t>
            </a:r>
          </a:p>
        </p:txBody>
      </p:sp>
      <p:sp>
        <p:nvSpPr>
          <p:cNvPr id="59396" name="object 4"/>
          <p:cNvSpPr>
            <a:spLocks noChangeArrowheads="1"/>
          </p:cNvSpPr>
          <p:nvPr/>
        </p:nvSpPr>
        <p:spPr bwMode="auto">
          <a:xfrm>
            <a:off x="1235075" y="3544888"/>
            <a:ext cx="7367588" cy="1851025"/>
          </a:xfrm>
          <a:prstGeom prst="rect">
            <a:avLst/>
          </a:prstGeom>
          <a:noFill/>
          <a:ln w="9525" algn="ctr">
            <a:noFill/>
            <a:round/>
            <a:headEnd/>
            <a:tailEnd/>
          </a:ln>
        </p:spPr>
        <p:txBody>
          <a:bodyPr lIns="0" tIns="0" rIns="0" bIns="0"/>
          <a:lstStyle/>
          <a:p>
            <a:pPr>
              <a:lnSpc>
                <a:spcPts val="4850"/>
              </a:lnSpc>
            </a:pPr>
            <a:r>
              <a:rPr lang="ru-RU" sz="3600">
                <a:solidFill>
                  <a:srgbClr val="000000"/>
                </a:solidFill>
                <a:latin typeface="Times New Roman" pitchFamily="18" charset="0"/>
                <a:cs typeface="Times New Roman" pitchFamily="18" charset="0"/>
              </a:rPr>
              <a:t>од раног РА до развоја</a:t>
            </a:r>
          </a:p>
          <a:p>
            <a:pPr>
              <a:lnSpc>
                <a:spcPts val="4313"/>
              </a:lnSpc>
            </a:pPr>
            <a:r>
              <a:rPr lang="ru-RU" sz="3600">
                <a:solidFill>
                  <a:srgbClr val="000000"/>
                </a:solidFill>
                <a:latin typeface="Times New Roman" pitchFamily="18" charset="0"/>
                <a:cs typeface="Times New Roman" pitchFamily="18" charset="0"/>
              </a:rPr>
              <a:t>деформитета и инвалидности</a:t>
            </a:r>
          </a:p>
        </p:txBody>
      </p:sp>
    </p:spTree>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object 3"/>
          <p:cNvSpPr>
            <a:spLocks noChangeArrowheads="1"/>
          </p:cNvSpPr>
          <p:nvPr/>
        </p:nvSpPr>
        <p:spPr bwMode="auto">
          <a:xfrm>
            <a:off x="-277813" y="476250"/>
            <a:ext cx="9664701" cy="1865313"/>
          </a:xfrm>
          <a:prstGeom prst="rect">
            <a:avLst/>
          </a:prstGeom>
          <a:noFill/>
          <a:ln w="9525" algn="ctr">
            <a:noFill/>
            <a:round/>
            <a:headEnd/>
            <a:tailEnd/>
          </a:ln>
        </p:spPr>
        <p:txBody>
          <a:bodyPr lIns="0" tIns="0" rIns="0" bIns="0"/>
          <a:lstStyle/>
          <a:p>
            <a:pPr marL="1177925">
              <a:lnSpc>
                <a:spcPts val="3763"/>
              </a:lnSpc>
            </a:pPr>
            <a:r>
              <a:rPr lang="ru-RU" sz="2800" b="1" dirty="0">
                <a:solidFill>
                  <a:srgbClr val="C00000"/>
                </a:solidFill>
                <a:latin typeface="MGRRLF+PalatinoLinotype-Bold" charset="0"/>
              </a:rPr>
              <a:t>Реуматодни артритис превасходно захвата</a:t>
            </a:r>
          </a:p>
          <a:p>
            <a:pPr marL="1177925">
              <a:lnSpc>
                <a:spcPts val="3350"/>
              </a:lnSpc>
            </a:pPr>
            <a:r>
              <a:rPr lang="ru-RU" sz="2800" b="1" dirty="0">
                <a:solidFill>
                  <a:srgbClr val="C00000"/>
                </a:solidFill>
                <a:latin typeface="MGRRLF+PalatinoLinotype-Bold" charset="0"/>
              </a:rPr>
              <a:t>зглобове, али има и системске</a:t>
            </a:r>
          </a:p>
          <a:p>
            <a:pPr marL="1177925">
              <a:lnSpc>
                <a:spcPts val="3350"/>
              </a:lnSpc>
            </a:pPr>
            <a:r>
              <a:rPr lang="ru-RU" sz="2800" b="1" dirty="0">
                <a:solidFill>
                  <a:srgbClr val="C00000"/>
                </a:solidFill>
                <a:latin typeface="MGRRLF+PalatinoLinotype-Bold" charset="0"/>
              </a:rPr>
              <a:t>манифестације</a:t>
            </a:r>
          </a:p>
        </p:txBody>
      </p:sp>
      <p:sp>
        <p:nvSpPr>
          <p:cNvPr id="60420" name="object 4"/>
          <p:cNvSpPr>
            <a:spLocks noChangeArrowheads="1"/>
          </p:cNvSpPr>
          <p:nvPr/>
        </p:nvSpPr>
        <p:spPr bwMode="auto">
          <a:xfrm>
            <a:off x="854075" y="2792413"/>
            <a:ext cx="8556625" cy="2773362"/>
          </a:xfrm>
          <a:prstGeom prst="rect">
            <a:avLst/>
          </a:prstGeom>
          <a:noFill/>
          <a:ln w="9525" algn="ctr">
            <a:noFill/>
            <a:round/>
            <a:headEnd/>
            <a:tailEnd/>
          </a:ln>
        </p:spPr>
        <p:txBody>
          <a:bodyPr lIns="0" tIns="0" rIns="0" bIns="0"/>
          <a:lstStyle/>
          <a:p>
            <a:pPr marL="342900">
              <a:lnSpc>
                <a:spcPts val="3225"/>
              </a:lnSpc>
            </a:pPr>
            <a:r>
              <a:rPr lang="ru-RU" sz="2400" dirty="0">
                <a:solidFill>
                  <a:srgbClr val="000000"/>
                </a:solidFill>
                <a:latin typeface="URGEAG+PalatinoLinotype-Roman" charset="0"/>
              </a:rPr>
              <a:t>• реуматоидни артритис почиње </a:t>
            </a:r>
            <a:r>
              <a:rPr lang="ru-RU" sz="2400" b="1" dirty="0">
                <a:solidFill>
                  <a:srgbClr val="000000"/>
                </a:solidFill>
                <a:latin typeface="MGRRLF+PalatinoLinotype-Bold" charset="0"/>
              </a:rPr>
              <a:t>постепено</a:t>
            </a:r>
            <a:r>
              <a:rPr lang="ru-RU" sz="2400" dirty="0">
                <a:solidFill>
                  <a:srgbClr val="000000"/>
                </a:solidFill>
                <a:latin typeface="URGEAG+PalatinoLinotype-Roman" charset="0"/>
              </a:rPr>
              <a:t>, са</a:t>
            </a:r>
          </a:p>
          <a:p>
            <a:pPr marL="342900">
              <a:lnSpc>
                <a:spcPts val="2875"/>
              </a:lnSpc>
            </a:pPr>
            <a:r>
              <a:rPr lang="ru-RU" sz="2400" dirty="0">
                <a:solidFill>
                  <a:srgbClr val="000000"/>
                </a:solidFill>
                <a:latin typeface="URGEAG+PalatinoLinotype-Roman" charset="0"/>
              </a:rPr>
              <a:t>спорим развојем који траје недељама па и</a:t>
            </a:r>
          </a:p>
          <a:p>
            <a:pPr marL="342900">
              <a:lnSpc>
                <a:spcPts val="2875"/>
              </a:lnSpc>
            </a:pPr>
            <a:r>
              <a:rPr lang="ru-RU" sz="2400" dirty="0">
                <a:solidFill>
                  <a:srgbClr val="000000"/>
                </a:solidFill>
                <a:latin typeface="URGEAG+PalatinoLinotype-Roman" charset="0"/>
              </a:rPr>
              <a:t>месецима</a:t>
            </a:r>
          </a:p>
          <a:p>
            <a:pPr marL="342900">
              <a:lnSpc>
                <a:spcPts val="3225"/>
              </a:lnSpc>
              <a:spcBef>
                <a:spcPts val="288"/>
              </a:spcBef>
            </a:pPr>
            <a:r>
              <a:rPr lang="ru-RU" sz="2400" dirty="0">
                <a:solidFill>
                  <a:srgbClr val="000000"/>
                </a:solidFill>
                <a:latin typeface="URGEAG+PalatinoLinotype-Roman" charset="0"/>
              </a:rPr>
              <a:t>• </a:t>
            </a:r>
            <a:r>
              <a:rPr lang="ru-RU" sz="2400" b="1" dirty="0">
                <a:solidFill>
                  <a:srgbClr val="000000"/>
                </a:solidFill>
                <a:latin typeface="MGRRLF+PalatinoLinotype-Bold" charset="0"/>
              </a:rPr>
              <a:t>општи симптоми запаљенске болести</a:t>
            </a:r>
            <a:r>
              <a:rPr lang="ru-RU" sz="2400" dirty="0">
                <a:solidFill>
                  <a:srgbClr val="000000"/>
                </a:solidFill>
                <a:latin typeface="URGEAG+PalatinoLinotype-Roman" charset="0"/>
              </a:rPr>
              <a:t>: губитак</a:t>
            </a:r>
          </a:p>
          <a:p>
            <a:pPr marL="342900">
              <a:lnSpc>
                <a:spcPts val="2875"/>
              </a:lnSpc>
            </a:pPr>
            <a:r>
              <a:rPr lang="ru-RU" sz="2400" dirty="0">
                <a:solidFill>
                  <a:srgbClr val="000000"/>
                </a:solidFill>
                <a:latin typeface="URGEAG+PalatinoLinotype-Roman" charset="0"/>
              </a:rPr>
              <a:t>апетита, повишена телесна температура,</a:t>
            </a:r>
          </a:p>
          <a:p>
            <a:pPr marL="342900">
              <a:lnSpc>
                <a:spcPts val="2875"/>
              </a:lnSpc>
            </a:pPr>
            <a:r>
              <a:rPr lang="ru-RU" sz="2400" dirty="0">
                <a:solidFill>
                  <a:srgbClr val="000000"/>
                </a:solidFill>
                <a:latin typeface="URGEAG+PalatinoLinotype-Roman" charset="0"/>
              </a:rPr>
              <a:t>повишена СЕ, повишен </a:t>
            </a:r>
            <a:r>
              <a:rPr lang="ru-RU" sz="2400" dirty="0" smtClean="0">
                <a:solidFill>
                  <a:srgbClr val="000000"/>
                </a:solidFill>
                <a:latin typeface="URGEAG+PalatinoLinotype-Roman" charset="0"/>
              </a:rPr>
              <a:t>ЦРП</a:t>
            </a:r>
            <a:endParaRPr lang="ru-RU" sz="2400" dirty="0">
              <a:solidFill>
                <a:srgbClr val="000000"/>
              </a:solidFill>
              <a:latin typeface="URGEAG+PalatinoLinotype-Roman" charset="0"/>
            </a:endParaRPr>
          </a:p>
        </p:txBody>
      </p:sp>
      <p:sp>
        <p:nvSpPr>
          <p:cNvPr id="60421" name="object 5"/>
          <p:cNvSpPr>
            <a:spLocks noChangeArrowheads="1"/>
          </p:cNvSpPr>
          <p:nvPr/>
        </p:nvSpPr>
        <p:spPr bwMode="auto">
          <a:xfrm>
            <a:off x="1136650" y="5126038"/>
            <a:ext cx="7537450" cy="868362"/>
          </a:xfrm>
          <a:prstGeom prst="rect">
            <a:avLst/>
          </a:prstGeom>
          <a:noFill/>
          <a:ln w="9525" algn="ctr">
            <a:noFill/>
            <a:round/>
            <a:headEnd/>
            <a:tailEnd/>
          </a:ln>
        </p:spPr>
        <p:txBody>
          <a:bodyPr lIns="0" tIns="0" rIns="0" bIns="0"/>
          <a:lstStyle/>
          <a:p>
            <a:pPr>
              <a:lnSpc>
                <a:spcPts val="3225"/>
              </a:lnSpc>
            </a:pPr>
            <a:r>
              <a:rPr lang="ru-RU" sz="2400">
                <a:solidFill>
                  <a:srgbClr val="000000"/>
                </a:solidFill>
                <a:latin typeface="URGEAG+PalatinoLinotype-Roman" charset="0"/>
              </a:rPr>
              <a:t>• </a:t>
            </a:r>
            <a:r>
              <a:rPr lang="ru-RU" sz="2400" b="1">
                <a:solidFill>
                  <a:srgbClr val="000000"/>
                </a:solidFill>
                <a:latin typeface="MGRRLF+PalatinoLinotype-Bold" charset="0"/>
              </a:rPr>
              <a:t>ванзглобне манифестације</a:t>
            </a:r>
            <a:r>
              <a:rPr lang="ru-RU" sz="2400">
                <a:solidFill>
                  <a:srgbClr val="000000"/>
                </a:solidFill>
                <a:latin typeface="URGEAG+PalatinoLinotype-Roman" charset="0"/>
              </a:rPr>
              <a:t>: реуматоидни</a:t>
            </a:r>
          </a:p>
        </p:txBody>
      </p:sp>
      <p:sp>
        <p:nvSpPr>
          <p:cNvPr id="60422" name="object 6"/>
          <p:cNvSpPr>
            <a:spLocks noChangeArrowheads="1"/>
          </p:cNvSpPr>
          <p:nvPr/>
        </p:nvSpPr>
        <p:spPr bwMode="auto">
          <a:xfrm>
            <a:off x="1158875" y="5507038"/>
            <a:ext cx="6335713" cy="868362"/>
          </a:xfrm>
          <a:prstGeom prst="rect">
            <a:avLst/>
          </a:prstGeom>
          <a:noFill/>
          <a:ln w="9525" algn="ctr">
            <a:noFill/>
            <a:round/>
            <a:headEnd/>
            <a:tailEnd/>
          </a:ln>
        </p:spPr>
        <p:txBody>
          <a:bodyPr lIns="0" tIns="0" rIns="0" bIns="0"/>
          <a:lstStyle/>
          <a:p>
            <a:pPr>
              <a:lnSpc>
                <a:spcPts val="3225"/>
              </a:lnSpc>
            </a:pPr>
            <a:r>
              <a:rPr lang="ru-RU" sz="2400">
                <a:solidFill>
                  <a:srgbClr val="000000"/>
                </a:solidFill>
                <a:latin typeface="URGEAG+PalatinoLinotype-Roman" charset="0"/>
              </a:rPr>
              <a:t>чворићи, срчане и плућне тегобе и др.</a:t>
            </a:r>
          </a:p>
        </p:txBody>
      </p:sp>
    </p:spTree>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chemeClr val="accent5">
                <a:lumMod val="75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26626" name="Rectangle 3"/>
          <p:cNvSpPr>
            <a:spLocks noGrp="1" noChangeArrowheads="1"/>
          </p:cNvSpPr>
          <p:nvPr>
            <p:ph sz="half" idx="1"/>
          </p:nvPr>
        </p:nvSpPr>
        <p:spPr>
          <a:xfrm>
            <a:off x="251520" y="1099185"/>
            <a:ext cx="8892480" cy="5786199"/>
          </a:xfrm>
        </p:spPr>
        <p:txBody>
          <a:bodyPr/>
          <a:lstStyle/>
          <a:p>
            <a:pPr algn="just" eaLnBrk="1" hangingPunct="1"/>
            <a:r>
              <a:rPr lang="sr-Cyrl-CS" sz="2200" dirty="0" smtClean="0">
                <a:latin typeface="Times New Roman" pitchFamily="18" charset="0"/>
                <a:cs typeface="Times New Roman" pitchFamily="18" charset="0"/>
              </a:rPr>
              <a:t>У имунопатогенези реуматоидног артритиса централно место заузимају </a:t>
            </a:r>
            <a:r>
              <a:rPr lang="sr-Cyrl-CS" sz="2200" b="1" dirty="0" smtClean="0">
                <a:latin typeface="Times New Roman" pitchFamily="18" charset="0"/>
                <a:cs typeface="Times New Roman" pitchFamily="18" charset="0"/>
              </a:rPr>
              <a:t>Т лимфоцити</a:t>
            </a:r>
            <a:r>
              <a:rPr lang="sr-Cyrl-CS" sz="2200" dirty="0" smtClean="0">
                <a:latin typeface="Times New Roman" pitchFamily="18" charset="0"/>
                <a:cs typeface="Times New Roman" pitchFamily="18" charset="0"/>
              </a:rPr>
              <a:t>, </a:t>
            </a:r>
            <a:r>
              <a:rPr lang="sr-Cyrl-CS" sz="2200" b="1" dirty="0" smtClean="0">
                <a:latin typeface="Times New Roman" pitchFamily="18" charset="0"/>
                <a:cs typeface="Times New Roman" pitchFamily="18" charset="0"/>
              </a:rPr>
              <a:t>макрофаги</a:t>
            </a:r>
            <a:r>
              <a:rPr lang="sr-Cyrl-CS" sz="2200" dirty="0" smtClean="0">
                <a:latin typeface="Times New Roman" pitchFamily="18" charset="0"/>
                <a:cs typeface="Times New Roman" pitchFamily="18" charset="0"/>
              </a:rPr>
              <a:t> и </a:t>
            </a:r>
            <a:r>
              <a:rPr lang="en-US" sz="2200" b="1" dirty="0" err="1" smtClean="0">
                <a:latin typeface="Times New Roman" pitchFamily="18" charset="0"/>
                <a:cs typeface="Times New Roman" pitchFamily="18" charset="0"/>
              </a:rPr>
              <a:t>TNF</a:t>
            </a:r>
            <a:r>
              <a:rPr lang="sr-Cyrl-CS" sz="2200" b="1" dirty="0" smtClean="0">
                <a:latin typeface="Times New Roman" pitchFamily="18" charset="0"/>
                <a:cs typeface="Times New Roman" pitchFamily="18" charset="0"/>
              </a:rPr>
              <a:t>-</a:t>
            </a:r>
            <a:r>
              <a:rPr lang="el-GR" sz="2200" b="1" dirty="0" smtClean="0">
                <a:latin typeface="Times New Roman" pitchFamily="18" charset="0"/>
                <a:cs typeface="Times New Roman" pitchFamily="18" charset="0"/>
              </a:rPr>
              <a:t>α</a:t>
            </a:r>
            <a:r>
              <a:rPr lang="sr-Cyrl-CS" sz="2200" dirty="0" smtClean="0">
                <a:latin typeface="Times New Roman" pitchFamily="18" charset="0"/>
                <a:cs typeface="Times New Roman" pitchFamily="18" charset="0"/>
              </a:rPr>
              <a:t>, мада се у последње време све више указује на значај В лимфоцита за настанак ове болести.</a:t>
            </a:r>
          </a:p>
          <a:p>
            <a:pPr algn="just" eaLnBrk="1" hangingPunct="1"/>
            <a:endParaRPr lang="sr-Cyrl-CS" sz="1200" dirty="0" smtClean="0">
              <a:latin typeface="Times New Roman" pitchFamily="18" charset="0"/>
              <a:cs typeface="Times New Roman" pitchFamily="18" charset="0"/>
            </a:endParaRPr>
          </a:p>
          <a:p>
            <a:pPr algn="just" eaLnBrk="1" hangingPunct="1"/>
            <a:r>
              <a:rPr lang="sr-Cyrl-CS" sz="2200" dirty="0" smtClean="0">
                <a:latin typeface="Times New Roman" pitchFamily="18" charset="0"/>
                <a:cs typeface="Times New Roman" pitchFamily="18" charset="0"/>
              </a:rPr>
              <a:t>Све ове ефекторске ћелије активирају се на присуство, до сада непознатог, аутоантигена експримираног у зглобовима. Поједине студије указују на улогу </a:t>
            </a:r>
            <a:r>
              <a:rPr lang="x-none" sz="2200" dirty="0" smtClean="0">
                <a:latin typeface="Times New Roman" pitchFamily="18" charset="0"/>
                <a:cs typeface="Times New Roman" pitchFamily="18" charset="0"/>
              </a:rPr>
              <a:t>читавог низа </a:t>
            </a:r>
            <a:r>
              <a:rPr lang="sr-Cyrl-CS" sz="2200" dirty="0" smtClean="0">
                <a:latin typeface="Times New Roman" pitchFamily="18" charset="0"/>
                <a:cs typeface="Times New Roman" pitchFamily="18" charset="0"/>
              </a:rPr>
              <a:t>потенцијалних аутоантигена </a:t>
            </a:r>
            <a:r>
              <a:rPr lang="x-none" sz="2200" dirty="0" smtClean="0">
                <a:latin typeface="Times New Roman" pitchFamily="18" charset="0"/>
                <a:cs typeface="Times New Roman" pitchFamily="18" charset="0"/>
              </a:rPr>
              <a:t> (</a:t>
            </a:r>
            <a:r>
              <a:rPr lang="sr-Cyrl-CS" sz="2200" b="1" dirty="0" smtClean="0">
                <a:latin typeface="Times New Roman" pitchFamily="18" charset="0"/>
                <a:cs typeface="Times New Roman" pitchFamily="18" charset="0"/>
              </a:rPr>
              <a:t>колагена тип 2</a:t>
            </a:r>
            <a:r>
              <a:rPr lang="en-US" sz="2200" b="1" dirty="0" smtClean="0">
                <a:latin typeface="Times New Roman" pitchFamily="18" charset="0"/>
                <a:cs typeface="Times New Roman" pitchFamily="18" charset="0"/>
              </a:rPr>
              <a:t>, </a:t>
            </a:r>
            <a:r>
              <a:rPr lang="x-none" sz="2200" b="1" dirty="0" smtClean="0">
                <a:latin typeface="Times New Roman" pitchFamily="18" charset="0"/>
                <a:cs typeface="Times New Roman" pitchFamily="18" charset="0"/>
              </a:rPr>
              <a:t>филамина А</a:t>
            </a:r>
            <a:r>
              <a:rPr lang="en-US" sz="2200" b="1" dirty="0" smtClean="0">
                <a:latin typeface="Times New Roman" pitchFamily="18" charset="0"/>
                <a:cs typeface="Times New Roman" pitchFamily="18" charset="0"/>
              </a:rPr>
              <a:t>, Hcgp39</a:t>
            </a:r>
            <a:r>
              <a:rPr lang="x-none" sz="2200" b="1" dirty="0" smtClean="0">
                <a:latin typeface="Times New Roman" pitchFamily="18" charset="0"/>
                <a:cs typeface="Times New Roman" pitchFamily="18" charset="0"/>
              </a:rPr>
              <a:t>, енолазе...)</a:t>
            </a:r>
            <a:r>
              <a:rPr lang="sr-Cyrl-CS" sz="2200" dirty="0" smtClean="0">
                <a:latin typeface="Times New Roman" pitchFamily="18" charset="0"/>
                <a:cs typeface="Times New Roman" pitchFamily="18" charset="0"/>
              </a:rPr>
              <a:t> важних за настанак реуматоидног артритиса.</a:t>
            </a:r>
          </a:p>
          <a:p>
            <a:pPr algn="just" eaLnBrk="1" hangingPunct="1"/>
            <a:endParaRPr lang="sr-Cyrl-CS" sz="1200" dirty="0" smtClean="0">
              <a:latin typeface="Times New Roman" pitchFamily="18" charset="0"/>
              <a:cs typeface="Times New Roman" pitchFamily="18" charset="0"/>
            </a:endParaRPr>
          </a:p>
          <a:p>
            <a:pPr algn="just" eaLnBrk="1" hangingPunct="1"/>
            <a:r>
              <a:rPr lang="sr-Cyrl-CS" sz="2200" dirty="0" smtClean="0">
                <a:latin typeface="Times New Roman" pitchFamily="18" charset="0"/>
                <a:cs typeface="Times New Roman" pitchFamily="18" charset="0"/>
              </a:rPr>
              <a:t>Активирани макрофаги продукују про-инфламаторне цитокине </a:t>
            </a:r>
            <a:r>
              <a:rPr lang="en-US" sz="2200" dirty="0" err="1" smtClean="0">
                <a:latin typeface="Times New Roman" pitchFamily="18" charset="0"/>
                <a:cs typeface="Times New Roman" pitchFamily="18" charset="0"/>
              </a:rPr>
              <a:t>TNF</a:t>
            </a:r>
            <a:r>
              <a:rPr lang="sr-Cyrl-CS" sz="2200" dirty="0" smtClean="0">
                <a:latin typeface="Times New Roman" pitchFamily="18" charset="0"/>
                <a:cs typeface="Times New Roman" pitchFamily="18" charset="0"/>
              </a:rPr>
              <a:t>-</a:t>
            </a:r>
            <a:r>
              <a:rPr lang="el-GR" sz="2200" dirty="0" smtClean="0">
                <a:latin typeface="Times New Roman" pitchFamily="18" charset="0"/>
                <a:cs typeface="Times New Roman" pitchFamily="18" charset="0"/>
              </a:rPr>
              <a:t>α</a:t>
            </a:r>
            <a:r>
              <a:rPr lang="sr-Cyrl-CS" sz="2200" dirty="0" smtClean="0">
                <a:latin typeface="Times New Roman" pitchFamily="18" charset="0"/>
                <a:cs typeface="Times New Roman" pitchFamily="18" charset="0"/>
              </a:rPr>
              <a:t>, </a:t>
            </a:r>
            <a:r>
              <a:rPr lang="en-US" sz="2200" dirty="0" smtClean="0">
                <a:latin typeface="Times New Roman" pitchFamily="18" charset="0"/>
                <a:cs typeface="Times New Roman" pitchFamily="18" charset="0"/>
              </a:rPr>
              <a:t>IL-1, IL-6, IL-8, IL-12</a:t>
            </a:r>
            <a:r>
              <a:rPr lang="sr-Cyrl-CS" sz="2200" dirty="0" smtClean="0">
                <a:latin typeface="Times New Roman" pitchFamily="18" charset="0"/>
                <a:cs typeface="Times New Roman" pitchFamily="18" charset="0"/>
              </a:rPr>
              <a:t> и хемокине који омогућавају инфлукс неутрофила и лимфоцита у инфламирани зглоб. </a:t>
            </a:r>
            <a:r>
              <a:rPr lang="en-US" sz="2200" dirty="0" err="1" smtClean="0">
                <a:latin typeface="Times New Roman" pitchFamily="18" charset="0"/>
                <a:cs typeface="Times New Roman" pitchFamily="18" charset="0"/>
              </a:rPr>
              <a:t>CD4+Th1</a:t>
            </a:r>
            <a:r>
              <a:rPr lang="en-US" sz="2200" dirty="0" smtClean="0">
                <a:latin typeface="Times New Roman" pitchFamily="18" charset="0"/>
                <a:cs typeface="Times New Roman" pitchFamily="18" charset="0"/>
              </a:rPr>
              <a:t> </a:t>
            </a:r>
            <a:r>
              <a:rPr lang="sr-Cyrl-CS" sz="2200" dirty="0" smtClean="0">
                <a:latin typeface="Times New Roman" pitchFamily="18" charset="0"/>
                <a:cs typeface="Times New Roman" pitchFamily="18" charset="0"/>
              </a:rPr>
              <a:t>лимфоцити продукују </a:t>
            </a:r>
            <a:r>
              <a:rPr lang="en-US" sz="2200" dirty="0" err="1" smtClean="0">
                <a:latin typeface="Times New Roman" pitchFamily="18" charset="0"/>
                <a:cs typeface="Times New Roman" pitchFamily="18" charset="0"/>
              </a:rPr>
              <a:t>IFN</a:t>
            </a:r>
            <a:r>
              <a:rPr lang="sr-Cyrl-CS" sz="2200" dirty="0" smtClean="0">
                <a:latin typeface="Times New Roman" pitchFamily="18" charset="0"/>
                <a:cs typeface="Times New Roman" pitchFamily="18" charset="0"/>
              </a:rPr>
              <a:t>-</a:t>
            </a:r>
            <a:r>
              <a:rPr lang="el-GR" sz="2200" dirty="0" smtClean="0">
                <a:latin typeface="Times New Roman" pitchFamily="18" charset="0"/>
                <a:cs typeface="Times New Roman" pitchFamily="18" charset="0"/>
              </a:rPr>
              <a:t>γ</a:t>
            </a:r>
            <a:r>
              <a:rPr lang="sr-Cyrl-CS" sz="2200" dirty="0" smtClean="0">
                <a:latin typeface="Times New Roman" pitchFamily="18" charset="0"/>
                <a:cs typeface="Times New Roman" pitchFamily="18" charset="0"/>
              </a:rPr>
              <a:t> којим додатно активирају макрофаге. </a:t>
            </a:r>
            <a:endParaRPr lang="en-US" sz="2200" dirty="0" smtClean="0">
              <a:latin typeface="Times New Roman" pitchFamily="18" charset="0"/>
              <a:cs typeface="Times New Roman" pitchFamily="18" charset="0"/>
            </a:endParaRPr>
          </a:p>
          <a:p>
            <a:pPr algn="just" eaLnBrk="1" hangingPunct="1"/>
            <a:endParaRPr lang="en-US" sz="1200" dirty="0" smtClean="0">
              <a:latin typeface="Times New Roman" pitchFamily="18" charset="0"/>
              <a:cs typeface="Times New Roman" pitchFamily="18" charset="0"/>
            </a:endParaRPr>
          </a:p>
          <a:p>
            <a:pPr algn="just"/>
            <a:r>
              <a:rPr lang="sr-Cyrl-CS" sz="2200" dirty="0" smtClean="0">
                <a:latin typeface="Times New Roman" pitchFamily="18" charset="0"/>
                <a:cs typeface="Times New Roman" pitchFamily="18" charset="0"/>
              </a:rPr>
              <a:t>Под утицајем </a:t>
            </a:r>
            <a:r>
              <a:rPr lang="en-US" sz="2200" dirty="0" smtClean="0">
                <a:latin typeface="Times New Roman" pitchFamily="18" charset="0"/>
                <a:cs typeface="Times New Roman" pitchFamily="18" charset="0"/>
              </a:rPr>
              <a:t>TNF</a:t>
            </a:r>
            <a:r>
              <a:rPr lang="sr-Cyrl-CS" sz="2200" dirty="0" smtClean="0">
                <a:latin typeface="Times New Roman" pitchFamily="18" charset="0"/>
                <a:cs typeface="Times New Roman" pitchFamily="18" charset="0"/>
              </a:rPr>
              <a:t>-</a:t>
            </a:r>
            <a:r>
              <a:rPr lang="el-GR" sz="2200" dirty="0" smtClean="0">
                <a:latin typeface="Times New Roman" pitchFamily="18" charset="0"/>
                <a:cs typeface="Times New Roman" pitchFamily="18" charset="0"/>
              </a:rPr>
              <a:t>α</a:t>
            </a:r>
            <a:r>
              <a:rPr lang="sr-Cyrl-CS" sz="2200" dirty="0" smtClean="0">
                <a:latin typeface="Times New Roman" pitchFamily="18" charset="0"/>
                <a:cs typeface="Times New Roman" pitchFamily="18" charset="0"/>
              </a:rPr>
              <a:t> и </a:t>
            </a:r>
            <a:r>
              <a:rPr lang="en-US" sz="2200" dirty="0" smtClean="0">
                <a:latin typeface="Times New Roman" pitchFamily="18" charset="0"/>
                <a:cs typeface="Times New Roman" pitchFamily="18" charset="0"/>
              </a:rPr>
              <a:t>IL-1</a:t>
            </a:r>
            <a:r>
              <a:rPr lang="sr-Cyrl-CS" sz="2200" dirty="0" smtClean="0">
                <a:latin typeface="Times New Roman" pitchFamily="18" charset="0"/>
                <a:cs typeface="Times New Roman" pitchFamily="18" charset="0"/>
              </a:rPr>
              <a:t> активирају се </a:t>
            </a:r>
            <a:r>
              <a:rPr lang="sr-Cyrl-CS" sz="2200" b="1" dirty="0" smtClean="0">
                <a:solidFill>
                  <a:srgbClr val="F79109"/>
                </a:solidFill>
                <a:latin typeface="Times New Roman" pitchFamily="18" charset="0"/>
                <a:cs typeface="Times New Roman" pitchFamily="18" charset="0"/>
              </a:rPr>
              <a:t>хондроцити</a:t>
            </a:r>
            <a:r>
              <a:rPr lang="sr-Cyrl-CS" sz="2200" dirty="0" smtClean="0">
                <a:latin typeface="Times New Roman" pitchFamily="18" charset="0"/>
                <a:cs typeface="Times New Roman" pitchFamily="18" charset="0"/>
              </a:rPr>
              <a:t> да продукују </a:t>
            </a:r>
            <a:r>
              <a:rPr lang="sr-Cyrl-CS" sz="2200" b="1" dirty="0" smtClean="0">
                <a:latin typeface="Times New Roman" pitchFamily="18" charset="0"/>
                <a:cs typeface="Times New Roman" pitchFamily="18" charset="0"/>
              </a:rPr>
              <a:t>матрикс металопротеиназе</a:t>
            </a:r>
            <a:r>
              <a:rPr lang="sr-Cyrl-CS" sz="2200" dirty="0" smtClean="0">
                <a:latin typeface="Times New Roman" pitchFamily="18" charset="0"/>
                <a:cs typeface="Times New Roman" pitchFamily="18" charset="0"/>
              </a:rPr>
              <a:t> које разарају ткиво, а </a:t>
            </a:r>
            <a:r>
              <a:rPr lang="sr-Cyrl-CS" sz="2200" b="1" dirty="0" smtClean="0">
                <a:solidFill>
                  <a:srgbClr val="F79109"/>
                </a:solidFill>
                <a:latin typeface="Times New Roman" pitchFamily="18" charset="0"/>
                <a:cs typeface="Times New Roman" pitchFamily="18" charset="0"/>
              </a:rPr>
              <a:t>фибробласти</a:t>
            </a:r>
            <a:r>
              <a:rPr lang="sr-Cyrl-CS" sz="2200" dirty="0" smtClean="0">
                <a:latin typeface="Times New Roman" pitchFamily="18" charset="0"/>
                <a:cs typeface="Times New Roman" pitchFamily="18" charset="0"/>
              </a:rPr>
              <a:t> пролиферишу и облитеришу зглобну шупљину.</a:t>
            </a:r>
            <a:endParaRPr lang="en-US" sz="2200" dirty="0" smtClean="0">
              <a:latin typeface="Times New Roman" pitchFamily="18" charset="0"/>
              <a:cs typeface="Times New Roman" pitchFamily="18" charset="0"/>
            </a:endParaRPr>
          </a:p>
        </p:txBody>
      </p:sp>
      <p:sp>
        <p:nvSpPr>
          <p:cNvPr id="4" name="Rectangle 3"/>
          <p:cNvSpPr/>
          <p:nvPr/>
        </p:nvSpPr>
        <p:spPr>
          <a:xfrm>
            <a:off x="1152128" y="-27384"/>
            <a:ext cx="6372200" cy="1077218"/>
          </a:xfrm>
          <a:prstGeom prst="rect">
            <a:avLst/>
          </a:prstGeom>
        </p:spPr>
        <p:txBody>
          <a:bodyPr wrap="square">
            <a:spAutoFit/>
          </a:bodyPr>
          <a:lstStyle/>
          <a:p>
            <a:pPr algn="ctr" fontAlgn="auto">
              <a:spcBef>
                <a:spcPts val="0"/>
              </a:spcBef>
              <a:spcAft>
                <a:spcPts val="0"/>
              </a:spcAft>
              <a:buSzTx/>
              <a:buFontTx/>
              <a:buNone/>
            </a:pPr>
            <a:r>
              <a:rPr lang="sr-Cyrl-CS" sz="3200" b="1" kern="0" dirty="0" smtClean="0">
                <a:solidFill>
                  <a:prstClr val="black"/>
                </a:solidFill>
                <a:latin typeface="Times New Roman" pitchFamily="18" charset="0"/>
                <a:cs typeface="Times New Roman" pitchFamily="18" charset="0"/>
              </a:rPr>
              <a:t>Реуматоидни артритис</a:t>
            </a:r>
            <a:br>
              <a:rPr lang="sr-Cyrl-CS" sz="3200" b="1" kern="0" dirty="0" smtClean="0">
                <a:solidFill>
                  <a:prstClr val="black"/>
                </a:solidFill>
                <a:latin typeface="Times New Roman" pitchFamily="18" charset="0"/>
                <a:cs typeface="Times New Roman" pitchFamily="18" charset="0"/>
              </a:rPr>
            </a:br>
            <a:r>
              <a:rPr lang="sr-Cyrl-CS" sz="3200" b="1" kern="0" dirty="0" smtClean="0">
                <a:solidFill>
                  <a:prstClr val="black"/>
                </a:solidFill>
                <a:latin typeface="Times New Roman" pitchFamily="18" charset="0"/>
                <a:cs typeface="Times New Roman" pitchFamily="18" charset="0"/>
              </a:rPr>
              <a:t>-имунопатогенеза-</a:t>
            </a:r>
            <a:endParaRPr lang="en-US" dirty="0">
              <a:solidFill>
                <a:prstClr val="black"/>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75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4" name="Rectangle 3"/>
          <p:cNvSpPr/>
          <p:nvPr/>
        </p:nvSpPr>
        <p:spPr>
          <a:xfrm>
            <a:off x="251520" y="188640"/>
            <a:ext cx="8640960" cy="6524863"/>
          </a:xfrm>
          <a:prstGeom prst="rect">
            <a:avLst/>
          </a:prstGeom>
        </p:spPr>
        <p:txBody>
          <a:bodyPr wrap="square">
            <a:spAutoFit/>
          </a:bodyPr>
          <a:lstStyle/>
          <a:p>
            <a:pPr algn="just" fontAlgn="auto">
              <a:spcBef>
                <a:spcPts val="0"/>
              </a:spcBef>
              <a:spcAft>
                <a:spcPts val="0"/>
              </a:spcAft>
              <a:buSzTx/>
              <a:buFontTx/>
              <a:buNone/>
            </a:pPr>
            <a:r>
              <a:rPr lang="sr-Cyrl-CS" sz="2200" kern="0" dirty="0" smtClean="0">
                <a:solidFill>
                  <a:sysClr val="windowText" lastClr="000000"/>
                </a:solidFill>
                <a:latin typeface="Times New Roman" pitchFamily="18" charset="0"/>
                <a:cs typeface="Times New Roman" pitchFamily="18" charset="0"/>
              </a:rPr>
              <a:t>Про-инфламаторни цитокини подстичу и ангиогенезу у зглобу, јављају се венуле са високим ендотелом, високо специјализоване за ,,прихватање” лимфоцита из циркулације. На овим  ендотелним ћелијама су експримирани бројни адхезивни молекули који омогућавају масовни инфлукс леукоцита. Као резултат насталог запаљења, у инфламираним зглобовима пацијената оболелих од реуматоидног артритиса присутна је тзв. ,,супа про-инфламаторних цитокина”, активирани макрофаги, Т и В лимфоцити, неутрофили.</a:t>
            </a:r>
            <a:endParaRPr lang="x-none" sz="2200" kern="0" dirty="0" smtClean="0">
              <a:solidFill>
                <a:sysClr val="windowText" lastClr="000000"/>
              </a:solidFill>
              <a:latin typeface="Times New Roman" pitchFamily="18" charset="0"/>
              <a:cs typeface="Times New Roman" pitchFamily="18" charset="0"/>
            </a:endParaRPr>
          </a:p>
          <a:p>
            <a:pPr algn="just" fontAlgn="auto">
              <a:spcBef>
                <a:spcPts val="0"/>
              </a:spcBef>
              <a:spcAft>
                <a:spcPts val="0"/>
              </a:spcAft>
              <a:buSzTx/>
              <a:buFontTx/>
              <a:buNone/>
            </a:pPr>
            <a:endParaRPr lang="x-none" sz="2200" kern="0" dirty="0" smtClean="0">
              <a:solidFill>
                <a:sysClr val="windowText" lastClr="000000"/>
              </a:solidFill>
              <a:latin typeface="Times New Roman" pitchFamily="18" charset="0"/>
              <a:cs typeface="Times New Roman" pitchFamily="18" charset="0"/>
            </a:endParaRPr>
          </a:p>
          <a:p>
            <a:pPr>
              <a:spcBef>
                <a:spcPts val="0"/>
              </a:spcBef>
              <a:spcAft>
                <a:spcPts val="0"/>
              </a:spcAft>
            </a:pPr>
            <a:r>
              <a:rPr lang="ru-RU" sz="2200" dirty="0" smtClean="0">
                <a:solidFill>
                  <a:srgbClr val="000000"/>
                </a:solidFill>
                <a:latin typeface="Times New Roman" pitchFamily="18" charset="0"/>
                <a:cs typeface="Times New Roman" pitchFamily="18" charset="0"/>
              </a:rPr>
              <a:t>Th17 </a:t>
            </a:r>
            <a:r>
              <a:rPr lang="sr-Cyrl-CS" sz="2200" dirty="0" smtClean="0">
                <a:solidFill>
                  <a:srgbClr val="000000"/>
                </a:solidFill>
                <a:latin typeface="Times New Roman" pitchFamily="18" charset="0"/>
                <a:cs typeface="Times New Roman" pitchFamily="18" charset="0"/>
              </a:rPr>
              <a:t>лимфоцити</a:t>
            </a:r>
            <a:r>
              <a:rPr lang="ru-RU" sz="2200" dirty="0" smtClean="0">
                <a:solidFill>
                  <a:srgbClr val="000000"/>
                </a:solidFill>
                <a:latin typeface="Times New Roman" pitchFamily="18" charset="0"/>
                <a:cs typeface="Times New Roman" pitchFamily="18" charset="0"/>
              </a:rPr>
              <a:t>, експримирају лиганд за рецептор активатор NF-kB (RANKL) који везује свој рецептор (RANK) и активира остеокласте да разарају кост и</a:t>
            </a:r>
            <a:r>
              <a:rPr lang="sr-Cyrl-CS" sz="2200" dirty="0" smtClean="0">
                <a:solidFill>
                  <a:srgbClr val="000000"/>
                </a:solidFill>
                <a:latin typeface="Times New Roman" pitchFamily="18" charset="0"/>
                <a:cs typeface="Times New Roman" pitchFamily="18" charset="0"/>
              </a:rPr>
              <a:t>узрокују </a:t>
            </a:r>
            <a:r>
              <a:rPr lang="ru-RU" sz="2200" dirty="0" smtClean="0">
                <a:solidFill>
                  <a:srgbClr val="000000"/>
                </a:solidFill>
                <a:latin typeface="Times New Roman" pitchFamily="18" charset="0"/>
                <a:cs typeface="Times New Roman" pitchFamily="18" charset="0"/>
              </a:rPr>
              <a:t>трајног оштећења зглоба</a:t>
            </a:r>
          </a:p>
          <a:p>
            <a:pPr algn="just" fontAlgn="auto">
              <a:spcBef>
                <a:spcPts val="0"/>
              </a:spcBef>
              <a:spcAft>
                <a:spcPts val="0"/>
              </a:spcAft>
              <a:buSzTx/>
              <a:buFontTx/>
              <a:buNone/>
            </a:pPr>
            <a:endParaRPr lang="sr-Cyrl-CS" sz="2200" kern="0" dirty="0" smtClean="0">
              <a:solidFill>
                <a:sysClr val="windowText" lastClr="000000"/>
              </a:solidFill>
              <a:latin typeface="Times New Roman" pitchFamily="18" charset="0"/>
              <a:cs typeface="Times New Roman" pitchFamily="18" charset="0"/>
            </a:endParaRPr>
          </a:p>
          <a:p>
            <a:pPr algn="just" fontAlgn="auto">
              <a:spcBef>
                <a:spcPts val="0"/>
              </a:spcBef>
              <a:spcAft>
                <a:spcPts val="0"/>
              </a:spcAft>
              <a:buSzTx/>
              <a:buFontTx/>
              <a:buNone/>
            </a:pPr>
            <a:r>
              <a:rPr lang="sr-Cyrl-CS" sz="2200" kern="0" dirty="0" smtClean="0">
                <a:solidFill>
                  <a:sysClr val="windowText" lastClr="000000"/>
                </a:solidFill>
                <a:latin typeface="Times New Roman" pitchFamily="18" charset="0"/>
                <a:cs typeface="Times New Roman" pitchFamily="18" charset="0"/>
              </a:rPr>
              <a:t>Налаз аутоантитела специфичних за аминокиселину цитрулин (</a:t>
            </a:r>
            <a:r>
              <a:rPr lang="en-US" sz="2200" b="1" i="1" kern="0" dirty="0" err="1" smtClean="0">
                <a:solidFill>
                  <a:sysClr val="windowText" lastClr="000000"/>
                </a:solidFill>
                <a:latin typeface="Times New Roman" pitchFamily="18" charset="0"/>
                <a:cs typeface="Times New Roman" pitchFamily="18" charset="0"/>
              </a:rPr>
              <a:t>ACP</a:t>
            </a:r>
            <a:r>
              <a:rPr lang="sr-Cyrl-CS" sz="2200" b="1" i="1" kern="0" dirty="0" smtClean="0">
                <a:solidFill>
                  <a:sysClr val="windowText" lastClr="000000"/>
                </a:solidFill>
                <a:latin typeface="Times New Roman" pitchFamily="18" charset="0"/>
                <a:cs typeface="Times New Roman" pitchFamily="18" charset="0"/>
              </a:rPr>
              <a:t>А</a:t>
            </a:r>
            <a:r>
              <a:rPr lang="en-US" sz="2200" b="1" i="1" kern="0" dirty="0" smtClean="0">
                <a:solidFill>
                  <a:sysClr val="windowText" lastClr="000000"/>
                </a:solidFill>
                <a:latin typeface="Times New Roman" pitchFamily="18" charset="0"/>
                <a:cs typeface="Times New Roman" pitchFamily="18" charset="0"/>
              </a:rPr>
              <a:t> antibodies</a:t>
            </a:r>
            <a:r>
              <a:rPr lang="en-US" sz="2200" kern="0" dirty="0" smtClean="0">
                <a:solidFill>
                  <a:sysClr val="windowText" lastClr="000000"/>
                </a:solidFill>
                <a:latin typeface="Times New Roman" pitchFamily="18" charset="0"/>
                <a:cs typeface="Times New Roman" pitchFamily="18" charset="0"/>
              </a:rPr>
              <a:t>)</a:t>
            </a:r>
            <a:r>
              <a:rPr lang="sr-Cyrl-CS" sz="2200" kern="0" dirty="0" smtClean="0">
                <a:solidFill>
                  <a:sysClr val="windowText" lastClr="000000"/>
                </a:solidFill>
                <a:latin typeface="Times New Roman" pitchFamily="18" charset="0"/>
                <a:cs typeface="Times New Roman" pitchFamily="18" charset="0"/>
              </a:rPr>
              <a:t> која су у високом титру уочена код пацијената оболелих од реуматоидног артритиса (нарочито код пацијената са прогресивним обликом болести), као и системска болест која се среће код серопозитивних (</a:t>
            </a:r>
            <a:r>
              <a:rPr lang="en-US" sz="2200" kern="0" dirty="0" err="1" smtClean="0">
                <a:solidFill>
                  <a:sysClr val="windowText" lastClr="000000"/>
                </a:solidFill>
                <a:latin typeface="Times New Roman" pitchFamily="18" charset="0"/>
                <a:cs typeface="Times New Roman" pitchFamily="18" charset="0"/>
              </a:rPr>
              <a:t>RF</a:t>
            </a:r>
            <a:r>
              <a:rPr lang="en-US" sz="2200" kern="0" dirty="0" smtClean="0">
                <a:solidFill>
                  <a:sysClr val="windowText" lastClr="000000"/>
                </a:solidFill>
                <a:latin typeface="Times New Roman" pitchFamily="18" charset="0"/>
                <a:cs typeface="Times New Roman" pitchFamily="18" charset="0"/>
              </a:rPr>
              <a:t>+) </a:t>
            </a:r>
            <a:r>
              <a:rPr lang="sr-Cyrl-CS" sz="2200" kern="0" dirty="0" smtClean="0">
                <a:solidFill>
                  <a:sysClr val="windowText" lastClr="000000"/>
                </a:solidFill>
                <a:latin typeface="Times New Roman" pitchFamily="18" charset="0"/>
                <a:cs typeface="Times New Roman" pitchFamily="18" charset="0"/>
              </a:rPr>
              <a:t>пацијената, указују на значај активације В лимфоцита за настанак и прогресију реуматоидног артритиса.  </a:t>
            </a: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object 1"/>
          <p:cNvSpPr>
            <a:spLocks noChangeArrowheads="1"/>
          </p:cNvSpPr>
          <p:nvPr/>
        </p:nvSpPr>
        <p:spPr bwMode="auto">
          <a:xfrm>
            <a:off x="0" y="0"/>
            <a:ext cx="9144000" cy="6858000"/>
          </a:xfrm>
          <a:prstGeom prst="rect">
            <a:avLst/>
          </a:prstGeom>
          <a:blipFill dpi="0" rotWithShape="0">
            <a:blip r:embed="rId2" cstate="print"/>
            <a:srcRect/>
            <a:stretch>
              <a:fillRect/>
            </a:stretch>
          </a:blipFill>
          <a:ln w="9525" algn="ctr">
            <a:noFill/>
            <a:round/>
            <a:headEnd/>
            <a:tailEnd/>
          </a:ln>
        </p:spPr>
        <p:txBody>
          <a:bodyPr lIns="0" tIns="0" rIns="0" bIns="0"/>
          <a:lstStyle/>
          <a:p>
            <a:endParaRPr lang="en-US"/>
          </a:p>
        </p:txBody>
      </p:sp>
      <p:sp>
        <p:nvSpPr>
          <p:cNvPr id="62467" name="object 3"/>
          <p:cNvSpPr>
            <a:spLocks noChangeArrowheads="1"/>
          </p:cNvSpPr>
          <p:nvPr/>
        </p:nvSpPr>
        <p:spPr bwMode="auto">
          <a:xfrm>
            <a:off x="2498725" y="404813"/>
            <a:ext cx="5041900" cy="1158875"/>
          </a:xfrm>
          <a:prstGeom prst="rect">
            <a:avLst/>
          </a:prstGeom>
          <a:noFill/>
          <a:ln w="9525" algn="ctr">
            <a:noFill/>
            <a:round/>
            <a:headEnd/>
            <a:tailEnd/>
          </a:ln>
        </p:spPr>
        <p:txBody>
          <a:bodyPr lIns="0" tIns="0" rIns="0" bIns="0"/>
          <a:lstStyle/>
          <a:p>
            <a:pPr>
              <a:lnSpc>
                <a:spcPts val="4313"/>
              </a:lnSpc>
            </a:pPr>
            <a:r>
              <a:rPr lang="ru-RU" sz="3200" b="1">
                <a:solidFill>
                  <a:srgbClr val="FF0000"/>
                </a:solidFill>
                <a:latin typeface="MGRRLF+PalatinoLinotype-Bold" charset="0"/>
              </a:rPr>
              <a:t>Реуматоидни фактор</a:t>
            </a:r>
          </a:p>
        </p:txBody>
      </p:sp>
      <p:sp>
        <p:nvSpPr>
          <p:cNvPr id="62468" name="object 4"/>
          <p:cNvSpPr>
            <a:spLocks noChangeArrowheads="1"/>
          </p:cNvSpPr>
          <p:nvPr/>
        </p:nvSpPr>
        <p:spPr bwMode="auto">
          <a:xfrm>
            <a:off x="467544" y="1916832"/>
            <a:ext cx="5026025" cy="868362"/>
          </a:xfrm>
          <a:prstGeom prst="rect">
            <a:avLst/>
          </a:prstGeom>
          <a:noFill/>
          <a:ln w="9525" algn="ctr">
            <a:noFill/>
            <a:round/>
            <a:headEnd/>
            <a:tailEnd/>
          </a:ln>
        </p:spPr>
        <p:txBody>
          <a:bodyPr lIns="0" tIns="0" rIns="0" bIns="0"/>
          <a:lstStyle/>
          <a:p>
            <a:pPr>
              <a:lnSpc>
                <a:spcPts val="3225"/>
              </a:lnSpc>
            </a:pPr>
            <a:r>
              <a:rPr lang="ru-RU" sz="2400" dirty="0">
                <a:solidFill>
                  <a:srgbClr val="000000"/>
                </a:solidFill>
                <a:latin typeface="Times New Roman" pitchFamily="18" charset="0"/>
                <a:cs typeface="Times New Roman" pitchFamily="18" charset="0"/>
              </a:rPr>
              <a:t>‒ Реуматоидни фактор (РФ) је</a:t>
            </a:r>
          </a:p>
        </p:txBody>
      </p:sp>
      <p:sp>
        <p:nvSpPr>
          <p:cNvPr id="62469" name="object 5"/>
          <p:cNvSpPr>
            <a:spLocks noChangeArrowheads="1"/>
          </p:cNvSpPr>
          <p:nvPr/>
        </p:nvSpPr>
        <p:spPr bwMode="auto">
          <a:xfrm>
            <a:off x="806450" y="2359025"/>
            <a:ext cx="4040188" cy="868363"/>
          </a:xfrm>
          <a:prstGeom prst="rect">
            <a:avLst/>
          </a:prstGeom>
          <a:noFill/>
          <a:ln w="9525" algn="ctr">
            <a:noFill/>
            <a:round/>
            <a:headEnd/>
            <a:tailEnd/>
          </a:ln>
        </p:spPr>
        <p:txBody>
          <a:bodyPr lIns="0" tIns="0" rIns="0" bIns="0"/>
          <a:lstStyle/>
          <a:p>
            <a:pPr>
              <a:lnSpc>
                <a:spcPts val="3225"/>
              </a:lnSpc>
            </a:pPr>
            <a:r>
              <a:rPr lang="ru-RU" sz="2400">
                <a:solidFill>
                  <a:srgbClr val="000000"/>
                </a:solidFill>
                <a:latin typeface="URGEAG+PalatinoLinotype-Roman" charset="0"/>
              </a:rPr>
              <a:t>аутоантитело према </a:t>
            </a:r>
            <a:r>
              <a:rPr lang="ru-RU" sz="2400">
                <a:solidFill>
                  <a:srgbClr val="000000"/>
                </a:solidFill>
                <a:latin typeface="NGRBLQ+PalatinoLinotype-Roman" charset="0"/>
              </a:rPr>
              <a:t>Fc</a:t>
            </a:r>
          </a:p>
        </p:txBody>
      </p:sp>
      <p:sp>
        <p:nvSpPr>
          <p:cNvPr id="62470" name="object 6"/>
          <p:cNvSpPr>
            <a:spLocks noChangeArrowheads="1"/>
          </p:cNvSpPr>
          <p:nvPr/>
        </p:nvSpPr>
        <p:spPr bwMode="auto">
          <a:xfrm>
            <a:off x="806450" y="2724150"/>
            <a:ext cx="2578100" cy="868363"/>
          </a:xfrm>
          <a:prstGeom prst="rect">
            <a:avLst/>
          </a:prstGeom>
          <a:noFill/>
          <a:ln w="9525" algn="ctr">
            <a:noFill/>
            <a:round/>
            <a:headEnd/>
            <a:tailEnd/>
          </a:ln>
        </p:spPr>
        <p:txBody>
          <a:bodyPr lIns="0" tIns="0" rIns="0" bIns="0"/>
          <a:lstStyle/>
          <a:p>
            <a:pPr>
              <a:lnSpc>
                <a:spcPts val="3225"/>
              </a:lnSpc>
            </a:pPr>
            <a:r>
              <a:rPr lang="ru-RU" sz="2400" dirty="0">
                <a:solidFill>
                  <a:srgbClr val="000000"/>
                </a:solidFill>
                <a:latin typeface="Times New Roman" pitchFamily="18" charset="0"/>
                <a:cs typeface="Times New Roman" pitchFamily="18" charset="0"/>
              </a:rPr>
              <a:t>фрагменту IgG</a:t>
            </a:r>
          </a:p>
        </p:txBody>
      </p:sp>
      <p:sp>
        <p:nvSpPr>
          <p:cNvPr id="62471" name="object 7"/>
          <p:cNvSpPr>
            <a:spLocks noChangeArrowheads="1"/>
          </p:cNvSpPr>
          <p:nvPr/>
        </p:nvSpPr>
        <p:spPr bwMode="auto">
          <a:xfrm>
            <a:off x="449263" y="3471863"/>
            <a:ext cx="4540250" cy="1600200"/>
          </a:xfrm>
          <a:prstGeom prst="rect">
            <a:avLst/>
          </a:prstGeom>
          <a:noFill/>
          <a:ln w="9525" algn="ctr">
            <a:noFill/>
            <a:round/>
            <a:headEnd/>
            <a:tailEnd/>
          </a:ln>
        </p:spPr>
        <p:txBody>
          <a:bodyPr lIns="0" tIns="0" rIns="0" bIns="0"/>
          <a:lstStyle/>
          <a:p>
            <a:pPr marL="357188">
              <a:lnSpc>
                <a:spcPts val="3225"/>
              </a:lnSpc>
            </a:pPr>
            <a:r>
              <a:rPr lang="ru-RU" sz="2400" dirty="0">
                <a:solidFill>
                  <a:srgbClr val="000000"/>
                </a:solidFill>
                <a:latin typeface="Times New Roman" pitchFamily="18" charset="0"/>
                <a:cs typeface="Times New Roman" pitchFamily="18" charset="0"/>
              </a:rPr>
              <a:t>‒ Најчешће се одређује РФ</a:t>
            </a:r>
          </a:p>
          <a:p>
            <a:pPr marL="357188">
              <a:lnSpc>
                <a:spcPts val="2875"/>
              </a:lnSpc>
            </a:pPr>
            <a:r>
              <a:rPr lang="ru-RU" sz="2400" dirty="0">
                <a:solidFill>
                  <a:srgbClr val="000000"/>
                </a:solidFill>
                <a:latin typeface="Times New Roman" pitchFamily="18" charset="0"/>
                <a:cs typeface="Times New Roman" pitchFamily="18" charset="0"/>
              </a:rPr>
              <a:t>класе IgM, али РФ могу</a:t>
            </a:r>
          </a:p>
          <a:p>
            <a:pPr marL="357188">
              <a:lnSpc>
                <a:spcPts val="2875"/>
              </a:lnSpc>
            </a:pPr>
            <a:r>
              <a:rPr lang="ru-RU" sz="2400" dirty="0">
                <a:solidFill>
                  <a:srgbClr val="000000"/>
                </a:solidFill>
                <a:latin typeface="Times New Roman" pitchFamily="18" charset="0"/>
                <a:cs typeface="Times New Roman" pitchFamily="18" charset="0"/>
              </a:rPr>
              <a:t>бити класе </a:t>
            </a:r>
            <a:r>
              <a:rPr lang="ru-RU" sz="2400" dirty="0" smtClean="0">
                <a:solidFill>
                  <a:srgbClr val="000000"/>
                </a:solidFill>
                <a:latin typeface="Times New Roman" pitchFamily="18" charset="0"/>
                <a:cs typeface="Times New Roman" pitchFamily="18" charset="0"/>
              </a:rPr>
              <a:t>Ig</a:t>
            </a:r>
            <a:r>
              <a:rPr lang="en-US" sz="2400" dirty="0" smtClean="0">
                <a:solidFill>
                  <a:srgbClr val="000000"/>
                </a:solidFill>
                <a:latin typeface="Times New Roman" pitchFamily="18" charset="0"/>
                <a:cs typeface="Times New Roman" pitchFamily="18" charset="0"/>
              </a:rPr>
              <a:t>G</a:t>
            </a:r>
            <a:r>
              <a:rPr lang="ru-RU" sz="2400" dirty="0" smtClean="0">
                <a:solidFill>
                  <a:srgbClr val="000000"/>
                </a:solidFill>
                <a:latin typeface="Times New Roman" pitchFamily="18" charset="0"/>
                <a:cs typeface="Times New Roman" pitchFamily="18" charset="0"/>
              </a:rPr>
              <a:t>, IgЕ </a:t>
            </a:r>
            <a:r>
              <a:rPr lang="ru-RU" sz="2400" dirty="0">
                <a:solidFill>
                  <a:srgbClr val="000000"/>
                </a:solidFill>
                <a:latin typeface="Times New Roman" pitchFamily="18" charset="0"/>
                <a:cs typeface="Times New Roman" pitchFamily="18" charset="0"/>
              </a:rPr>
              <a:t>и IgA</a:t>
            </a:r>
          </a:p>
        </p:txBody>
      </p:sp>
      <p:sp>
        <p:nvSpPr>
          <p:cNvPr id="62472" name="object 8"/>
          <p:cNvSpPr>
            <a:spLocks noChangeArrowheads="1"/>
          </p:cNvSpPr>
          <p:nvPr/>
        </p:nvSpPr>
        <p:spPr bwMode="auto">
          <a:xfrm>
            <a:off x="449263" y="4949825"/>
            <a:ext cx="4486275" cy="1235075"/>
          </a:xfrm>
          <a:prstGeom prst="rect">
            <a:avLst/>
          </a:prstGeom>
          <a:noFill/>
          <a:ln w="9525" algn="ctr">
            <a:noFill/>
            <a:round/>
            <a:headEnd/>
            <a:tailEnd/>
          </a:ln>
        </p:spPr>
        <p:txBody>
          <a:bodyPr lIns="0" tIns="0" rIns="0" bIns="0"/>
          <a:lstStyle/>
          <a:p>
            <a:pPr marL="357188">
              <a:lnSpc>
                <a:spcPts val="3238"/>
              </a:lnSpc>
            </a:pPr>
            <a:r>
              <a:rPr lang="ru-RU" sz="2400">
                <a:solidFill>
                  <a:srgbClr val="000000"/>
                </a:solidFill>
                <a:latin typeface="Times New Roman" pitchFamily="18" charset="0"/>
                <a:cs typeface="Times New Roman" pitchFamily="18" charset="0"/>
              </a:rPr>
              <a:t>‒ РФ је присутан у многим</a:t>
            </a:r>
          </a:p>
          <a:p>
            <a:pPr marL="357188">
              <a:lnSpc>
                <a:spcPts val="2875"/>
              </a:lnSpc>
            </a:pPr>
            <a:r>
              <a:rPr lang="ru-RU" sz="2400">
                <a:solidFill>
                  <a:srgbClr val="000000"/>
                </a:solidFill>
                <a:latin typeface="Times New Roman" pitchFamily="18" charset="0"/>
                <a:cs typeface="Times New Roman" pitchFamily="18" charset="0"/>
              </a:rPr>
              <a:t>реуматским и</a:t>
            </a:r>
          </a:p>
        </p:txBody>
      </p:sp>
      <p:sp>
        <p:nvSpPr>
          <p:cNvPr id="62473" name="object 9"/>
          <p:cNvSpPr>
            <a:spLocks noChangeArrowheads="1"/>
          </p:cNvSpPr>
          <p:nvPr/>
        </p:nvSpPr>
        <p:spPr bwMode="auto">
          <a:xfrm>
            <a:off x="806450" y="5681663"/>
            <a:ext cx="4176713" cy="868362"/>
          </a:xfrm>
          <a:prstGeom prst="rect">
            <a:avLst/>
          </a:prstGeom>
          <a:noFill/>
          <a:ln w="9525" algn="ctr">
            <a:noFill/>
            <a:round/>
            <a:headEnd/>
            <a:tailEnd/>
          </a:ln>
        </p:spPr>
        <p:txBody>
          <a:bodyPr lIns="0" tIns="0" rIns="0" bIns="0"/>
          <a:lstStyle/>
          <a:p>
            <a:pPr>
              <a:lnSpc>
                <a:spcPts val="3225"/>
              </a:lnSpc>
            </a:pPr>
            <a:r>
              <a:rPr lang="ru-RU" sz="2400">
                <a:solidFill>
                  <a:srgbClr val="000000"/>
                </a:solidFill>
                <a:latin typeface="Times New Roman" pitchFamily="18" charset="0"/>
                <a:cs typeface="Times New Roman" pitchFamily="18" charset="0"/>
              </a:rPr>
              <a:t>нереуматским болестима</a:t>
            </a:r>
          </a:p>
        </p:txBody>
      </p:sp>
    </p:spTree>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object 3"/>
          <p:cNvSpPr>
            <a:spLocks noChangeArrowheads="1"/>
          </p:cNvSpPr>
          <p:nvPr/>
        </p:nvSpPr>
        <p:spPr bwMode="auto">
          <a:xfrm>
            <a:off x="2498725" y="404813"/>
            <a:ext cx="5041900" cy="1158875"/>
          </a:xfrm>
          <a:prstGeom prst="rect">
            <a:avLst/>
          </a:prstGeom>
          <a:noFill/>
          <a:ln w="9525" algn="ctr">
            <a:noFill/>
            <a:round/>
            <a:headEnd/>
            <a:tailEnd/>
          </a:ln>
        </p:spPr>
        <p:txBody>
          <a:bodyPr lIns="0" tIns="0" rIns="0" bIns="0"/>
          <a:lstStyle/>
          <a:p>
            <a:pPr>
              <a:lnSpc>
                <a:spcPts val="4313"/>
              </a:lnSpc>
            </a:pPr>
            <a:r>
              <a:rPr lang="ru-RU" sz="3200" b="1" dirty="0">
                <a:solidFill>
                  <a:srgbClr val="C00000"/>
                </a:solidFill>
                <a:latin typeface="MGRRLF+PalatinoLinotype-Bold" charset="0"/>
              </a:rPr>
              <a:t>Реуматоидни фактор</a:t>
            </a:r>
          </a:p>
        </p:txBody>
      </p:sp>
      <p:sp>
        <p:nvSpPr>
          <p:cNvPr id="63492" name="object 4"/>
          <p:cNvSpPr>
            <a:spLocks noChangeArrowheads="1"/>
          </p:cNvSpPr>
          <p:nvPr/>
        </p:nvSpPr>
        <p:spPr bwMode="auto">
          <a:xfrm>
            <a:off x="317500" y="1336675"/>
            <a:ext cx="8977313" cy="868363"/>
          </a:xfrm>
          <a:prstGeom prst="rect">
            <a:avLst/>
          </a:prstGeom>
          <a:noFill/>
          <a:ln w="9525" algn="ctr">
            <a:noFill/>
            <a:round/>
            <a:headEnd/>
            <a:tailEnd/>
          </a:ln>
        </p:spPr>
        <p:txBody>
          <a:bodyPr lIns="0" tIns="0" rIns="0" bIns="0"/>
          <a:lstStyle/>
          <a:p>
            <a:pPr>
              <a:lnSpc>
                <a:spcPts val="3225"/>
              </a:lnSpc>
            </a:pPr>
            <a:r>
              <a:rPr lang="ru-RU" sz="2400">
                <a:solidFill>
                  <a:srgbClr val="000000"/>
                </a:solidFill>
                <a:latin typeface="URGEAG+PalatinoLinotype-Roman" charset="0"/>
              </a:rPr>
              <a:t>‒ Користан тест за дијагнозу реуматоидног артритиса</a:t>
            </a:r>
          </a:p>
        </p:txBody>
      </p:sp>
      <p:sp>
        <p:nvSpPr>
          <p:cNvPr id="63493" name="object 5"/>
          <p:cNvSpPr>
            <a:spLocks noChangeArrowheads="1"/>
          </p:cNvSpPr>
          <p:nvPr/>
        </p:nvSpPr>
        <p:spPr bwMode="auto">
          <a:xfrm>
            <a:off x="317500" y="2084388"/>
            <a:ext cx="8646988" cy="1600200"/>
          </a:xfrm>
          <a:prstGeom prst="rect">
            <a:avLst/>
          </a:prstGeom>
          <a:noFill/>
          <a:ln w="9525" algn="ctr">
            <a:noFill/>
            <a:round/>
            <a:headEnd/>
            <a:tailEnd/>
          </a:ln>
        </p:spPr>
        <p:txBody>
          <a:bodyPr lIns="0" tIns="0" rIns="0" bIns="0"/>
          <a:lstStyle/>
          <a:p>
            <a:pPr marL="357188">
              <a:lnSpc>
                <a:spcPts val="3225"/>
              </a:lnSpc>
            </a:pPr>
            <a:r>
              <a:rPr lang="ru-RU" sz="2400" dirty="0">
                <a:solidFill>
                  <a:srgbClr val="000000"/>
                </a:solidFill>
                <a:latin typeface="URGEAG+PalatinoLinotype-Roman" charset="0"/>
              </a:rPr>
              <a:t>‒ </a:t>
            </a:r>
            <a:r>
              <a:rPr lang="ru-RU" sz="2400" dirty="0">
                <a:solidFill>
                  <a:srgbClr val="000000"/>
                </a:solidFill>
                <a:latin typeface="Times New Roman" pitchFamily="18" charset="0"/>
                <a:cs typeface="Times New Roman" pitchFamily="18" charset="0"/>
              </a:rPr>
              <a:t>70-80%</a:t>
            </a:r>
            <a:r>
              <a:rPr lang="ru-RU" sz="2400" dirty="0">
                <a:solidFill>
                  <a:srgbClr val="000000"/>
                </a:solidFill>
                <a:latin typeface="URGEAG+PalatinoLinotype-Roman" charset="0"/>
              </a:rPr>
              <a:t> болесника са РА има детектабилан РФ, док је </a:t>
            </a:r>
            <a:r>
              <a:rPr lang="ru-RU" sz="2400" dirty="0" smtClean="0">
                <a:solidFill>
                  <a:srgbClr val="000000"/>
                </a:solidFill>
                <a:latin typeface="Times New Roman" pitchFamily="18" charset="0"/>
                <a:cs typeface="Times New Roman" pitchFamily="18" charset="0"/>
              </a:rPr>
              <a:t>15-20</a:t>
            </a:r>
            <a:r>
              <a:rPr lang="ru-RU" sz="2400" dirty="0">
                <a:solidFill>
                  <a:srgbClr val="000000"/>
                </a:solidFill>
                <a:latin typeface="Times New Roman" pitchFamily="18" charset="0"/>
                <a:cs typeface="Times New Roman" pitchFamily="18" charset="0"/>
              </a:rPr>
              <a:t>%</a:t>
            </a:r>
            <a:r>
              <a:rPr lang="ru-RU" sz="2400" dirty="0">
                <a:solidFill>
                  <a:srgbClr val="000000"/>
                </a:solidFill>
                <a:latin typeface="NGRBLQ+PalatinoLinotype-Roman" charset="0"/>
              </a:rPr>
              <a:t> </a:t>
            </a:r>
            <a:r>
              <a:rPr lang="ru-RU" sz="2400" dirty="0">
                <a:solidFill>
                  <a:srgbClr val="000000"/>
                </a:solidFill>
                <a:latin typeface="URGEAG+PalatinoLinotype-Roman" charset="0"/>
              </a:rPr>
              <a:t>болесника са РА РФ негативно посебно у раним</a:t>
            </a:r>
          </a:p>
          <a:p>
            <a:pPr marL="357188">
              <a:lnSpc>
                <a:spcPts val="2875"/>
              </a:lnSpc>
            </a:pPr>
            <a:r>
              <a:rPr lang="ru-RU" sz="2400" dirty="0">
                <a:solidFill>
                  <a:srgbClr val="000000"/>
                </a:solidFill>
                <a:latin typeface="URGEAG+PalatinoLinotype-Roman" charset="0"/>
              </a:rPr>
              <a:t>фазама болести</a:t>
            </a:r>
          </a:p>
        </p:txBody>
      </p:sp>
      <p:sp>
        <p:nvSpPr>
          <p:cNvPr id="63494" name="object 6"/>
          <p:cNvSpPr>
            <a:spLocks noChangeArrowheads="1"/>
          </p:cNvSpPr>
          <p:nvPr/>
        </p:nvSpPr>
        <p:spPr bwMode="auto">
          <a:xfrm>
            <a:off x="753491" y="3562350"/>
            <a:ext cx="8355013" cy="868363"/>
          </a:xfrm>
          <a:prstGeom prst="rect">
            <a:avLst/>
          </a:prstGeom>
          <a:noFill/>
          <a:ln w="9525" algn="ctr">
            <a:noFill/>
            <a:round/>
            <a:headEnd/>
            <a:tailEnd/>
          </a:ln>
        </p:spPr>
        <p:txBody>
          <a:bodyPr lIns="0" tIns="0" rIns="0" bIns="0"/>
          <a:lstStyle/>
          <a:p>
            <a:pPr>
              <a:lnSpc>
                <a:spcPts val="3225"/>
              </a:lnSpc>
            </a:pPr>
            <a:r>
              <a:rPr lang="ru-RU" sz="2400" dirty="0">
                <a:solidFill>
                  <a:srgbClr val="000000"/>
                </a:solidFill>
                <a:latin typeface="URGEAG+PalatinoLinotype-Roman" charset="0"/>
              </a:rPr>
              <a:t>‒ </a:t>
            </a:r>
            <a:r>
              <a:rPr lang="ru-RU" sz="2400" dirty="0">
                <a:solidFill>
                  <a:srgbClr val="000000"/>
                </a:solidFill>
                <a:latin typeface="Times New Roman" pitchFamily="18" charset="0"/>
                <a:cs typeface="Times New Roman" pitchFamily="18" charset="0"/>
              </a:rPr>
              <a:t>2-10% </a:t>
            </a:r>
            <a:r>
              <a:rPr lang="ru-RU" sz="2400" dirty="0">
                <a:solidFill>
                  <a:srgbClr val="000000"/>
                </a:solidFill>
                <a:latin typeface="URGEAG+PalatinoLinotype-Roman" charset="0"/>
              </a:rPr>
              <a:t>здравих особа, као и болесници са другим</a:t>
            </a:r>
          </a:p>
        </p:txBody>
      </p:sp>
      <p:sp>
        <p:nvSpPr>
          <p:cNvPr id="63495" name="object 7"/>
          <p:cNvSpPr>
            <a:spLocks noChangeArrowheads="1"/>
          </p:cNvSpPr>
          <p:nvPr/>
        </p:nvSpPr>
        <p:spPr bwMode="auto">
          <a:xfrm>
            <a:off x="698500" y="3929063"/>
            <a:ext cx="8248650" cy="868362"/>
          </a:xfrm>
          <a:prstGeom prst="rect">
            <a:avLst/>
          </a:prstGeom>
          <a:noFill/>
          <a:ln w="9525" algn="ctr">
            <a:noFill/>
            <a:round/>
            <a:headEnd/>
            <a:tailEnd/>
          </a:ln>
        </p:spPr>
        <p:txBody>
          <a:bodyPr lIns="0" tIns="0" rIns="0" bIns="0"/>
          <a:lstStyle/>
          <a:p>
            <a:pPr>
              <a:lnSpc>
                <a:spcPts val="3225"/>
              </a:lnSpc>
            </a:pPr>
            <a:r>
              <a:rPr lang="ru-RU" sz="2400">
                <a:solidFill>
                  <a:srgbClr val="000000"/>
                </a:solidFill>
                <a:latin typeface="URGEAG+PalatinoLinotype-Roman" charset="0"/>
              </a:rPr>
              <a:t>системским реуматским болестима РФ позитивни</a:t>
            </a:r>
          </a:p>
        </p:txBody>
      </p:sp>
      <p:sp>
        <p:nvSpPr>
          <p:cNvPr id="63496" name="object 8"/>
          <p:cNvSpPr>
            <a:spLocks noChangeArrowheads="1"/>
          </p:cNvSpPr>
          <p:nvPr/>
        </p:nvSpPr>
        <p:spPr bwMode="auto">
          <a:xfrm>
            <a:off x="317500" y="4675188"/>
            <a:ext cx="8137525" cy="1233487"/>
          </a:xfrm>
          <a:prstGeom prst="rect">
            <a:avLst/>
          </a:prstGeom>
          <a:noFill/>
          <a:ln w="9525" algn="ctr">
            <a:noFill/>
            <a:round/>
            <a:headEnd/>
            <a:tailEnd/>
          </a:ln>
        </p:spPr>
        <p:txBody>
          <a:bodyPr lIns="0" tIns="0" rIns="0" bIns="0"/>
          <a:lstStyle/>
          <a:p>
            <a:pPr marL="357188">
              <a:lnSpc>
                <a:spcPts val="3225"/>
              </a:lnSpc>
            </a:pPr>
            <a:r>
              <a:rPr lang="ru-RU" sz="2400">
                <a:solidFill>
                  <a:srgbClr val="000000"/>
                </a:solidFill>
                <a:latin typeface="URGEAG+PalatinoLinotype-Roman" charset="0"/>
              </a:rPr>
              <a:t>‒ Повезаност виших концентрације РФ са тежим</a:t>
            </a:r>
          </a:p>
          <a:p>
            <a:pPr marL="357188">
              <a:lnSpc>
                <a:spcPts val="2875"/>
              </a:lnSpc>
            </a:pPr>
            <a:r>
              <a:rPr lang="ru-RU" sz="2400">
                <a:solidFill>
                  <a:srgbClr val="000000"/>
                </a:solidFill>
                <a:latin typeface="URGEAG+PalatinoLinotype-Roman" charset="0"/>
              </a:rPr>
              <a:t>облицима болести, екстраартикуларним</a:t>
            </a:r>
          </a:p>
        </p:txBody>
      </p:sp>
      <p:sp>
        <p:nvSpPr>
          <p:cNvPr id="63497" name="object 9"/>
          <p:cNvSpPr>
            <a:spLocks noChangeArrowheads="1"/>
          </p:cNvSpPr>
          <p:nvPr/>
        </p:nvSpPr>
        <p:spPr bwMode="auto">
          <a:xfrm>
            <a:off x="674688" y="5407025"/>
            <a:ext cx="7740650" cy="868363"/>
          </a:xfrm>
          <a:prstGeom prst="rect">
            <a:avLst/>
          </a:prstGeom>
          <a:noFill/>
          <a:ln w="9525" algn="ctr">
            <a:noFill/>
            <a:round/>
            <a:headEnd/>
            <a:tailEnd/>
          </a:ln>
        </p:spPr>
        <p:txBody>
          <a:bodyPr lIns="0" tIns="0" rIns="0" bIns="0"/>
          <a:lstStyle/>
          <a:p>
            <a:pPr>
              <a:lnSpc>
                <a:spcPts val="3225"/>
              </a:lnSpc>
            </a:pPr>
            <a:r>
              <a:rPr lang="ru-RU" sz="2400">
                <a:solidFill>
                  <a:srgbClr val="000000"/>
                </a:solidFill>
                <a:latin typeface="URGEAG+PalatinoLinotype-Roman" charset="0"/>
              </a:rPr>
              <a:t>манифестацијама и лошом прогнозом болести</a:t>
            </a:r>
          </a:p>
        </p:txBody>
      </p:sp>
    </p:spTree>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object 1"/>
          <p:cNvSpPr>
            <a:spLocks noChangeArrowheads="1"/>
          </p:cNvSpPr>
          <p:nvPr/>
        </p:nvSpPr>
        <p:spPr bwMode="auto">
          <a:xfrm>
            <a:off x="0" y="0"/>
            <a:ext cx="9144000" cy="6858000"/>
          </a:xfrm>
          <a:prstGeom prst="rect">
            <a:avLst/>
          </a:prstGeom>
          <a:blipFill dpi="0" rotWithShape="0">
            <a:blip r:embed="rId2" cstate="print"/>
            <a:srcRect/>
            <a:stretch>
              <a:fillRect/>
            </a:stretch>
          </a:blipFill>
          <a:ln w="9525" algn="ctr">
            <a:noFill/>
            <a:round/>
            <a:headEnd/>
            <a:tailEnd/>
          </a:ln>
        </p:spPr>
        <p:txBody>
          <a:bodyPr lIns="0" tIns="0" rIns="0" bIns="0"/>
          <a:lstStyle/>
          <a:p>
            <a:endParaRPr lang="en-US"/>
          </a:p>
        </p:txBody>
      </p:sp>
      <p:sp>
        <p:nvSpPr>
          <p:cNvPr id="64515" name="object 3"/>
          <p:cNvSpPr>
            <a:spLocks noChangeArrowheads="1"/>
          </p:cNvSpPr>
          <p:nvPr/>
        </p:nvSpPr>
        <p:spPr bwMode="auto">
          <a:xfrm>
            <a:off x="2381250" y="404813"/>
            <a:ext cx="5041900" cy="1158875"/>
          </a:xfrm>
          <a:prstGeom prst="rect">
            <a:avLst/>
          </a:prstGeom>
          <a:noFill/>
          <a:ln w="9525" algn="ctr">
            <a:noFill/>
            <a:round/>
            <a:headEnd/>
            <a:tailEnd/>
          </a:ln>
        </p:spPr>
        <p:txBody>
          <a:bodyPr lIns="0" tIns="0" rIns="0" bIns="0"/>
          <a:lstStyle/>
          <a:p>
            <a:pPr>
              <a:lnSpc>
                <a:spcPts val="4313"/>
              </a:lnSpc>
            </a:pPr>
            <a:r>
              <a:rPr lang="ru-RU" sz="3200" b="1">
                <a:solidFill>
                  <a:srgbClr val="000000"/>
                </a:solidFill>
                <a:latin typeface="MGRRLF+PalatinoLinotype-Bold" charset="0"/>
              </a:rPr>
              <a:t>Реуматоидни фактор</a:t>
            </a:r>
          </a:p>
        </p:txBody>
      </p:sp>
    </p:spTree>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object 3"/>
          <p:cNvSpPr>
            <a:spLocks noChangeArrowheads="1"/>
          </p:cNvSpPr>
          <p:nvPr/>
        </p:nvSpPr>
        <p:spPr bwMode="auto">
          <a:xfrm>
            <a:off x="323850" y="230188"/>
            <a:ext cx="8350250" cy="1439862"/>
          </a:xfrm>
          <a:prstGeom prst="rect">
            <a:avLst/>
          </a:prstGeom>
          <a:noFill/>
          <a:ln w="9525" algn="ctr">
            <a:noFill/>
            <a:round/>
            <a:headEnd/>
            <a:tailEnd/>
          </a:ln>
        </p:spPr>
        <p:txBody>
          <a:bodyPr lIns="0" tIns="0" rIns="0" bIns="0"/>
          <a:lstStyle/>
          <a:p>
            <a:pPr marL="1392238">
              <a:lnSpc>
                <a:spcPts val="3763"/>
              </a:lnSpc>
            </a:pPr>
            <a:r>
              <a:rPr lang="ru-RU" sz="2800" b="1" dirty="0">
                <a:solidFill>
                  <a:srgbClr val="C00000"/>
                </a:solidFill>
                <a:latin typeface="MGRRLF+PalatinoLinotype-Bold" charset="0"/>
              </a:rPr>
              <a:t>Антитела према цитрулинисаним</a:t>
            </a:r>
          </a:p>
          <a:p>
            <a:pPr marL="1392238">
              <a:lnSpc>
                <a:spcPts val="3350"/>
              </a:lnSpc>
            </a:pPr>
            <a:r>
              <a:rPr lang="ru-RU" sz="2800" b="1" dirty="0">
                <a:solidFill>
                  <a:srgbClr val="C00000"/>
                </a:solidFill>
                <a:latin typeface="MGRRLF+PalatinoLinotype-Bold" charset="0"/>
              </a:rPr>
              <a:t>пептидима (ACPA)</a:t>
            </a:r>
          </a:p>
        </p:txBody>
      </p:sp>
      <p:sp>
        <p:nvSpPr>
          <p:cNvPr id="65540" name="object 4"/>
          <p:cNvSpPr>
            <a:spLocks noChangeArrowheads="1"/>
          </p:cNvSpPr>
          <p:nvPr/>
        </p:nvSpPr>
        <p:spPr bwMode="auto">
          <a:xfrm>
            <a:off x="701675" y="1547813"/>
            <a:ext cx="8947150" cy="4754562"/>
          </a:xfrm>
          <a:prstGeom prst="rect">
            <a:avLst/>
          </a:prstGeom>
          <a:noFill/>
          <a:ln w="9525" algn="ctr">
            <a:noFill/>
            <a:round/>
            <a:headEnd/>
            <a:tailEnd/>
          </a:ln>
        </p:spPr>
        <p:txBody>
          <a:bodyPr lIns="0" tIns="0" rIns="0" bIns="0"/>
          <a:lstStyle/>
          <a:p>
            <a:pPr marL="342900">
              <a:lnSpc>
                <a:spcPts val="3225"/>
              </a:lnSpc>
            </a:pPr>
            <a:r>
              <a:rPr lang="ru-RU" sz="2400" dirty="0">
                <a:solidFill>
                  <a:srgbClr val="000000"/>
                </a:solidFill>
                <a:latin typeface="Times New Roman" pitchFamily="18" charset="0"/>
                <a:cs typeface="Times New Roman" pitchFamily="18" charset="0"/>
              </a:rPr>
              <a:t>• </a:t>
            </a:r>
            <a:r>
              <a:rPr lang="ru-RU" sz="2400" b="1" dirty="0">
                <a:solidFill>
                  <a:srgbClr val="000000"/>
                </a:solidFill>
                <a:latin typeface="Times New Roman" pitchFamily="18" charset="0"/>
                <a:cs typeface="Times New Roman" pitchFamily="18" charset="0"/>
              </a:rPr>
              <a:t>ACPA </a:t>
            </a:r>
            <a:r>
              <a:rPr lang="ru-RU" sz="2400" dirty="0">
                <a:solidFill>
                  <a:srgbClr val="000000"/>
                </a:solidFill>
                <a:latin typeface="Times New Roman" pitchFamily="18" charset="0"/>
                <a:cs typeface="Times New Roman" pitchFamily="18" charset="0"/>
              </a:rPr>
              <a:t>су управљена према цитрулинским</a:t>
            </a:r>
          </a:p>
          <a:p>
            <a:pPr marL="342900">
              <a:lnSpc>
                <a:spcPts val="2875"/>
              </a:lnSpc>
            </a:pPr>
            <a:r>
              <a:rPr lang="ru-RU" sz="2400" dirty="0">
                <a:solidFill>
                  <a:srgbClr val="000000"/>
                </a:solidFill>
                <a:latin typeface="Times New Roman" pitchFamily="18" charset="0"/>
                <a:cs typeface="Times New Roman" pitchFamily="18" charset="0"/>
              </a:rPr>
              <a:t>резидуама које настају у посттранслационим</a:t>
            </a:r>
          </a:p>
          <a:p>
            <a:pPr marL="342900">
              <a:lnSpc>
                <a:spcPts val="2875"/>
              </a:lnSpc>
            </a:pPr>
            <a:r>
              <a:rPr lang="ru-RU" sz="2400" dirty="0">
                <a:solidFill>
                  <a:srgbClr val="000000"/>
                </a:solidFill>
                <a:latin typeface="Times New Roman" pitchFamily="18" charset="0"/>
                <a:cs typeface="Times New Roman" pitchFamily="18" charset="0"/>
              </a:rPr>
              <a:t>модификацијама аргинина</a:t>
            </a:r>
          </a:p>
          <a:p>
            <a:pPr marL="342900">
              <a:lnSpc>
                <a:spcPts val="3225"/>
              </a:lnSpc>
              <a:spcBef>
                <a:spcPts val="288"/>
              </a:spcBef>
            </a:pPr>
            <a:r>
              <a:rPr lang="ru-RU" sz="2400" dirty="0">
                <a:solidFill>
                  <a:srgbClr val="000000"/>
                </a:solidFill>
                <a:latin typeface="Times New Roman" pitchFamily="18" charset="0"/>
                <a:cs typeface="Times New Roman" pitchFamily="18" charset="0"/>
              </a:rPr>
              <a:t>• присутна код болесника са реуматодним</a:t>
            </a:r>
          </a:p>
          <a:p>
            <a:pPr marL="342900">
              <a:lnSpc>
                <a:spcPts val="2875"/>
              </a:lnSpc>
            </a:pPr>
            <a:r>
              <a:rPr lang="ru-RU" sz="2400" dirty="0">
                <a:solidFill>
                  <a:srgbClr val="000000"/>
                </a:solidFill>
                <a:latin typeface="Times New Roman" pitchFamily="18" charset="0"/>
                <a:cs typeface="Times New Roman" pitchFamily="18" charset="0"/>
              </a:rPr>
              <a:t>артритисом, сензитивност 30% до 60% и</a:t>
            </a:r>
          </a:p>
          <a:p>
            <a:pPr marL="342900">
              <a:lnSpc>
                <a:spcPts val="2875"/>
              </a:lnSpc>
            </a:pPr>
            <a:r>
              <a:rPr lang="ru-RU" sz="2400" dirty="0">
                <a:solidFill>
                  <a:srgbClr val="000000"/>
                </a:solidFill>
                <a:latin typeface="Times New Roman" pitchFamily="18" charset="0"/>
                <a:cs typeface="Times New Roman" pitchFamily="18" charset="0"/>
              </a:rPr>
              <a:t>специфичност 95% до 98%</a:t>
            </a:r>
          </a:p>
          <a:p>
            <a:pPr marL="342900">
              <a:lnSpc>
                <a:spcPts val="3238"/>
              </a:lnSpc>
              <a:spcBef>
                <a:spcPts val="288"/>
              </a:spcBef>
            </a:pPr>
            <a:r>
              <a:rPr lang="ru-RU" sz="2400" dirty="0">
                <a:solidFill>
                  <a:srgbClr val="000000"/>
                </a:solidFill>
                <a:latin typeface="Times New Roman" pitchFamily="18" charset="0"/>
                <a:cs typeface="Times New Roman" pitchFamily="18" charset="0"/>
              </a:rPr>
              <a:t>• висока специфичност и присутност у раној фази</a:t>
            </a:r>
          </a:p>
          <a:p>
            <a:pPr marL="342900">
              <a:lnSpc>
                <a:spcPts val="2875"/>
              </a:lnSpc>
            </a:pPr>
            <a:r>
              <a:rPr lang="ru-RU" sz="2400" dirty="0">
                <a:solidFill>
                  <a:srgbClr val="000000"/>
                </a:solidFill>
                <a:latin typeface="Times New Roman" pitchFamily="18" charset="0"/>
                <a:cs typeface="Times New Roman" pitchFamily="18" charset="0"/>
              </a:rPr>
              <a:t>реуматоидног артритиса, када указују на бржи</a:t>
            </a:r>
          </a:p>
          <a:p>
            <a:pPr marL="342900">
              <a:lnSpc>
                <a:spcPts val="2875"/>
              </a:lnSpc>
            </a:pPr>
            <a:r>
              <a:rPr lang="ru-RU" sz="2400" dirty="0">
                <a:solidFill>
                  <a:srgbClr val="000000"/>
                </a:solidFill>
                <a:latin typeface="Times New Roman" pitchFamily="18" charset="0"/>
                <a:cs typeface="Times New Roman" pitchFamily="18" charset="0"/>
              </a:rPr>
              <a:t>развој оштећења захваћених зглобова</a:t>
            </a:r>
          </a:p>
          <a:p>
            <a:pPr marL="342900">
              <a:lnSpc>
                <a:spcPts val="3225"/>
              </a:lnSpc>
              <a:spcBef>
                <a:spcPts val="288"/>
              </a:spcBef>
            </a:pPr>
            <a:r>
              <a:rPr lang="ru-RU" sz="2400" dirty="0">
                <a:solidFill>
                  <a:srgbClr val="000000"/>
                </a:solidFill>
                <a:latin typeface="Times New Roman" pitchFamily="18" charset="0"/>
                <a:cs typeface="Times New Roman" pitchFamily="18" charset="0"/>
              </a:rPr>
              <a:t>• могу бити присутна и неколико година пре почетка</a:t>
            </a:r>
          </a:p>
          <a:p>
            <a:pPr marL="342900">
              <a:lnSpc>
                <a:spcPts val="2875"/>
              </a:lnSpc>
            </a:pPr>
            <a:r>
              <a:rPr lang="ru-RU" sz="2400" dirty="0">
                <a:solidFill>
                  <a:srgbClr val="000000"/>
                </a:solidFill>
                <a:latin typeface="Times New Roman" pitchFamily="18" charset="0"/>
                <a:cs typeface="Times New Roman" pitchFamily="18" charset="0"/>
              </a:rPr>
              <a:t>РА</a:t>
            </a:r>
          </a:p>
        </p:txBody>
      </p:sp>
      <p:sp>
        <p:nvSpPr>
          <p:cNvPr id="65541" name="object 5"/>
          <p:cNvSpPr>
            <a:spLocks noChangeArrowheads="1"/>
          </p:cNvSpPr>
          <p:nvPr/>
        </p:nvSpPr>
        <p:spPr bwMode="auto">
          <a:xfrm>
            <a:off x="1042988" y="5876925"/>
            <a:ext cx="8837612" cy="868363"/>
          </a:xfrm>
          <a:prstGeom prst="rect">
            <a:avLst/>
          </a:prstGeom>
          <a:noFill/>
          <a:ln w="9525" algn="ctr">
            <a:noFill/>
            <a:round/>
            <a:headEnd/>
            <a:tailEnd/>
          </a:ln>
        </p:spPr>
        <p:txBody>
          <a:bodyPr lIns="0" tIns="0" rIns="0" bIns="0"/>
          <a:lstStyle/>
          <a:p>
            <a:pPr>
              <a:lnSpc>
                <a:spcPts val="3225"/>
              </a:lnSpc>
            </a:pPr>
            <a:r>
              <a:rPr lang="ru-RU" sz="2400">
                <a:solidFill>
                  <a:srgbClr val="000000"/>
                </a:solidFill>
                <a:latin typeface="URGEAG+PalatinoLinotype-Roman" charset="0"/>
              </a:rPr>
              <a:t>• негативан резултат теста не искључује дијагнозу РА</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290" name="Picture 1"/>
          <p:cNvPicPr>
            <a:picLocks/>
          </p:cNvPicPr>
          <p:nvPr/>
        </p:nvPicPr>
        <p:blipFill>
          <a:blip r:embed="rId2" cstate="print"/>
          <a:srcRect/>
          <a:stretch>
            <a:fillRect/>
          </a:stretch>
        </p:blipFill>
        <p:spPr bwMode="auto">
          <a:xfrm>
            <a:off x="0" y="0"/>
            <a:ext cx="9144000" cy="6845300"/>
          </a:xfrm>
          <a:prstGeom prst="rect">
            <a:avLst/>
          </a:prstGeom>
          <a:noFill/>
          <a:ln w="9525">
            <a:noFill/>
            <a:miter lim="800000"/>
            <a:headEnd/>
            <a:tailEnd/>
          </a:ln>
        </p:spPr>
      </p:pic>
      <p:sp>
        <p:nvSpPr>
          <p:cNvPr id="11" name="TextBox 2"/>
          <p:cNvSpPr txBox="1"/>
          <p:nvPr/>
        </p:nvSpPr>
        <p:spPr>
          <a:xfrm>
            <a:off x="1079500" y="457200"/>
            <a:ext cx="7070725" cy="1308100"/>
          </a:xfrm>
          <a:prstGeom prst="rect">
            <a:avLst/>
          </a:prstGeom>
          <a:noFill/>
        </p:spPr>
        <p:txBody>
          <a:bodyPr wrap="none" lIns="0" tIns="0" rIns="0" bIns="0">
            <a:spAutoFit/>
          </a:bodyPr>
          <a:lstStyle/>
          <a:p>
            <a:pPr>
              <a:lnSpc>
                <a:spcPts val="5063"/>
              </a:lnSpc>
            </a:pPr>
            <a:r>
              <a:rPr lang="en-CA" sz="4400" b="1" dirty="0" err="1">
                <a:solidFill>
                  <a:srgbClr val="FF0000"/>
                </a:solidFill>
                <a:latin typeface="Palatino Linotype Bold" pitchFamily="18" charset="0"/>
              </a:rPr>
              <a:t>Кости</a:t>
            </a:r>
            <a:r>
              <a:rPr lang="en-CA" sz="4400" b="1" dirty="0">
                <a:solidFill>
                  <a:srgbClr val="FF0000"/>
                </a:solidFill>
                <a:latin typeface="Palatino Linotype Bold" pitchFamily="18" charset="0"/>
              </a:rPr>
              <a:t> </a:t>
            </a:r>
            <a:r>
              <a:rPr lang="en-CA" sz="4400" b="1" dirty="0" err="1">
                <a:solidFill>
                  <a:srgbClr val="FF0000"/>
                </a:solidFill>
                <a:latin typeface="Palatino Linotype Bold" pitchFamily="18" charset="0"/>
              </a:rPr>
              <a:t>се</a:t>
            </a:r>
            <a:r>
              <a:rPr lang="en-CA" sz="4400" b="1" dirty="0">
                <a:solidFill>
                  <a:srgbClr val="FF0000"/>
                </a:solidFill>
                <a:latin typeface="Palatino Linotype Bold" pitchFamily="18" charset="0"/>
              </a:rPr>
              <a:t> </a:t>
            </a:r>
            <a:r>
              <a:rPr lang="en-CA" sz="4400" b="1" dirty="0" err="1">
                <a:solidFill>
                  <a:srgbClr val="FF0000"/>
                </a:solidFill>
                <a:latin typeface="Palatino Linotype Bold" pitchFamily="18" charset="0"/>
              </a:rPr>
              <a:t>деле</a:t>
            </a:r>
            <a:r>
              <a:rPr lang="en-CA" sz="4400" b="1" dirty="0">
                <a:solidFill>
                  <a:srgbClr val="FF0000"/>
                </a:solidFill>
                <a:latin typeface="Palatino Linotype Bold" pitchFamily="18" charset="0"/>
              </a:rPr>
              <a:t> </a:t>
            </a:r>
            <a:r>
              <a:rPr lang="en-CA" sz="4400" b="1" dirty="0" err="1">
                <a:solidFill>
                  <a:srgbClr val="FF0000"/>
                </a:solidFill>
                <a:latin typeface="Palatino Linotype Bold" pitchFamily="18" charset="0"/>
              </a:rPr>
              <a:t>по</a:t>
            </a:r>
            <a:r>
              <a:rPr lang="en-CA" sz="4400" b="1" dirty="0">
                <a:solidFill>
                  <a:srgbClr val="FF0000"/>
                </a:solidFill>
                <a:latin typeface="Palatino Linotype Bold" pitchFamily="18" charset="0"/>
              </a:rPr>
              <a:t> </a:t>
            </a:r>
            <a:r>
              <a:rPr lang="en-CA" sz="4400" b="1" dirty="0" err="1">
                <a:solidFill>
                  <a:srgbClr val="FF0000"/>
                </a:solidFill>
                <a:latin typeface="Palatino Linotype Bold" pitchFamily="18" charset="0"/>
              </a:rPr>
              <a:t>облику</a:t>
            </a:r>
            <a:r>
              <a:rPr lang="en-CA" sz="4400" b="1" dirty="0">
                <a:solidFill>
                  <a:srgbClr val="FF0000"/>
                </a:solidFill>
                <a:latin typeface="Palatino Linotype Bold" pitchFamily="18" charset="0"/>
              </a:rPr>
              <a:t> </a:t>
            </a:r>
          </a:p>
          <a:p>
            <a:pPr>
              <a:lnSpc>
                <a:spcPts val="5063"/>
              </a:lnSpc>
            </a:pPr>
            <a:endParaRPr lang="en-CA" sz="4400" dirty="0">
              <a:solidFill>
                <a:srgbClr val="000000"/>
              </a:solidFill>
            </a:endParaRPr>
          </a:p>
        </p:txBody>
      </p:sp>
      <p:sp>
        <p:nvSpPr>
          <p:cNvPr id="12292" name="TextBox 3"/>
          <p:cNvSpPr txBox="1">
            <a:spLocks noChangeArrowheads="1"/>
          </p:cNvSpPr>
          <p:nvPr/>
        </p:nvSpPr>
        <p:spPr bwMode="auto">
          <a:xfrm>
            <a:off x="228600" y="1574800"/>
            <a:ext cx="8915400" cy="685800"/>
          </a:xfrm>
          <a:prstGeom prst="rect">
            <a:avLst/>
          </a:prstGeom>
          <a:noFill/>
          <a:ln w="9525">
            <a:noFill/>
            <a:miter lim="800000"/>
            <a:headEnd/>
            <a:tailEnd/>
          </a:ln>
        </p:spPr>
        <p:txBody>
          <a:bodyPr wrap="none" lIns="0" tIns="0" rIns="0" bIns="0">
            <a:spAutoFit/>
          </a:bodyPr>
          <a:lstStyle/>
          <a:p>
            <a:pPr>
              <a:lnSpc>
                <a:spcPts val="4138"/>
              </a:lnSpc>
            </a:pPr>
            <a:r>
              <a:rPr lang="en-CA" sz="3600">
                <a:solidFill>
                  <a:srgbClr val="000000"/>
                </a:solidFill>
                <a:latin typeface="Palatino Linotype" pitchFamily="18" charset="0"/>
              </a:rPr>
              <a:t>• Дуге</a:t>
            </a:r>
          </a:p>
          <a:p>
            <a:pPr>
              <a:lnSpc>
                <a:spcPts val="4138"/>
              </a:lnSpc>
            </a:pPr>
            <a:endParaRPr lang="en-CA" sz="3600">
              <a:solidFill>
                <a:srgbClr val="000000"/>
              </a:solidFill>
            </a:endParaRPr>
          </a:p>
        </p:txBody>
      </p:sp>
      <p:sp>
        <p:nvSpPr>
          <p:cNvPr id="12293" name="TextBox 4"/>
          <p:cNvSpPr txBox="1">
            <a:spLocks noChangeArrowheads="1"/>
          </p:cNvSpPr>
          <p:nvPr/>
        </p:nvSpPr>
        <p:spPr bwMode="auto">
          <a:xfrm>
            <a:off x="228600" y="2400300"/>
            <a:ext cx="8915400" cy="685800"/>
          </a:xfrm>
          <a:prstGeom prst="rect">
            <a:avLst/>
          </a:prstGeom>
          <a:noFill/>
          <a:ln w="9525">
            <a:noFill/>
            <a:miter lim="800000"/>
            <a:headEnd/>
            <a:tailEnd/>
          </a:ln>
        </p:spPr>
        <p:txBody>
          <a:bodyPr wrap="none" lIns="0" tIns="0" rIns="0" bIns="0">
            <a:spAutoFit/>
          </a:bodyPr>
          <a:lstStyle/>
          <a:p>
            <a:pPr>
              <a:lnSpc>
                <a:spcPts val="4138"/>
              </a:lnSpc>
            </a:pPr>
            <a:r>
              <a:rPr lang="en-CA" sz="3600">
                <a:solidFill>
                  <a:srgbClr val="000000"/>
                </a:solidFill>
                <a:latin typeface="Palatino Linotype" pitchFamily="18" charset="0"/>
              </a:rPr>
              <a:t>• Кратке</a:t>
            </a:r>
          </a:p>
          <a:p>
            <a:pPr>
              <a:lnSpc>
                <a:spcPts val="4138"/>
              </a:lnSpc>
            </a:pPr>
            <a:endParaRPr lang="en-CA" sz="3600">
              <a:solidFill>
                <a:srgbClr val="000000"/>
              </a:solidFill>
            </a:endParaRPr>
          </a:p>
        </p:txBody>
      </p:sp>
      <p:sp>
        <p:nvSpPr>
          <p:cNvPr id="12294" name="TextBox 5"/>
          <p:cNvSpPr txBox="1">
            <a:spLocks noChangeArrowheads="1"/>
          </p:cNvSpPr>
          <p:nvPr/>
        </p:nvSpPr>
        <p:spPr bwMode="auto">
          <a:xfrm>
            <a:off x="228600" y="3225800"/>
            <a:ext cx="8915400" cy="685800"/>
          </a:xfrm>
          <a:prstGeom prst="rect">
            <a:avLst/>
          </a:prstGeom>
          <a:noFill/>
          <a:ln w="9525">
            <a:noFill/>
            <a:miter lim="800000"/>
            <a:headEnd/>
            <a:tailEnd/>
          </a:ln>
        </p:spPr>
        <p:txBody>
          <a:bodyPr wrap="none" lIns="0" tIns="0" rIns="0" bIns="0">
            <a:spAutoFit/>
          </a:bodyPr>
          <a:lstStyle/>
          <a:p>
            <a:pPr>
              <a:lnSpc>
                <a:spcPts val="4138"/>
              </a:lnSpc>
            </a:pPr>
            <a:r>
              <a:rPr lang="en-CA" sz="3600">
                <a:solidFill>
                  <a:srgbClr val="000000"/>
                </a:solidFill>
                <a:latin typeface="Palatino Linotype" pitchFamily="18" charset="0"/>
              </a:rPr>
              <a:t>• Пљоснате</a:t>
            </a:r>
          </a:p>
          <a:p>
            <a:pPr>
              <a:lnSpc>
                <a:spcPts val="4138"/>
              </a:lnSpc>
            </a:pPr>
            <a:endParaRPr lang="en-CA" sz="3600">
              <a:solidFill>
                <a:srgbClr val="000000"/>
              </a:solidFill>
            </a:endParaRPr>
          </a:p>
        </p:txBody>
      </p:sp>
      <p:sp>
        <p:nvSpPr>
          <p:cNvPr id="12295" name="TextBox 6"/>
          <p:cNvSpPr txBox="1">
            <a:spLocks noChangeArrowheads="1"/>
          </p:cNvSpPr>
          <p:nvPr/>
        </p:nvSpPr>
        <p:spPr bwMode="auto">
          <a:xfrm>
            <a:off x="228600" y="4051300"/>
            <a:ext cx="8915400" cy="685800"/>
          </a:xfrm>
          <a:prstGeom prst="rect">
            <a:avLst/>
          </a:prstGeom>
          <a:noFill/>
          <a:ln w="9525">
            <a:noFill/>
            <a:miter lim="800000"/>
            <a:headEnd/>
            <a:tailEnd/>
          </a:ln>
        </p:spPr>
        <p:txBody>
          <a:bodyPr wrap="none" lIns="0" tIns="0" rIns="0" bIns="0">
            <a:spAutoFit/>
          </a:bodyPr>
          <a:lstStyle/>
          <a:p>
            <a:pPr>
              <a:lnSpc>
                <a:spcPts val="4138"/>
              </a:lnSpc>
            </a:pPr>
            <a:r>
              <a:rPr lang="en-CA" sz="3600">
                <a:solidFill>
                  <a:srgbClr val="000000"/>
                </a:solidFill>
                <a:latin typeface="Palatino Linotype" pitchFamily="18" charset="0"/>
              </a:rPr>
              <a:t>• Ирегуларне</a:t>
            </a:r>
          </a:p>
          <a:p>
            <a:pPr>
              <a:lnSpc>
                <a:spcPts val="4138"/>
              </a:lnSpc>
            </a:pPr>
            <a:endParaRPr lang="en-CA" sz="3600">
              <a:solidFill>
                <a:srgbClr val="000000"/>
              </a:solidFill>
            </a:endParaRPr>
          </a:p>
        </p:txBody>
      </p:sp>
      <p:sp>
        <p:nvSpPr>
          <p:cNvPr id="12296" name="TextBox 7"/>
          <p:cNvSpPr txBox="1">
            <a:spLocks noChangeArrowheads="1"/>
          </p:cNvSpPr>
          <p:nvPr/>
        </p:nvSpPr>
        <p:spPr bwMode="auto">
          <a:xfrm>
            <a:off x="228600" y="4864100"/>
            <a:ext cx="406400" cy="457200"/>
          </a:xfrm>
          <a:prstGeom prst="rect">
            <a:avLst/>
          </a:prstGeom>
          <a:noFill/>
          <a:ln w="9525">
            <a:noFill/>
            <a:miter lim="800000"/>
            <a:headEnd/>
            <a:tailEnd/>
          </a:ln>
        </p:spPr>
        <p:txBody>
          <a:bodyPr wrap="none" lIns="0" tIns="0" rIns="0" bIns="0">
            <a:spAutoFit/>
          </a:bodyPr>
          <a:lstStyle/>
          <a:p>
            <a:pPr>
              <a:lnSpc>
                <a:spcPts val="2763"/>
              </a:lnSpc>
            </a:pPr>
            <a:r>
              <a:rPr lang="en-CA" sz="2400">
                <a:solidFill>
                  <a:srgbClr val="000000"/>
                </a:solidFill>
                <a:latin typeface="Palatino Linotype" pitchFamily="18" charset="0"/>
              </a:rPr>
              <a:t>•</a:t>
            </a:r>
          </a:p>
          <a:p>
            <a:pPr>
              <a:lnSpc>
                <a:spcPts val="2763"/>
              </a:lnSpc>
            </a:pPr>
            <a:endParaRPr lang="en-CA" sz="2400">
              <a:solidFill>
                <a:srgbClr val="000000"/>
              </a:solidFill>
              <a:latin typeface="Palatino Linotype" pitchFamily="18" charset="0"/>
            </a:endParaRPr>
          </a:p>
        </p:txBody>
      </p:sp>
      <p:sp>
        <p:nvSpPr>
          <p:cNvPr id="12297" name="TextBox 8"/>
          <p:cNvSpPr txBox="1">
            <a:spLocks noChangeArrowheads="1"/>
          </p:cNvSpPr>
          <p:nvPr/>
        </p:nvSpPr>
        <p:spPr bwMode="auto">
          <a:xfrm>
            <a:off x="774700" y="4864100"/>
            <a:ext cx="2070100" cy="457200"/>
          </a:xfrm>
          <a:prstGeom prst="rect">
            <a:avLst/>
          </a:prstGeom>
          <a:noFill/>
          <a:ln w="9525">
            <a:noFill/>
            <a:miter lim="800000"/>
            <a:headEnd/>
            <a:tailEnd/>
          </a:ln>
        </p:spPr>
        <p:txBody>
          <a:bodyPr wrap="none" lIns="0" tIns="0" rIns="0" bIns="0">
            <a:spAutoFit/>
          </a:bodyPr>
          <a:lstStyle/>
          <a:p>
            <a:pPr>
              <a:lnSpc>
                <a:spcPts val="2763"/>
              </a:lnSpc>
            </a:pPr>
            <a:r>
              <a:rPr lang="en-CA" sz="2400">
                <a:solidFill>
                  <a:srgbClr val="000000"/>
                </a:solidFill>
                <a:latin typeface="Palatino Linotype" pitchFamily="18" charset="0"/>
              </a:rPr>
              <a:t>(сезамоидне)</a:t>
            </a:r>
          </a:p>
          <a:p>
            <a:pPr>
              <a:lnSpc>
                <a:spcPts val="2763"/>
              </a:lnSpc>
            </a:pPr>
            <a:endParaRPr lang="en-CA" sz="2400">
              <a:solidFill>
                <a:srgbClr val="000000"/>
              </a:solidFill>
              <a:latin typeface="Palatino Linotype" pitchFamily="18" charset="0"/>
            </a:endParaRPr>
          </a:p>
        </p:txBody>
      </p:sp>
      <p:sp>
        <p:nvSpPr>
          <p:cNvPr id="12298" name="TextBox 9"/>
          <p:cNvSpPr txBox="1">
            <a:spLocks noChangeArrowheads="1"/>
          </p:cNvSpPr>
          <p:nvPr/>
        </p:nvSpPr>
        <p:spPr bwMode="auto">
          <a:xfrm>
            <a:off x="228600" y="5511800"/>
            <a:ext cx="406400" cy="457200"/>
          </a:xfrm>
          <a:prstGeom prst="rect">
            <a:avLst/>
          </a:prstGeom>
          <a:noFill/>
          <a:ln w="9525">
            <a:noFill/>
            <a:miter lim="800000"/>
            <a:headEnd/>
            <a:tailEnd/>
          </a:ln>
        </p:spPr>
        <p:txBody>
          <a:bodyPr wrap="none" lIns="0" tIns="0" rIns="0" bIns="0">
            <a:spAutoFit/>
          </a:bodyPr>
          <a:lstStyle/>
          <a:p>
            <a:pPr>
              <a:lnSpc>
                <a:spcPts val="2763"/>
              </a:lnSpc>
            </a:pPr>
            <a:r>
              <a:rPr lang="en-CA" sz="2400">
                <a:solidFill>
                  <a:srgbClr val="000000"/>
                </a:solidFill>
                <a:latin typeface="Palatino Linotype" pitchFamily="18" charset="0"/>
              </a:rPr>
              <a:t>•</a:t>
            </a:r>
          </a:p>
          <a:p>
            <a:pPr>
              <a:lnSpc>
                <a:spcPts val="2763"/>
              </a:lnSpc>
            </a:pPr>
            <a:endParaRPr lang="en-CA" sz="2400">
              <a:solidFill>
                <a:srgbClr val="000000"/>
              </a:solidFill>
              <a:latin typeface="Palatino Linotype" pitchFamily="18" charset="0"/>
            </a:endParaRPr>
          </a:p>
        </p:txBody>
      </p:sp>
      <p:sp>
        <p:nvSpPr>
          <p:cNvPr id="12299" name="TextBox 10"/>
          <p:cNvSpPr txBox="1">
            <a:spLocks noChangeArrowheads="1"/>
          </p:cNvSpPr>
          <p:nvPr/>
        </p:nvSpPr>
        <p:spPr bwMode="auto">
          <a:xfrm>
            <a:off x="774700" y="5511800"/>
            <a:ext cx="2298700" cy="457200"/>
          </a:xfrm>
          <a:prstGeom prst="rect">
            <a:avLst/>
          </a:prstGeom>
          <a:noFill/>
          <a:ln w="9525">
            <a:noFill/>
            <a:miter lim="800000"/>
            <a:headEnd/>
            <a:tailEnd/>
          </a:ln>
        </p:spPr>
        <p:txBody>
          <a:bodyPr wrap="none" lIns="0" tIns="0" rIns="0" bIns="0">
            <a:spAutoFit/>
          </a:bodyPr>
          <a:lstStyle/>
          <a:p>
            <a:pPr>
              <a:lnSpc>
                <a:spcPts val="2763"/>
              </a:lnSpc>
            </a:pPr>
            <a:r>
              <a:rPr lang="en-CA" sz="2400">
                <a:solidFill>
                  <a:srgbClr val="000000"/>
                </a:solidFill>
                <a:latin typeface="Palatino Linotype" pitchFamily="18" charset="0"/>
              </a:rPr>
              <a:t>(пнеуматичне)</a:t>
            </a:r>
          </a:p>
          <a:p>
            <a:pPr>
              <a:lnSpc>
                <a:spcPts val="2763"/>
              </a:lnSpc>
            </a:pPr>
            <a:endParaRPr lang="en-CA" sz="2400">
              <a:solidFill>
                <a:srgbClr val="000000"/>
              </a:solidFill>
              <a:latin typeface="Palatino Linotype" pitchFamily="18" charset="0"/>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object 1"/>
          <p:cNvSpPr>
            <a:spLocks noChangeArrowheads="1"/>
          </p:cNvSpPr>
          <p:nvPr/>
        </p:nvSpPr>
        <p:spPr bwMode="auto">
          <a:xfrm>
            <a:off x="0" y="0"/>
            <a:ext cx="9144000" cy="6858000"/>
          </a:xfrm>
          <a:prstGeom prst="rect">
            <a:avLst/>
          </a:prstGeom>
          <a:blipFill dpi="0" rotWithShape="0">
            <a:blip r:embed="rId2" cstate="print"/>
            <a:srcRect/>
            <a:stretch>
              <a:fillRect/>
            </a:stretch>
          </a:blipFill>
          <a:ln w="9525" algn="ctr">
            <a:noFill/>
            <a:round/>
            <a:headEnd/>
            <a:tailEnd/>
          </a:ln>
        </p:spPr>
        <p:txBody>
          <a:bodyPr lIns="0" tIns="0" rIns="0" bIns="0"/>
          <a:lstStyle/>
          <a:p>
            <a:endParaRPr lang="en-US">
              <a:solidFill>
                <a:srgbClr val="333333"/>
              </a:solidFill>
              <a:latin typeface="Noto Serif"/>
            </a:endParaRPr>
          </a:p>
          <a:p>
            <a:endParaRPr lang="en-US">
              <a:solidFill>
                <a:srgbClr val="333333"/>
              </a:solidFill>
              <a:latin typeface="Noto Serif"/>
            </a:endParaRPr>
          </a:p>
          <a:p>
            <a:endParaRPr lang="en-US">
              <a:solidFill>
                <a:srgbClr val="333333"/>
              </a:solidFill>
              <a:latin typeface="Noto Serif"/>
            </a:endParaRPr>
          </a:p>
          <a:p>
            <a:endParaRPr lang="en-US">
              <a:solidFill>
                <a:srgbClr val="333333"/>
              </a:solidFill>
              <a:latin typeface="Noto Serif"/>
            </a:endParaRPr>
          </a:p>
          <a:p>
            <a:endParaRPr lang="en-US">
              <a:solidFill>
                <a:srgbClr val="333333"/>
              </a:solidFill>
              <a:latin typeface="Noto Serif"/>
            </a:endParaRPr>
          </a:p>
          <a:p>
            <a:endParaRPr lang="en-US">
              <a:solidFill>
                <a:srgbClr val="333333"/>
              </a:solidFill>
              <a:latin typeface="Noto Serif"/>
            </a:endParaRPr>
          </a:p>
          <a:p>
            <a:pPr algn="r"/>
            <a:r>
              <a:rPr lang="en-US" sz="1600" b="1">
                <a:solidFill>
                  <a:srgbClr val="333333"/>
                </a:solidFill>
                <a:latin typeface="Noto Serif"/>
              </a:rPr>
              <a:t>Пептидиларгинин деаминазе (PADs) </a:t>
            </a:r>
          </a:p>
          <a:p>
            <a:pPr algn="r"/>
            <a:r>
              <a:rPr lang="en-US" sz="1600" b="1">
                <a:solidFill>
                  <a:srgbClr val="333333"/>
                </a:solidFill>
                <a:latin typeface="Noto Serif"/>
              </a:rPr>
              <a:t>конвертују аргинин унутар пептида</a:t>
            </a:r>
            <a:endParaRPr lang="sr-Cyrl-CS" sz="1600" b="1">
              <a:solidFill>
                <a:srgbClr val="333333"/>
              </a:solidFill>
              <a:latin typeface="Noto Serif"/>
            </a:endParaRPr>
          </a:p>
          <a:p>
            <a:pPr algn="r"/>
            <a:r>
              <a:rPr lang="en-US" sz="1600" b="1">
                <a:solidFill>
                  <a:srgbClr val="333333"/>
                </a:solidFill>
                <a:latin typeface="Noto Serif"/>
              </a:rPr>
              <a:t>(пептидиларгинин)</a:t>
            </a:r>
            <a:r>
              <a:rPr lang="sr-Cyrl-CS" sz="1600" b="1">
                <a:solidFill>
                  <a:srgbClr val="333333"/>
                </a:solidFill>
                <a:latin typeface="Noto Serif"/>
              </a:rPr>
              <a:t> </a:t>
            </a:r>
            <a:r>
              <a:rPr lang="en-US" sz="1600" b="1">
                <a:solidFill>
                  <a:srgbClr val="333333"/>
                </a:solidFill>
                <a:latin typeface="Noto Serif"/>
              </a:rPr>
              <a:t>у </a:t>
            </a:r>
            <a:r>
              <a:rPr lang="sr-Cyrl-CS" sz="1600" b="1">
                <a:solidFill>
                  <a:srgbClr val="333333"/>
                </a:solidFill>
                <a:latin typeface="Noto Serif"/>
              </a:rPr>
              <a:t>цитрулин </a:t>
            </a:r>
          </a:p>
          <a:p>
            <a:pPr algn="r"/>
            <a:r>
              <a:rPr lang="sr-Cyrl-CS" sz="1600" b="1">
                <a:solidFill>
                  <a:srgbClr val="333333"/>
                </a:solidFill>
                <a:latin typeface="Noto Serif"/>
              </a:rPr>
              <a:t>(</a:t>
            </a:r>
            <a:r>
              <a:rPr lang="en-US" sz="1600" b="1">
                <a:solidFill>
                  <a:srgbClr val="333333"/>
                </a:solidFill>
                <a:latin typeface="Noto Serif"/>
              </a:rPr>
              <a:t>пептидилцитрулин</a:t>
            </a:r>
            <a:r>
              <a:rPr lang="sr-Cyrl-CS" sz="1600" b="1">
                <a:solidFill>
                  <a:srgbClr val="333333"/>
                </a:solidFill>
                <a:latin typeface="Noto Serif"/>
              </a:rPr>
              <a:t>)</a:t>
            </a:r>
            <a:endParaRPr lang="en-US" sz="1600" b="1"/>
          </a:p>
        </p:txBody>
      </p:sp>
      <p:sp>
        <p:nvSpPr>
          <p:cNvPr id="66563" name="object 3"/>
          <p:cNvSpPr>
            <a:spLocks noChangeArrowheads="1"/>
          </p:cNvSpPr>
          <p:nvPr/>
        </p:nvSpPr>
        <p:spPr bwMode="auto">
          <a:xfrm>
            <a:off x="179388" y="230188"/>
            <a:ext cx="8110537" cy="1439862"/>
          </a:xfrm>
          <a:prstGeom prst="rect">
            <a:avLst/>
          </a:prstGeom>
          <a:noFill/>
          <a:ln w="9525" algn="ctr">
            <a:noFill/>
            <a:round/>
            <a:headEnd/>
            <a:tailEnd/>
          </a:ln>
        </p:spPr>
        <p:txBody>
          <a:bodyPr lIns="0" tIns="0" rIns="0" bIns="0"/>
          <a:lstStyle/>
          <a:p>
            <a:pPr marL="1838325">
              <a:lnSpc>
                <a:spcPts val="3763"/>
              </a:lnSpc>
            </a:pPr>
            <a:r>
              <a:rPr lang="ru-RU" sz="2800" b="1">
                <a:solidFill>
                  <a:srgbClr val="000000"/>
                </a:solidFill>
                <a:latin typeface="MGRRLF+PalatinoLinotype-Bold" charset="0"/>
              </a:rPr>
              <a:t>Улога цитрулинисаних протеина у</a:t>
            </a:r>
          </a:p>
          <a:p>
            <a:pPr marL="1838325">
              <a:lnSpc>
                <a:spcPts val="3350"/>
              </a:lnSpc>
            </a:pPr>
            <a:r>
              <a:rPr lang="ru-RU" sz="2800" b="1">
                <a:solidFill>
                  <a:srgbClr val="000000"/>
                </a:solidFill>
                <a:latin typeface="MGRRLF+PalatinoLinotype-Bold" charset="0"/>
              </a:rPr>
              <a:t>патогенези РА</a:t>
            </a:r>
          </a:p>
        </p:txBody>
      </p:sp>
      <p:sp>
        <p:nvSpPr>
          <p:cNvPr id="66564" name="object 4"/>
          <p:cNvSpPr>
            <a:spLocks noChangeArrowheads="1"/>
          </p:cNvSpPr>
          <p:nvPr/>
        </p:nvSpPr>
        <p:spPr bwMode="auto">
          <a:xfrm>
            <a:off x="377825" y="6197600"/>
            <a:ext cx="6353175" cy="581025"/>
          </a:xfrm>
          <a:prstGeom prst="rect">
            <a:avLst/>
          </a:prstGeom>
          <a:noFill/>
          <a:ln w="9525" algn="ctr">
            <a:noFill/>
            <a:round/>
            <a:headEnd/>
            <a:tailEnd/>
          </a:ln>
        </p:spPr>
        <p:txBody>
          <a:bodyPr lIns="0" tIns="0" rIns="0" bIns="0"/>
          <a:lstStyle/>
          <a:p>
            <a:pPr>
              <a:lnSpc>
                <a:spcPts val="1338"/>
              </a:lnSpc>
            </a:pPr>
            <a:r>
              <a:rPr lang="ru-RU" sz="1200">
                <a:solidFill>
                  <a:srgbClr val="000000"/>
                </a:solidFill>
                <a:latin typeface="UVVWPK+ArialMT" charset="0"/>
              </a:rPr>
              <a:t>van Venrooij, W. J. </a:t>
            </a:r>
            <a:r>
              <a:rPr lang="ru-RU" sz="1200" i="1">
                <a:solidFill>
                  <a:srgbClr val="000000"/>
                </a:solidFill>
                <a:latin typeface="RMKVIB+Arial-ItalicMT" charset="0"/>
              </a:rPr>
              <a:t>et al. </a:t>
            </a:r>
            <a:r>
              <a:rPr lang="ru-RU" sz="1200">
                <a:solidFill>
                  <a:srgbClr val="000000"/>
                </a:solidFill>
                <a:latin typeface="UVVWPK+ArialMT" charset="0"/>
              </a:rPr>
              <a:t>(2011) Anti-CCP antibodies: the past, the present and the</a:t>
            </a:r>
          </a:p>
          <a:p>
            <a:pPr>
              <a:lnSpc>
                <a:spcPts val="1338"/>
              </a:lnSpc>
              <a:spcBef>
                <a:spcPts val="138"/>
              </a:spcBef>
            </a:pPr>
            <a:r>
              <a:rPr lang="ru-RU" sz="1200">
                <a:solidFill>
                  <a:srgbClr val="000000"/>
                </a:solidFill>
                <a:latin typeface="UVVWPK+ArialMT" charset="0"/>
              </a:rPr>
              <a:t>future </a:t>
            </a:r>
            <a:r>
              <a:rPr lang="ru-RU" sz="1200" i="1">
                <a:solidFill>
                  <a:srgbClr val="000000"/>
                </a:solidFill>
                <a:latin typeface="RMKVIB+Arial-ItalicMT" charset="0"/>
              </a:rPr>
              <a:t>Nat. Rev. Rheumatol. </a:t>
            </a:r>
            <a:r>
              <a:rPr lang="ru-RU" sz="1200">
                <a:solidFill>
                  <a:srgbClr val="000000"/>
                </a:solidFill>
                <a:latin typeface="UVVWPK+ArialMT" charset="0"/>
              </a:rPr>
              <a:t>doi:10.1038/nrrheum.2011.76</a:t>
            </a:r>
          </a:p>
        </p:txBody>
      </p:sp>
    </p:spTree>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object 3"/>
          <p:cNvSpPr>
            <a:spLocks noChangeArrowheads="1"/>
          </p:cNvSpPr>
          <p:nvPr/>
        </p:nvSpPr>
        <p:spPr bwMode="auto">
          <a:xfrm>
            <a:off x="755576" y="548680"/>
            <a:ext cx="8224838" cy="1158875"/>
          </a:xfrm>
          <a:prstGeom prst="rect">
            <a:avLst/>
          </a:prstGeom>
          <a:noFill/>
          <a:ln w="9525" algn="ctr">
            <a:noFill/>
            <a:round/>
            <a:headEnd/>
            <a:tailEnd/>
          </a:ln>
        </p:spPr>
        <p:txBody>
          <a:bodyPr lIns="0" tIns="0" rIns="0" bIns="0"/>
          <a:lstStyle/>
          <a:p>
            <a:pPr>
              <a:lnSpc>
                <a:spcPts val="4325"/>
              </a:lnSpc>
            </a:pPr>
            <a:r>
              <a:rPr lang="ru-RU" sz="3600" b="1" dirty="0">
                <a:solidFill>
                  <a:srgbClr val="C00000"/>
                </a:solidFill>
                <a:latin typeface="Times New Roman" pitchFamily="18" charset="0"/>
                <a:cs typeface="Times New Roman" pitchFamily="18" charset="0"/>
              </a:rPr>
              <a:t>СИСТЕМСКИ ЕРИТЕМСКИ ЛУПУС</a:t>
            </a:r>
          </a:p>
        </p:txBody>
      </p:sp>
      <p:sp>
        <p:nvSpPr>
          <p:cNvPr id="67588" name="object 4"/>
          <p:cNvSpPr>
            <a:spLocks noChangeArrowheads="1"/>
          </p:cNvSpPr>
          <p:nvPr/>
        </p:nvSpPr>
        <p:spPr bwMode="auto">
          <a:xfrm>
            <a:off x="625475" y="2278063"/>
            <a:ext cx="8610600" cy="1600200"/>
          </a:xfrm>
          <a:prstGeom prst="rect">
            <a:avLst/>
          </a:prstGeom>
          <a:noFill/>
          <a:ln w="9525" algn="ctr">
            <a:noFill/>
            <a:round/>
            <a:headEnd/>
            <a:tailEnd/>
          </a:ln>
        </p:spPr>
        <p:txBody>
          <a:bodyPr lIns="0" tIns="0" rIns="0" bIns="0"/>
          <a:lstStyle/>
          <a:p>
            <a:pPr marL="342900">
              <a:lnSpc>
                <a:spcPts val="3225"/>
              </a:lnSpc>
            </a:pPr>
            <a:r>
              <a:rPr lang="ru-RU" sz="2400" dirty="0">
                <a:solidFill>
                  <a:srgbClr val="000000"/>
                </a:solidFill>
                <a:latin typeface="Times New Roman" pitchFamily="18" charset="0"/>
                <a:cs typeface="Times New Roman" pitchFamily="18" charset="0"/>
              </a:rPr>
              <a:t>• Системски еритемски лупус (</a:t>
            </a:r>
            <a:r>
              <a:rPr lang="en-US" sz="2400" dirty="0" err="1">
                <a:solidFill>
                  <a:srgbClr val="000000"/>
                </a:solidFill>
                <a:latin typeface="Times New Roman" pitchFamily="18" charset="0"/>
                <a:cs typeface="Times New Roman" pitchFamily="18" charset="0"/>
              </a:rPr>
              <a:t>SLE</a:t>
            </a:r>
            <a:r>
              <a:rPr lang="ru-RU" sz="2400" dirty="0">
                <a:solidFill>
                  <a:srgbClr val="000000"/>
                </a:solidFill>
                <a:latin typeface="Times New Roman" pitchFamily="18" charset="0"/>
                <a:cs typeface="Times New Roman" pitchFamily="18" charset="0"/>
              </a:rPr>
              <a:t>) је аутоимунска</a:t>
            </a:r>
          </a:p>
          <a:p>
            <a:pPr marL="342900">
              <a:lnSpc>
                <a:spcPts val="2875"/>
              </a:lnSpc>
            </a:pPr>
            <a:r>
              <a:rPr lang="ru-RU" sz="2400" dirty="0">
                <a:solidFill>
                  <a:srgbClr val="000000"/>
                </a:solidFill>
                <a:latin typeface="Times New Roman" pitchFamily="18" charset="0"/>
                <a:cs typeface="Times New Roman" pitchFamily="18" charset="0"/>
              </a:rPr>
              <a:t>болест која се карактерише захваћеношћу више</a:t>
            </a:r>
          </a:p>
          <a:p>
            <a:pPr marL="342900">
              <a:lnSpc>
                <a:spcPts val="2875"/>
              </a:lnSpc>
            </a:pPr>
            <a:r>
              <a:rPr lang="ru-RU" sz="2400" dirty="0">
                <a:solidFill>
                  <a:srgbClr val="000000"/>
                </a:solidFill>
                <a:latin typeface="Times New Roman" pitchFamily="18" charset="0"/>
                <a:cs typeface="Times New Roman" pitchFamily="18" charset="0"/>
              </a:rPr>
              <a:t>органских система и серолошким налазом</a:t>
            </a:r>
          </a:p>
        </p:txBody>
      </p:sp>
      <p:sp>
        <p:nvSpPr>
          <p:cNvPr id="67589" name="object 5"/>
          <p:cNvSpPr>
            <a:spLocks noChangeArrowheads="1"/>
          </p:cNvSpPr>
          <p:nvPr/>
        </p:nvSpPr>
        <p:spPr bwMode="auto">
          <a:xfrm>
            <a:off x="968375" y="3376613"/>
            <a:ext cx="8634413" cy="1233487"/>
          </a:xfrm>
          <a:prstGeom prst="rect">
            <a:avLst/>
          </a:prstGeom>
          <a:noFill/>
          <a:ln w="9525" algn="ctr">
            <a:noFill/>
            <a:round/>
            <a:headEnd/>
            <a:tailEnd/>
          </a:ln>
        </p:spPr>
        <p:txBody>
          <a:bodyPr lIns="0" tIns="0" rIns="0" bIns="0"/>
          <a:lstStyle/>
          <a:p>
            <a:pPr>
              <a:lnSpc>
                <a:spcPts val="3225"/>
              </a:lnSpc>
            </a:pPr>
            <a:r>
              <a:rPr lang="ru-RU" sz="2400">
                <a:solidFill>
                  <a:srgbClr val="000000"/>
                </a:solidFill>
                <a:latin typeface="Times New Roman" pitchFamily="18" charset="0"/>
                <a:cs typeface="Times New Roman" pitchFamily="18" charset="0"/>
              </a:rPr>
              <a:t>многобројних аутоантитела од којих нека учествују у</a:t>
            </a:r>
          </a:p>
          <a:p>
            <a:pPr>
              <a:lnSpc>
                <a:spcPts val="2875"/>
              </a:lnSpc>
            </a:pPr>
            <a:r>
              <a:rPr lang="ru-RU" sz="2400">
                <a:solidFill>
                  <a:srgbClr val="000000"/>
                </a:solidFill>
                <a:latin typeface="Times New Roman" pitchFamily="18" charset="0"/>
                <a:cs typeface="Times New Roman" pitchFamily="18" charset="0"/>
              </a:rPr>
              <a:t>имунолошки посредованом оштећењу ткива</a:t>
            </a:r>
          </a:p>
        </p:txBody>
      </p:sp>
    </p:spTree>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object 3"/>
          <p:cNvSpPr>
            <a:spLocks noChangeArrowheads="1"/>
          </p:cNvSpPr>
          <p:nvPr/>
        </p:nvSpPr>
        <p:spPr bwMode="auto">
          <a:xfrm>
            <a:off x="899592" y="561975"/>
            <a:ext cx="8159750" cy="1158875"/>
          </a:xfrm>
          <a:prstGeom prst="rect">
            <a:avLst/>
          </a:prstGeom>
          <a:noFill/>
          <a:ln w="9525" algn="ctr">
            <a:noFill/>
            <a:round/>
            <a:headEnd/>
            <a:tailEnd/>
          </a:ln>
        </p:spPr>
        <p:txBody>
          <a:bodyPr lIns="0" tIns="0" rIns="0" bIns="0"/>
          <a:lstStyle/>
          <a:p>
            <a:pPr>
              <a:lnSpc>
                <a:spcPts val="4313"/>
              </a:lnSpc>
            </a:pPr>
            <a:r>
              <a:rPr lang="ru-RU" sz="3600" b="1" dirty="0">
                <a:solidFill>
                  <a:srgbClr val="C00000"/>
                </a:solidFill>
                <a:latin typeface="Times New Roman" pitchFamily="18" charset="0"/>
                <a:cs typeface="Times New Roman" pitchFamily="18" charset="0"/>
              </a:rPr>
              <a:t>Системски еритемски лупус (</a:t>
            </a:r>
            <a:r>
              <a:rPr lang="en-US" sz="3600" b="1" dirty="0" err="1">
                <a:solidFill>
                  <a:srgbClr val="C00000"/>
                </a:solidFill>
                <a:latin typeface="Times New Roman" pitchFamily="18" charset="0"/>
                <a:cs typeface="Times New Roman" pitchFamily="18" charset="0"/>
              </a:rPr>
              <a:t>SLE</a:t>
            </a:r>
            <a:r>
              <a:rPr lang="ru-RU" sz="3600" b="1" dirty="0">
                <a:solidFill>
                  <a:srgbClr val="C00000"/>
                </a:solidFill>
                <a:latin typeface="Times New Roman" pitchFamily="18" charset="0"/>
                <a:cs typeface="Times New Roman" pitchFamily="18" charset="0"/>
              </a:rPr>
              <a:t>)</a:t>
            </a:r>
          </a:p>
        </p:txBody>
      </p:sp>
      <p:sp>
        <p:nvSpPr>
          <p:cNvPr id="68612" name="object 4"/>
          <p:cNvSpPr>
            <a:spLocks noChangeArrowheads="1"/>
          </p:cNvSpPr>
          <p:nvPr/>
        </p:nvSpPr>
        <p:spPr bwMode="auto">
          <a:xfrm>
            <a:off x="1116013" y="1897063"/>
            <a:ext cx="8564562" cy="3368675"/>
          </a:xfrm>
          <a:prstGeom prst="rect">
            <a:avLst/>
          </a:prstGeom>
          <a:noFill/>
          <a:ln w="9525" algn="ctr">
            <a:noFill/>
            <a:round/>
            <a:headEnd/>
            <a:tailEnd/>
          </a:ln>
        </p:spPr>
        <p:txBody>
          <a:bodyPr lIns="0" tIns="0" rIns="0" bIns="0"/>
          <a:lstStyle/>
          <a:p>
            <a:pPr marL="285750">
              <a:lnSpc>
                <a:spcPts val="3225"/>
              </a:lnSpc>
            </a:pPr>
            <a:r>
              <a:rPr lang="ru-RU" sz="2400" dirty="0">
                <a:solidFill>
                  <a:srgbClr val="000000"/>
                </a:solidFill>
                <a:latin typeface="Times New Roman" pitchFamily="18" charset="0"/>
                <a:cs typeface="Times New Roman" pitchFamily="18" charset="0"/>
              </a:rPr>
              <a:t>– Аутоимунска, мултисистемкса болест</a:t>
            </a:r>
          </a:p>
          <a:p>
            <a:pPr marL="285750">
              <a:lnSpc>
                <a:spcPts val="3225"/>
              </a:lnSpc>
              <a:spcBef>
                <a:spcPts val="288"/>
              </a:spcBef>
            </a:pPr>
            <a:r>
              <a:rPr lang="ru-RU" sz="2400" dirty="0">
                <a:solidFill>
                  <a:srgbClr val="000000"/>
                </a:solidFill>
                <a:latin typeface="Times New Roman" pitchFamily="18" charset="0"/>
                <a:cs typeface="Times New Roman" pitchFamily="18" charset="0"/>
              </a:rPr>
              <a:t>– 9 према 1; жене према мушкарцима</a:t>
            </a:r>
          </a:p>
          <a:p>
            <a:pPr marL="285750">
              <a:lnSpc>
                <a:spcPts val="3225"/>
              </a:lnSpc>
              <a:spcBef>
                <a:spcPts val="288"/>
              </a:spcBef>
            </a:pPr>
            <a:r>
              <a:rPr lang="ru-RU" sz="2400" dirty="0">
                <a:solidFill>
                  <a:srgbClr val="000000"/>
                </a:solidFill>
                <a:latin typeface="Times New Roman" pitchFamily="18" charset="0"/>
                <a:cs typeface="Times New Roman" pitchFamily="18" charset="0"/>
              </a:rPr>
              <a:t>– Најчешће се јавља између 15-25 године</a:t>
            </a:r>
          </a:p>
          <a:p>
            <a:pPr marL="285750">
              <a:lnSpc>
                <a:spcPts val="3225"/>
              </a:lnSpc>
              <a:spcBef>
                <a:spcPts val="288"/>
              </a:spcBef>
            </a:pPr>
            <a:r>
              <a:rPr lang="ru-RU" sz="2400" dirty="0">
                <a:solidFill>
                  <a:srgbClr val="000000"/>
                </a:solidFill>
                <a:latin typeface="Times New Roman" pitchFamily="18" charset="0"/>
                <a:cs typeface="Times New Roman" pitchFamily="18" charset="0"/>
              </a:rPr>
              <a:t>– Депоновање имунских комплекса</a:t>
            </a:r>
          </a:p>
          <a:p>
            <a:pPr marL="285750">
              <a:lnSpc>
                <a:spcPts val="3225"/>
              </a:lnSpc>
              <a:spcBef>
                <a:spcPts val="288"/>
              </a:spcBef>
            </a:pPr>
            <a:r>
              <a:rPr lang="ru-RU" sz="2400" dirty="0">
                <a:solidFill>
                  <a:srgbClr val="000000"/>
                </a:solidFill>
                <a:latin typeface="Times New Roman" pitchFamily="18" charset="0"/>
                <a:cs typeface="Times New Roman" pitchFamily="18" charset="0"/>
              </a:rPr>
              <a:t>– Фотосензитивне ерупције на кожи, серозитис,</a:t>
            </a:r>
          </a:p>
          <a:p>
            <a:pPr marL="285750">
              <a:lnSpc>
                <a:spcPts val="2875"/>
              </a:lnSpc>
            </a:pPr>
            <a:r>
              <a:rPr lang="ru-RU" sz="2400" dirty="0">
                <a:solidFill>
                  <a:srgbClr val="000000"/>
                </a:solidFill>
                <a:latin typeface="Times New Roman" pitchFamily="18" charset="0"/>
                <a:cs typeface="Times New Roman" pitchFamily="18" charset="0"/>
              </a:rPr>
              <a:t>пнеумонитис, миокардитис, нефритис, промене у</a:t>
            </a:r>
          </a:p>
          <a:p>
            <a:pPr marL="285750">
              <a:lnSpc>
                <a:spcPts val="2875"/>
              </a:lnSpc>
            </a:pPr>
            <a:r>
              <a:rPr lang="ru-RU" sz="2400" dirty="0">
                <a:solidFill>
                  <a:srgbClr val="000000"/>
                </a:solidFill>
                <a:latin typeface="Times New Roman" pitchFamily="18" charset="0"/>
                <a:cs typeface="Times New Roman" pitchFamily="18" charset="0"/>
              </a:rPr>
              <a:t>централном нервном систему</a:t>
            </a:r>
          </a:p>
        </p:txBody>
      </p:sp>
    </p:spTree>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3"/>
          <p:cNvSpPr>
            <a:spLocks noGrp="1" noChangeArrowheads="1"/>
          </p:cNvSpPr>
          <p:nvPr>
            <p:ph idx="1"/>
          </p:nvPr>
        </p:nvSpPr>
        <p:spPr>
          <a:xfrm>
            <a:off x="179512" y="1509166"/>
            <a:ext cx="8784976" cy="3770263"/>
          </a:xfrm>
        </p:spPr>
        <p:txBody>
          <a:bodyPr/>
          <a:lstStyle/>
          <a:p>
            <a:pPr algn="just" eaLnBrk="1" hangingPunct="1"/>
            <a:r>
              <a:rPr lang="sr-Cyrl-CS" sz="1900" dirty="0" smtClean="0">
                <a:latin typeface="Palatino Linotype" pitchFamily="18" charset="0"/>
              </a:rPr>
              <a:t>Постоји хипотеза која указује на значај (за сада непознате) вирусне инфекције у настанку системског лупуса.</a:t>
            </a:r>
          </a:p>
          <a:p>
            <a:pPr algn="just" eaLnBrk="1" hangingPunct="1"/>
            <a:endParaRPr lang="sr-Cyrl-CS" sz="1200" dirty="0" smtClean="0">
              <a:latin typeface="Palatino Linotype" pitchFamily="18" charset="0"/>
            </a:endParaRPr>
          </a:p>
          <a:p>
            <a:pPr algn="just" eaLnBrk="1" hangingPunct="1">
              <a:buFontTx/>
              <a:buNone/>
            </a:pPr>
            <a:r>
              <a:rPr lang="sr-Cyrl-CS" sz="1900" dirty="0" smtClean="0">
                <a:latin typeface="Palatino Linotype" pitchFamily="18" charset="0"/>
              </a:rPr>
              <a:t>Вирус препознају </a:t>
            </a:r>
            <a:r>
              <a:rPr lang="sr-Cyrl-CS" sz="1900" dirty="0" smtClean="0">
                <a:solidFill>
                  <a:srgbClr val="C00000"/>
                </a:solidFill>
                <a:latin typeface="Palatino Linotype" pitchFamily="18" charset="0"/>
              </a:rPr>
              <a:t>плазмацитоидне дендритичне ћелије</a:t>
            </a:r>
            <a:r>
              <a:rPr lang="sr-Cyrl-CS" sz="1900" dirty="0" smtClean="0">
                <a:latin typeface="Palatino Linotype" pitchFamily="18" charset="0"/>
              </a:rPr>
              <a:t>, ове ћелије се активирају продукују </a:t>
            </a:r>
            <a:r>
              <a:rPr lang="en-US" sz="1900" dirty="0" smtClean="0">
                <a:latin typeface="Palatino Linotype" pitchFamily="18" charset="0"/>
              </a:rPr>
              <a:t>IFN</a:t>
            </a:r>
            <a:r>
              <a:rPr lang="x-none" sz="1900" dirty="0" smtClean="0">
                <a:latin typeface="Palatino Linotype" pitchFamily="18" charset="0"/>
              </a:rPr>
              <a:t>-</a:t>
            </a:r>
            <a:r>
              <a:rPr lang="el-GR" sz="1900" dirty="0" smtClean="0">
                <a:latin typeface="Palatino Linotype" pitchFamily="18" charset="0"/>
              </a:rPr>
              <a:t>α</a:t>
            </a:r>
            <a:r>
              <a:rPr lang="sr-Cyrl-CS" sz="1900" dirty="0" smtClean="0">
                <a:latin typeface="Palatino Linotype" pitchFamily="18" charset="0"/>
              </a:rPr>
              <a:t> под чијим утицајем се у костној сржи убрзано синтетишу полиморфонуклеари и мобилишу се незреле форме неутрофила. </a:t>
            </a:r>
          </a:p>
          <a:p>
            <a:pPr algn="just" eaLnBrk="1" hangingPunct="1">
              <a:buFontTx/>
              <a:buNone/>
            </a:pPr>
            <a:endParaRPr lang="sr-Cyrl-CS" sz="1200" dirty="0" smtClean="0">
              <a:latin typeface="Palatino Linotype" pitchFamily="18" charset="0"/>
            </a:endParaRPr>
          </a:p>
          <a:p>
            <a:pPr algn="just" eaLnBrk="1" hangingPunct="1">
              <a:buFontTx/>
              <a:buNone/>
            </a:pPr>
            <a:r>
              <a:rPr lang="sr-Cyrl-CS" sz="1900" dirty="0" smtClean="0">
                <a:latin typeface="Palatino Linotype" pitchFamily="18" charset="0"/>
              </a:rPr>
              <a:t>Уз то, </a:t>
            </a:r>
            <a:r>
              <a:rPr lang="sr-Cyrl-CS" sz="1900" dirty="0" smtClean="0">
                <a:solidFill>
                  <a:srgbClr val="C00000"/>
                </a:solidFill>
                <a:latin typeface="Palatino Linotype" pitchFamily="18" charset="0"/>
              </a:rPr>
              <a:t>мијелоидне дендритичне ћелије </a:t>
            </a:r>
            <a:r>
              <a:rPr lang="sr-Cyrl-CS" sz="1900" dirty="0" smtClean="0">
                <a:latin typeface="Palatino Linotype" pitchFamily="18" charset="0"/>
              </a:rPr>
              <a:t>препознају аутоантигене из апоптотичних телашаца, обрађују их и презентују аутореактивним В и Т лимфоцитима. Аутореактивни В лимфоцити продукују аутоантитела која се везују за аутоантигене формирајући имунске комплексе. </a:t>
            </a:r>
          </a:p>
          <a:p>
            <a:pPr algn="just" eaLnBrk="1" hangingPunct="1">
              <a:buFontTx/>
              <a:buNone/>
            </a:pPr>
            <a:endParaRPr lang="sr-Cyrl-CS" sz="1200" dirty="0" smtClean="0">
              <a:latin typeface="Palatino Linotype" pitchFamily="18" charset="0"/>
            </a:endParaRPr>
          </a:p>
          <a:p>
            <a:pPr algn="just" eaLnBrk="1" hangingPunct="1">
              <a:buFontTx/>
              <a:buNone/>
            </a:pPr>
            <a:r>
              <a:rPr lang="sr-Cyrl-CS" sz="1900" dirty="0" smtClean="0">
                <a:latin typeface="Palatino Linotype" pitchFamily="18" charset="0"/>
              </a:rPr>
              <a:t>Хемокини на место инфламације привлаче леукоците ,,мобилисане” из костне сржи.</a:t>
            </a:r>
            <a:endParaRPr lang="en-US" sz="1900" dirty="0" smtClean="0">
              <a:latin typeface="Palatino Linotype" pitchFamily="18" charset="0"/>
            </a:endParaRPr>
          </a:p>
        </p:txBody>
      </p:sp>
      <p:sp>
        <p:nvSpPr>
          <p:cNvPr id="4" name="Rectangle 3"/>
          <p:cNvSpPr/>
          <p:nvPr/>
        </p:nvSpPr>
        <p:spPr>
          <a:xfrm>
            <a:off x="251520" y="44624"/>
            <a:ext cx="8712968" cy="1077218"/>
          </a:xfrm>
          <a:prstGeom prst="rect">
            <a:avLst/>
          </a:prstGeom>
        </p:spPr>
        <p:txBody>
          <a:bodyPr wrap="square">
            <a:spAutoFit/>
          </a:bodyPr>
          <a:lstStyle/>
          <a:p>
            <a:pPr algn="ctr"/>
            <a:r>
              <a:rPr lang="sr-Cyrl-CS" sz="3200" dirty="0" smtClean="0">
                <a:solidFill>
                  <a:prstClr val="black"/>
                </a:solidFill>
                <a:latin typeface="Palatino Linotype" pitchFamily="18" charset="0"/>
              </a:rPr>
              <a:t>Значај вирусне инфекције у настанку системског лупуса </a:t>
            </a:r>
            <a:endParaRPr lang="en-US" sz="3200" dirty="0">
              <a:solidFill>
                <a:prstClr val="black"/>
              </a:solidFill>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4" descr="Cover image expansion"/>
          <p:cNvPicPr>
            <a:picLocks noGrp="1" noChangeAspect="1" noChangeArrowheads="1"/>
          </p:cNvPicPr>
          <p:nvPr>
            <p:ph idx="1"/>
          </p:nvPr>
        </p:nvPicPr>
        <p:blipFill>
          <a:blip r:embed="rId2" cstate="print"/>
          <a:srcRect/>
          <a:stretch>
            <a:fillRect/>
          </a:stretch>
        </p:blipFill>
        <p:spPr>
          <a:xfrm>
            <a:off x="1547813" y="1412875"/>
            <a:ext cx="5903912" cy="5113338"/>
          </a:xfrm>
        </p:spPr>
      </p:pic>
      <p:sp>
        <p:nvSpPr>
          <p:cNvPr id="71683" name="Rectangle 3"/>
          <p:cNvSpPr>
            <a:spLocks noChangeArrowheads="1"/>
          </p:cNvSpPr>
          <p:nvPr/>
        </p:nvSpPr>
        <p:spPr bwMode="auto">
          <a:xfrm>
            <a:off x="539750" y="260350"/>
            <a:ext cx="7561263" cy="1077913"/>
          </a:xfrm>
          <a:prstGeom prst="rect">
            <a:avLst/>
          </a:prstGeom>
          <a:noFill/>
          <a:ln w="9525">
            <a:noFill/>
            <a:miter lim="800000"/>
            <a:headEnd/>
            <a:tailEnd/>
          </a:ln>
        </p:spPr>
        <p:txBody>
          <a:bodyPr>
            <a:spAutoFit/>
          </a:bodyPr>
          <a:lstStyle/>
          <a:p>
            <a:r>
              <a:rPr lang="sr-Cyrl-CS" sz="3200">
                <a:solidFill>
                  <a:srgbClr val="000000"/>
                </a:solidFill>
                <a:latin typeface="Palatino Linotype" pitchFamily="18" charset="0"/>
              </a:rPr>
              <a:t>Значај вирусне инфекције у настанку системског </a:t>
            </a:r>
            <a:r>
              <a:rPr lang="en-US" sz="3200">
                <a:solidFill>
                  <a:srgbClr val="000000"/>
                </a:solidFill>
                <a:latin typeface="Palatino Linotype" pitchFamily="18" charset="0"/>
              </a:rPr>
              <a:t>еритемског </a:t>
            </a:r>
            <a:r>
              <a:rPr lang="sr-Cyrl-CS" sz="3200">
                <a:solidFill>
                  <a:srgbClr val="000000"/>
                </a:solidFill>
                <a:latin typeface="Palatino Linotype" pitchFamily="18" charset="0"/>
              </a:rPr>
              <a:t>лупуса</a:t>
            </a:r>
            <a:endParaRPr lang="en-US" sz="3200">
              <a:solidFill>
                <a:srgbClr val="000000"/>
              </a:solidFill>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a:spLocks noGrp="1" noChangeArrowheads="1"/>
          </p:cNvSpPr>
          <p:nvPr>
            <p:ph idx="1"/>
          </p:nvPr>
        </p:nvSpPr>
        <p:spPr>
          <a:xfrm>
            <a:off x="251520" y="1124744"/>
            <a:ext cx="8712968" cy="5526128"/>
          </a:xfrm>
        </p:spPr>
        <p:txBody>
          <a:bodyPr/>
          <a:lstStyle/>
          <a:p>
            <a:pPr algn="just" eaLnBrk="1" hangingPunct="1">
              <a:lnSpc>
                <a:spcPct val="90000"/>
              </a:lnSpc>
            </a:pPr>
            <a:r>
              <a:rPr lang="sr-Cyrl-CS" sz="1900" dirty="0" smtClean="0">
                <a:latin typeface="Palatino Linotype" pitchFamily="18" charset="0"/>
              </a:rPr>
              <a:t>У имунопатогенези системског лупуса централно место заузима </a:t>
            </a:r>
            <a:r>
              <a:rPr lang="sr-Cyrl-CS" sz="1900" b="1" dirty="0" smtClean="0">
                <a:latin typeface="Palatino Linotype" pitchFamily="18" charset="0"/>
              </a:rPr>
              <a:t>присуство анти-нуклеарних антитела, формирање и депозиција имунских комплекса</a:t>
            </a:r>
            <a:r>
              <a:rPr lang="sr-Cyrl-CS" sz="1900" dirty="0" smtClean="0">
                <a:latin typeface="Palatino Linotype" pitchFamily="18" charset="0"/>
              </a:rPr>
              <a:t>. </a:t>
            </a:r>
          </a:p>
          <a:p>
            <a:pPr algn="just" eaLnBrk="1" hangingPunct="1">
              <a:lnSpc>
                <a:spcPct val="90000"/>
              </a:lnSpc>
              <a:buFontTx/>
              <a:buNone/>
            </a:pPr>
            <a:endParaRPr lang="sr-Cyrl-CS" sz="1900" dirty="0" smtClean="0">
              <a:latin typeface="Palatino Linotype" pitchFamily="18" charset="0"/>
            </a:endParaRPr>
          </a:p>
          <a:p>
            <a:pPr algn="just" eaLnBrk="1" hangingPunct="1">
              <a:lnSpc>
                <a:spcPct val="90000"/>
              </a:lnSpc>
            </a:pPr>
            <a:r>
              <a:rPr lang="sr-Cyrl-CS" sz="1900" b="1" dirty="0" smtClean="0">
                <a:latin typeface="Palatino Linotype" pitchFamily="18" charset="0"/>
              </a:rPr>
              <a:t>Механизми другог и трећег типа преосетљивости најодговорнији су за патолошке промене у системског лупусу</a:t>
            </a:r>
            <a:r>
              <a:rPr lang="sr-Cyrl-CS" sz="1900" dirty="0" smtClean="0">
                <a:latin typeface="Palatino Linotype" pitchFamily="18" charset="0"/>
              </a:rPr>
              <a:t>. Аутоантигене препознају аутореактивни В лимфоцити, презентују антигене Т лимфоцитима, пролиферишу, ,,мењају класе” антитела. Аутоантитела препознају аутоантигене и формирају имунске комплексе. Имунски комплекси депонују се у зиду малих и средњих крвних судова, као и на местима филтрације (бубрег, синовија зглобова) активира се систем комплемента</a:t>
            </a:r>
            <a:r>
              <a:rPr lang="en-US" sz="1900" dirty="0" smtClean="0">
                <a:latin typeface="Palatino Linotype" pitchFamily="18" charset="0"/>
              </a:rPr>
              <a:t>,</a:t>
            </a:r>
            <a:r>
              <a:rPr lang="x-none" sz="1900" dirty="0" smtClean="0">
                <a:latin typeface="Palatino Linotype" pitchFamily="18" charset="0"/>
              </a:rPr>
              <a:t> а преко </a:t>
            </a:r>
            <a:r>
              <a:rPr lang="en-US" sz="1900" dirty="0" err="1" smtClean="0">
                <a:latin typeface="Palatino Linotype" pitchFamily="18" charset="0"/>
              </a:rPr>
              <a:t>Fc</a:t>
            </a:r>
            <a:r>
              <a:rPr lang="en-US" sz="1900" dirty="0" smtClean="0">
                <a:latin typeface="Palatino Linotype" pitchFamily="18" charset="0"/>
              </a:rPr>
              <a:t> </a:t>
            </a:r>
            <a:r>
              <a:rPr lang="sr-Cyrl-CS" sz="1900" dirty="0" smtClean="0">
                <a:latin typeface="Palatino Linotype" pitchFamily="18" charset="0"/>
              </a:rPr>
              <a:t>рецептори мастоцити, неутрофили, макрофаги.</a:t>
            </a:r>
          </a:p>
          <a:p>
            <a:pPr algn="just" eaLnBrk="1" hangingPunct="1">
              <a:lnSpc>
                <a:spcPct val="90000"/>
              </a:lnSpc>
              <a:buFontTx/>
              <a:buNone/>
            </a:pPr>
            <a:endParaRPr lang="sr-Cyrl-CS" sz="1900" dirty="0" smtClean="0">
              <a:latin typeface="Palatino Linotype" pitchFamily="18" charset="0"/>
            </a:endParaRPr>
          </a:p>
          <a:p>
            <a:pPr algn="just" eaLnBrk="1" hangingPunct="1">
              <a:lnSpc>
                <a:spcPct val="90000"/>
              </a:lnSpc>
            </a:pPr>
            <a:r>
              <a:rPr lang="sr-Cyrl-CS" sz="1900" dirty="0" smtClean="0">
                <a:latin typeface="Palatino Linotype" pitchFamily="18" charset="0"/>
              </a:rPr>
              <a:t>Присуство бројних анти-нуклеарних антитела указује на </a:t>
            </a:r>
            <a:r>
              <a:rPr lang="sr-Cyrl-CS" sz="1900" b="1" dirty="0" smtClean="0">
                <a:latin typeface="Palatino Linotype" pitchFamily="18" charset="0"/>
              </a:rPr>
              <a:t>неспецифичну поликлоналну активацију В лимфоцита</a:t>
            </a:r>
            <a:r>
              <a:rPr lang="sr-Cyrl-CS" sz="1900" dirty="0" smtClean="0">
                <a:latin typeface="Palatino Linotype" pitchFamily="18" charset="0"/>
              </a:rPr>
              <a:t>. Аутоантитела су усмерена углавном против молекула одговорних за транскрипцију и транслацију и показују све већи афинитет како болест напредује што указује на перзистентно присуство антигена. Поједине студије указују да је </a:t>
            </a:r>
            <a:r>
              <a:rPr lang="sr-Cyrl-CS" sz="1900" b="1" dirty="0" smtClean="0">
                <a:latin typeface="Palatino Linotype" pitchFamily="18" charset="0"/>
              </a:rPr>
              <a:t>нуклеозом</a:t>
            </a:r>
            <a:r>
              <a:rPr lang="sr-Cyrl-CS" sz="1900" dirty="0" smtClean="0">
                <a:latin typeface="Palatino Linotype" pitchFamily="18" charset="0"/>
              </a:rPr>
              <a:t>, који садржи ДНК и хистоне, прва и ,,главна” мета ауто-антитела која се по мишљењу бројних аутора стварају неколико година пре појаве првих симптома.</a:t>
            </a:r>
          </a:p>
        </p:txBody>
      </p:sp>
      <p:sp>
        <p:nvSpPr>
          <p:cNvPr id="4" name="Rectangle 3"/>
          <p:cNvSpPr/>
          <p:nvPr/>
        </p:nvSpPr>
        <p:spPr>
          <a:xfrm>
            <a:off x="179512" y="0"/>
            <a:ext cx="7704856" cy="1077218"/>
          </a:xfrm>
          <a:prstGeom prst="rect">
            <a:avLst/>
          </a:prstGeom>
        </p:spPr>
        <p:txBody>
          <a:bodyPr wrap="square">
            <a:spAutoFit/>
          </a:bodyPr>
          <a:lstStyle/>
          <a:p>
            <a:r>
              <a:rPr lang="sr-Cyrl-CS" sz="3200" dirty="0" smtClean="0">
                <a:latin typeface="Palatino Linotype" pitchFamily="18" charset="0"/>
              </a:rPr>
              <a:t>Системски еритемски лупус</a:t>
            </a:r>
            <a:br>
              <a:rPr lang="sr-Cyrl-CS" sz="3200" dirty="0" smtClean="0">
                <a:latin typeface="Palatino Linotype" pitchFamily="18" charset="0"/>
              </a:rPr>
            </a:br>
            <a:r>
              <a:rPr lang="sr-Cyrl-CS" sz="3200" dirty="0" smtClean="0">
                <a:latin typeface="Palatino Linotype" pitchFamily="18" charset="0"/>
              </a:rPr>
              <a:t>имунопатогенеза</a:t>
            </a:r>
            <a:endParaRPr lang="en-US" sz="3200" dirty="0"/>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123728" y="0"/>
            <a:ext cx="5398988" cy="651133"/>
          </a:xfrm>
          <a:prstGeom prst="rect">
            <a:avLst/>
          </a:prstGeom>
          <a:noFill/>
        </p:spPr>
        <p:txBody>
          <a:bodyPr vert="horz" wrap="square" lIns="0" tIns="0" rIns="0" bIns="0" rtlCol="0">
            <a:spAutoFit/>
          </a:bodyPr>
          <a:lstStyle/>
          <a:p>
            <a:pPr algn="ctr">
              <a:lnSpc>
                <a:spcPts val="5060"/>
              </a:lnSpc>
            </a:pPr>
            <a:r>
              <a:rPr lang="en-CA" sz="3600" dirty="0" smtClean="0">
                <a:solidFill>
                  <a:schemeClr val="bg1"/>
                </a:solidFill>
                <a:latin typeface="Times New Roman"/>
                <a:cs typeface="Times New Roman"/>
              </a:rPr>
              <a:t>III </a:t>
            </a:r>
            <a:r>
              <a:rPr lang="en-CA" sz="3600" dirty="0" err="1" smtClean="0">
                <a:solidFill>
                  <a:schemeClr val="bg1"/>
                </a:solidFill>
                <a:latin typeface="Times New Roman"/>
                <a:cs typeface="Times New Roman"/>
              </a:rPr>
              <a:t>тип</a:t>
            </a:r>
            <a:r>
              <a:rPr lang="en-CA" sz="3600" dirty="0" smtClean="0">
                <a:solidFill>
                  <a:schemeClr val="bg1"/>
                </a:solidFill>
                <a:latin typeface="Times New Roman"/>
                <a:cs typeface="Times New Roman"/>
              </a:rPr>
              <a:t> </a:t>
            </a:r>
            <a:r>
              <a:rPr lang="en-CA" sz="3600" dirty="0" err="1" smtClean="0">
                <a:solidFill>
                  <a:schemeClr val="bg1"/>
                </a:solidFill>
                <a:latin typeface="Times New Roman"/>
                <a:cs typeface="Times New Roman"/>
              </a:rPr>
              <a:t>преосетљивости</a:t>
            </a:r>
            <a:endParaRPr lang="en-CA" sz="3600" dirty="0">
              <a:solidFill>
                <a:srgbClr val="000000"/>
              </a:solidFill>
            </a:endParaRPr>
          </a:p>
        </p:txBody>
      </p:sp>
      <p:sp>
        <p:nvSpPr>
          <p:cNvPr id="6" name="Line 4"/>
          <p:cNvSpPr>
            <a:spLocks noChangeShapeType="1"/>
          </p:cNvSpPr>
          <p:nvPr/>
        </p:nvSpPr>
        <p:spPr bwMode="auto">
          <a:xfrm flipV="1">
            <a:off x="179512" y="2166252"/>
            <a:ext cx="0" cy="573518"/>
          </a:xfrm>
          <a:prstGeom prst="line">
            <a:avLst/>
          </a:prstGeom>
          <a:noFill/>
          <a:ln w="38100">
            <a:solidFill>
              <a:srgbClr val="FF3300"/>
            </a:solidFill>
            <a:round/>
            <a:headEnd/>
            <a:tailEnd type="triangle" w="med" len="med"/>
          </a:ln>
        </p:spPr>
        <p:txBody>
          <a:bodyPr/>
          <a:lstStyle/>
          <a:p>
            <a:endParaRPr lang="en-US">
              <a:solidFill>
                <a:prstClr val="black"/>
              </a:solidFill>
            </a:endParaRPr>
          </a:p>
        </p:txBody>
      </p:sp>
      <p:pic>
        <p:nvPicPr>
          <p:cNvPr id="7" name="Picture 4"/>
          <p:cNvPicPr>
            <a:picLocks noChangeAspect="1" noChangeArrowheads="1"/>
          </p:cNvPicPr>
          <p:nvPr/>
        </p:nvPicPr>
        <p:blipFill>
          <a:blip r:embed="rId2" cstate="print"/>
          <a:srcRect/>
          <a:stretch>
            <a:fillRect/>
          </a:stretch>
        </p:blipFill>
        <p:spPr bwMode="auto">
          <a:xfrm>
            <a:off x="4572000" y="620688"/>
            <a:ext cx="4608513" cy="6165304"/>
          </a:xfrm>
          <a:prstGeom prst="rect">
            <a:avLst/>
          </a:prstGeom>
          <a:noFill/>
          <a:ln w="9525">
            <a:noFill/>
            <a:miter lim="800000"/>
            <a:headEnd/>
            <a:tailEnd/>
          </a:ln>
        </p:spPr>
      </p:pic>
      <p:sp>
        <p:nvSpPr>
          <p:cNvPr id="8" name="Rectangle 9"/>
          <p:cNvSpPr txBox="1">
            <a:spLocks noChangeArrowheads="1"/>
          </p:cNvSpPr>
          <p:nvPr/>
        </p:nvSpPr>
        <p:spPr>
          <a:xfrm>
            <a:off x="-108520" y="609462"/>
            <a:ext cx="5040560" cy="6138041"/>
          </a:xfrm>
          <a:prstGeom prst="rect">
            <a:avLst/>
          </a:prstGeom>
          <a:noFill/>
        </p:spPr>
        <p:txBody>
          <a:bodyPr vert="horz">
            <a:noAutofit/>
          </a:bodyPr>
          <a:lstStyle/>
          <a:p>
            <a:pPr marL="274320" indent="-274320">
              <a:lnSpc>
                <a:spcPct val="90000"/>
              </a:lnSpc>
              <a:spcBef>
                <a:spcPct val="20000"/>
              </a:spcBef>
              <a:buClr>
                <a:srgbClr val="0BD0D9"/>
              </a:buClr>
              <a:buSzPct val="95000"/>
              <a:buFontTx/>
              <a:buChar char="•"/>
              <a:defRPr/>
            </a:pPr>
            <a:r>
              <a:rPr lang="sr-Cyrl-CS" sz="1900" dirty="0" smtClean="0">
                <a:solidFill>
                  <a:prstClr val="black"/>
                </a:solidFill>
                <a:latin typeface="Times New Roman" pitchFamily="18" charset="0"/>
                <a:cs typeface="Times New Roman" pitchFamily="18" charset="0"/>
              </a:rPr>
              <a:t>Имунски комплекси (</a:t>
            </a:r>
            <a:r>
              <a:rPr lang="en-US" sz="1900" dirty="0" smtClean="0">
                <a:solidFill>
                  <a:prstClr val="black"/>
                </a:solidFill>
                <a:latin typeface="Times New Roman" pitchFamily="18" charset="0"/>
                <a:cs typeface="Times New Roman" pitchFamily="18" charset="0"/>
              </a:rPr>
              <a:t>IC</a:t>
            </a:r>
            <a:r>
              <a:rPr lang="sr-Cyrl-CS" sz="1900" dirty="0" smtClean="0">
                <a:solidFill>
                  <a:prstClr val="black"/>
                </a:solidFill>
                <a:latin typeface="Times New Roman" pitchFamily="18" charset="0"/>
                <a:cs typeface="Times New Roman" pitchFamily="18" charset="0"/>
              </a:rPr>
              <a:t>) садрже </a:t>
            </a:r>
            <a:r>
              <a:rPr lang="sr-Cyrl-CS" sz="1900" dirty="0" smtClean="0">
                <a:solidFill>
                  <a:srgbClr val="C00000"/>
                </a:solidFill>
                <a:latin typeface="Times New Roman" pitchFamily="18" charset="0"/>
                <a:cs typeface="Times New Roman" pitchFamily="18" charset="0"/>
              </a:rPr>
              <a:t>катјонске антигене </a:t>
            </a:r>
            <a:r>
              <a:rPr lang="sr-Cyrl-CS" sz="1900" dirty="0" smtClean="0">
                <a:solidFill>
                  <a:prstClr val="black"/>
                </a:solidFill>
                <a:latin typeface="Times New Roman" pitchFamily="18" charset="0"/>
                <a:cs typeface="Times New Roman" pitchFamily="18" charset="0"/>
              </a:rPr>
              <a:t>који се везују за негативно наелектрисане компоненте базалне мембране крвних судова и гломерула бубрега.</a:t>
            </a:r>
          </a:p>
          <a:p>
            <a:pPr marL="274320" indent="-274320">
              <a:lnSpc>
                <a:spcPct val="90000"/>
              </a:lnSpc>
              <a:spcBef>
                <a:spcPct val="20000"/>
              </a:spcBef>
              <a:buClr>
                <a:srgbClr val="0BD0D9"/>
              </a:buClr>
              <a:buSzPct val="95000"/>
              <a:buFontTx/>
              <a:buChar char="•"/>
              <a:defRPr/>
            </a:pPr>
            <a:r>
              <a:rPr lang="en-US" sz="1900" dirty="0" smtClean="0">
                <a:solidFill>
                  <a:prstClr val="black"/>
                </a:solidFill>
                <a:latin typeface="Times New Roman" pitchFamily="18" charset="0"/>
                <a:cs typeface="Times New Roman" pitchFamily="18" charset="0"/>
              </a:rPr>
              <a:t>IC</a:t>
            </a:r>
            <a:r>
              <a:rPr lang="sr-Cyrl-CS" sz="1900" dirty="0" smtClean="0">
                <a:solidFill>
                  <a:prstClr val="black"/>
                </a:solidFill>
                <a:latin typeface="Times New Roman" pitchFamily="18" charset="0"/>
                <a:cs typeface="Times New Roman" pitchFamily="18" charset="0"/>
              </a:rPr>
              <a:t> активирају </a:t>
            </a:r>
            <a:r>
              <a:rPr lang="sr-Cyrl-CS" sz="1900" b="1" dirty="0" smtClean="0">
                <a:solidFill>
                  <a:srgbClr val="CC6600"/>
                </a:solidFill>
                <a:latin typeface="Times New Roman" pitchFamily="18" charset="0"/>
                <a:cs typeface="Times New Roman" pitchFamily="18" charset="0"/>
              </a:rPr>
              <a:t>мастоците и базофиле</a:t>
            </a:r>
            <a:r>
              <a:rPr lang="sr-Cyrl-CS" sz="1900" dirty="0" smtClean="0">
                <a:solidFill>
                  <a:prstClr val="black"/>
                </a:solidFill>
                <a:latin typeface="Times New Roman" pitchFamily="18" charset="0"/>
                <a:cs typeface="Times New Roman" pitchFamily="18" charset="0"/>
              </a:rPr>
              <a:t>,  ослобађање вазоактивни медијатора,   пермеабилност крвих судова и таложење </a:t>
            </a:r>
            <a:r>
              <a:rPr lang="en-US" sz="1900" dirty="0" smtClean="0">
                <a:solidFill>
                  <a:prstClr val="black"/>
                </a:solidFill>
                <a:latin typeface="Times New Roman" pitchFamily="18" charset="0"/>
                <a:cs typeface="Times New Roman" pitchFamily="18" charset="0"/>
              </a:rPr>
              <a:t>IC</a:t>
            </a:r>
            <a:r>
              <a:rPr lang="sr-Cyrl-CS" sz="1900" dirty="0" smtClean="0">
                <a:solidFill>
                  <a:prstClr val="black"/>
                </a:solidFill>
                <a:latin typeface="Times New Roman" pitchFamily="18" charset="0"/>
                <a:cs typeface="Times New Roman" pitchFamily="18" charset="0"/>
              </a:rPr>
              <a:t>.</a:t>
            </a:r>
          </a:p>
          <a:p>
            <a:pPr marL="274320" indent="-274320">
              <a:lnSpc>
                <a:spcPct val="90000"/>
              </a:lnSpc>
              <a:spcBef>
                <a:spcPct val="20000"/>
              </a:spcBef>
              <a:buClr>
                <a:srgbClr val="0BD0D9"/>
              </a:buClr>
              <a:buSzPct val="95000"/>
              <a:buFontTx/>
              <a:buChar char="•"/>
              <a:defRPr/>
            </a:pPr>
            <a:r>
              <a:rPr lang="en-US" sz="1900" dirty="0" smtClean="0">
                <a:solidFill>
                  <a:prstClr val="black"/>
                </a:solidFill>
                <a:latin typeface="Times New Roman" pitchFamily="18" charset="0"/>
                <a:cs typeface="Times New Roman" pitchFamily="18" charset="0"/>
              </a:rPr>
              <a:t>IC</a:t>
            </a:r>
            <a:r>
              <a:rPr lang="sr-Cyrl-CS" sz="1900" dirty="0" smtClean="0">
                <a:solidFill>
                  <a:prstClr val="black"/>
                </a:solidFill>
                <a:latin typeface="Times New Roman" pitchFamily="18" charset="0"/>
                <a:cs typeface="Times New Roman" pitchFamily="18" charset="0"/>
              </a:rPr>
              <a:t>,</a:t>
            </a:r>
            <a:r>
              <a:rPr lang="en-US" sz="1900" dirty="0" smtClean="0">
                <a:solidFill>
                  <a:prstClr val="black"/>
                </a:solidFill>
                <a:latin typeface="Times New Roman" pitchFamily="18" charset="0"/>
                <a:cs typeface="Times New Roman" pitchFamily="18" charset="0"/>
              </a:rPr>
              <a:t> </a:t>
            </a:r>
            <a:r>
              <a:rPr lang="sr-Cyrl-CS" sz="1900" dirty="0" smtClean="0">
                <a:solidFill>
                  <a:prstClr val="black"/>
                </a:solidFill>
                <a:latin typeface="Times New Roman" pitchFamily="18" charset="0"/>
                <a:cs typeface="Times New Roman" pitchFamily="18" charset="0"/>
              </a:rPr>
              <a:t>преко </a:t>
            </a:r>
            <a:r>
              <a:rPr lang="en-US" sz="1900" dirty="0" err="1" smtClean="0">
                <a:solidFill>
                  <a:prstClr val="black"/>
                </a:solidFill>
                <a:latin typeface="Times New Roman" pitchFamily="18" charset="0"/>
                <a:cs typeface="Times New Roman" pitchFamily="18" charset="0"/>
              </a:rPr>
              <a:t>Fc</a:t>
            </a:r>
            <a:r>
              <a:rPr lang="en-US" sz="1900" dirty="0" smtClean="0">
                <a:solidFill>
                  <a:prstClr val="black"/>
                </a:solidFill>
                <a:latin typeface="Times New Roman" pitchFamily="18" charset="0"/>
                <a:cs typeface="Times New Roman" pitchFamily="18" charset="0"/>
              </a:rPr>
              <a:t> </a:t>
            </a:r>
            <a:r>
              <a:rPr lang="sr-Cyrl-CS" sz="1900" dirty="0" smtClean="0">
                <a:solidFill>
                  <a:prstClr val="black"/>
                </a:solidFill>
                <a:latin typeface="Times New Roman" pitchFamily="18" charset="0"/>
                <a:cs typeface="Times New Roman" pitchFamily="18" charset="0"/>
              </a:rPr>
              <a:t>рецептора,</a:t>
            </a:r>
            <a:r>
              <a:rPr lang="en-US" sz="1900" dirty="0" smtClean="0">
                <a:solidFill>
                  <a:prstClr val="black"/>
                </a:solidFill>
                <a:latin typeface="Times New Roman" pitchFamily="18" charset="0"/>
                <a:cs typeface="Times New Roman" pitchFamily="18" charset="0"/>
              </a:rPr>
              <a:t> </a:t>
            </a:r>
            <a:r>
              <a:rPr lang="sr-Cyrl-CS" sz="1900" dirty="0" smtClean="0">
                <a:solidFill>
                  <a:srgbClr val="CC6600"/>
                </a:solidFill>
                <a:latin typeface="Times New Roman" pitchFamily="18" charset="0"/>
                <a:cs typeface="Times New Roman" pitchFamily="18" charset="0"/>
              </a:rPr>
              <a:t>активирају систем комплемента и неутрофиле и макрофаге</a:t>
            </a:r>
            <a:r>
              <a:rPr lang="sr-Cyrl-CS" sz="1900" dirty="0" smtClean="0">
                <a:solidFill>
                  <a:prstClr val="black"/>
                </a:solidFill>
                <a:latin typeface="Times New Roman" pitchFamily="18" charset="0"/>
                <a:cs typeface="Times New Roman" pitchFamily="18" charset="0"/>
              </a:rPr>
              <a:t>. О</a:t>
            </a:r>
            <a:r>
              <a:rPr lang="sr-Cyrl-CS" sz="1900" kern="0" dirty="0" smtClean="0">
                <a:solidFill>
                  <a:sysClr val="windowText" lastClr="000000"/>
                </a:solidFill>
                <a:latin typeface="Times New Roman" pitchFamily="18" charset="0"/>
                <a:cs typeface="Times New Roman" pitchFamily="18" charset="0"/>
              </a:rPr>
              <a:t>ве ћелије продукују про-инфламаторне цитокине и хемокине и настаје </a:t>
            </a:r>
            <a:r>
              <a:rPr lang="sr-Cyrl-CS" sz="1900" dirty="0" smtClean="0">
                <a:solidFill>
                  <a:prstClr val="black"/>
                </a:solidFill>
                <a:latin typeface="Times New Roman" pitchFamily="18" charset="0"/>
                <a:cs typeface="Times New Roman" pitchFamily="18" charset="0"/>
              </a:rPr>
              <a:t>запаљење и оштећење ткива</a:t>
            </a:r>
            <a:r>
              <a:rPr lang="sr-Cyrl-CS" sz="1900" kern="0" dirty="0" smtClean="0">
                <a:solidFill>
                  <a:sysClr val="windowText" lastClr="000000"/>
                </a:solidFill>
                <a:latin typeface="Times New Roman" pitchFamily="18" charset="0"/>
                <a:cs typeface="Times New Roman" pitchFamily="18" charset="0"/>
              </a:rPr>
              <a:t>.</a:t>
            </a:r>
            <a:r>
              <a:rPr lang="ru-RU" sz="1900" kern="0" dirty="0" smtClean="0">
                <a:solidFill>
                  <a:sysClr val="windowText" lastClr="000000"/>
                </a:solidFill>
                <a:latin typeface="Times New Roman" pitchFamily="18" charset="0"/>
                <a:cs typeface="Times New Roman" pitchFamily="18" charset="0"/>
              </a:rPr>
              <a:t> Ослобађање </a:t>
            </a:r>
            <a:r>
              <a:rPr lang="ru-RU" sz="1900" kern="0" dirty="0" smtClean="0">
                <a:solidFill>
                  <a:srgbClr val="CC6600"/>
                </a:solidFill>
                <a:latin typeface="Times New Roman" pitchFamily="18" charset="0"/>
                <a:cs typeface="Times New Roman" pitchFamily="18" charset="0"/>
              </a:rPr>
              <a:t>слободних кисеоничних радикала, лизозомалних ензима и хемотактичних супстанци </a:t>
            </a:r>
            <a:r>
              <a:rPr lang="ru-RU" sz="1900" kern="0" dirty="0" smtClean="0">
                <a:solidFill>
                  <a:sysClr val="windowText" lastClr="000000"/>
                </a:solidFill>
                <a:latin typeface="Times New Roman" pitchFamily="18" charset="0"/>
                <a:cs typeface="Times New Roman" pitchFamily="18" charset="0"/>
              </a:rPr>
              <a:t>из перманентно активираних ћелија узрокује оштећење зидова крвних судова, </a:t>
            </a:r>
            <a:r>
              <a:rPr lang="sr-Cyrl-CS" sz="1900" kern="0" dirty="0" smtClean="0">
                <a:solidFill>
                  <a:sysClr val="windowText" lastClr="000000"/>
                </a:solidFill>
                <a:latin typeface="Times New Roman" pitchFamily="18" charset="0"/>
                <a:cs typeface="Times New Roman" pitchFamily="18" charset="0"/>
              </a:rPr>
              <a:t>следствена агрегација тромбоцита,</a:t>
            </a:r>
            <a:r>
              <a:rPr lang="ru-RU" sz="1900" kern="0" dirty="0" smtClean="0">
                <a:solidFill>
                  <a:sysClr val="windowText" lastClr="000000"/>
                </a:solidFill>
                <a:latin typeface="Times New Roman" pitchFamily="18" charset="0"/>
                <a:cs typeface="Times New Roman" pitchFamily="18" charset="0"/>
              </a:rPr>
              <a:t> </a:t>
            </a:r>
            <a:r>
              <a:rPr lang="sr-Cyrl-CS" sz="1900" kern="0" dirty="0" smtClean="0">
                <a:solidFill>
                  <a:sysClr val="windowText" lastClr="000000"/>
                </a:solidFill>
                <a:latin typeface="Times New Roman" pitchFamily="18" charset="0"/>
                <a:cs typeface="Times New Roman" pitchFamily="18" charset="0"/>
              </a:rPr>
              <a:t>и ткива.</a:t>
            </a:r>
          </a:p>
          <a:p>
            <a:pPr marL="274320" indent="-274320">
              <a:lnSpc>
                <a:spcPct val="90000"/>
              </a:lnSpc>
              <a:spcBef>
                <a:spcPct val="20000"/>
              </a:spcBef>
              <a:buClr>
                <a:srgbClr val="0BD0D9"/>
              </a:buClr>
              <a:buSzPct val="95000"/>
              <a:buFontTx/>
              <a:buChar char="•"/>
              <a:defRPr/>
            </a:pPr>
            <a:r>
              <a:rPr lang="sr-Cyrl-CS" sz="1900" kern="0" dirty="0" smtClean="0">
                <a:solidFill>
                  <a:srgbClr val="CC6600"/>
                </a:solidFill>
                <a:latin typeface="Times New Roman" pitchFamily="18" charset="0"/>
                <a:cs typeface="Times New Roman" pitchFamily="18" charset="0"/>
              </a:rPr>
              <a:t>Масовна депозиција </a:t>
            </a:r>
            <a:r>
              <a:rPr lang="en-US" sz="1900" dirty="0" smtClean="0">
                <a:solidFill>
                  <a:srgbClr val="CC6600"/>
                </a:solidFill>
                <a:latin typeface="Times New Roman" pitchFamily="18" charset="0"/>
                <a:cs typeface="Times New Roman" pitchFamily="18" charset="0"/>
              </a:rPr>
              <a:t>IC </a:t>
            </a:r>
            <a:r>
              <a:rPr lang="sr-Cyrl-CS" sz="1900" dirty="0" smtClean="0">
                <a:solidFill>
                  <a:prstClr val="black"/>
                </a:solidFill>
                <a:latin typeface="Times New Roman" pitchFamily="18" charset="0"/>
                <a:cs typeface="Times New Roman" pitchFamily="18" charset="0"/>
              </a:rPr>
              <a:t>и</a:t>
            </a:r>
            <a:r>
              <a:rPr lang="sr-Cyrl-CS" sz="1900" kern="0" dirty="0" smtClean="0">
                <a:solidFill>
                  <a:sysClr val="windowText" lastClr="000000"/>
                </a:solidFill>
                <a:latin typeface="Times New Roman" pitchFamily="18" charset="0"/>
                <a:cs typeface="Times New Roman" pitchFamily="18" charset="0"/>
              </a:rPr>
              <a:t> њихово неуклањање, може узроковати облитерацију и обструкцију лумена крвног суда, што резултира исхемијом ткива и органа.</a:t>
            </a:r>
            <a:endParaRPr lang="en-US" sz="1900" dirty="0" smtClean="0">
              <a:solidFill>
                <a:prstClr val="black"/>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object 3"/>
          <p:cNvSpPr>
            <a:spLocks noChangeArrowheads="1"/>
          </p:cNvSpPr>
          <p:nvPr/>
        </p:nvSpPr>
        <p:spPr bwMode="auto">
          <a:xfrm>
            <a:off x="1433513" y="404813"/>
            <a:ext cx="7488237" cy="1158875"/>
          </a:xfrm>
          <a:prstGeom prst="rect">
            <a:avLst/>
          </a:prstGeom>
          <a:noFill/>
          <a:ln w="9525" algn="ctr">
            <a:noFill/>
            <a:round/>
            <a:headEnd/>
            <a:tailEnd/>
          </a:ln>
        </p:spPr>
        <p:txBody>
          <a:bodyPr lIns="0" tIns="0" rIns="0" bIns="0"/>
          <a:lstStyle/>
          <a:p>
            <a:pPr>
              <a:lnSpc>
                <a:spcPts val="4313"/>
              </a:lnSpc>
            </a:pPr>
            <a:r>
              <a:rPr lang="ru-RU" sz="3200" b="1" dirty="0">
                <a:solidFill>
                  <a:srgbClr val="C00000"/>
                </a:solidFill>
                <a:latin typeface="Times New Roman" pitchFamily="18" charset="0"/>
                <a:cs typeface="Times New Roman" pitchFamily="18" charset="0"/>
              </a:rPr>
              <a:t>Антинуклеарна антитела (ANA)</a:t>
            </a:r>
          </a:p>
        </p:txBody>
      </p:sp>
      <p:sp>
        <p:nvSpPr>
          <p:cNvPr id="72708" name="object 4"/>
          <p:cNvSpPr>
            <a:spLocks noChangeArrowheads="1"/>
          </p:cNvSpPr>
          <p:nvPr/>
        </p:nvSpPr>
        <p:spPr bwMode="auto">
          <a:xfrm>
            <a:off x="625475" y="1285875"/>
            <a:ext cx="9066213" cy="1966913"/>
          </a:xfrm>
          <a:prstGeom prst="rect">
            <a:avLst/>
          </a:prstGeom>
          <a:noFill/>
          <a:ln w="9525" algn="ctr">
            <a:noFill/>
            <a:round/>
            <a:headEnd/>
            <a:tailEnd/>
          </a:ln>
        </p:spPr>
        <p:txBody>
          <a:bodyPr lIns="0" tIns="0" rIns="0" bIns="0"/>
          <a:lstStyle/>
          <a:p>
            <a:pPr marL="357188">
              <a:lnSpc>
                <a:spcPts val="3238"/>
              </a:lnSpc>
            </a:pPr>
            <a:r>
              <a:rPr lang="ru-RU" sz="2400">
                <a:solidFill>
                  <a:srgbClr val="000000"/>
                </a:solidFill>
                <a:latin typeface="Times New Roman" pitchFamily="18" charset="0"/>
                <a:cs typeface="Times New Roman" pitchFamily="18" charset="0"/>
              </a:rPr>
              <a:t>• Антинуклеарна антитела (ANA) су управљена према</a:t>
            </a:r>
          </a:p>
          <a:p>
            <a:pPr marL="357188">
              <a:lnSpc>
                <a:spcPts val="2875"/>
              </a:lnSpc>
            </a:pPr>
            <a:r>
              <a:rPr lang="ru-RU" sz="2400">
                <a:solidFill>
                  <a:srgbClr val="000000"/>
                </a:solidFill>
                <a:latin typeface="Times New Roman" pitchFamily="18" charset="0"/>
                <a:cs typeface="Times New Roman" pitchFamily="18" charset="0"/>
              </a:rPr>
              <a:t>различитим нуклеарним антигенима која се могу</a:t>
            </a:r>
          </a:p>
          <a:p>
            <a:pPr marL="357188">
              <a:lnSpc>
                <a:spcPts val="2875"/>
              </a:lnSpc>
            </a:pPr>
            <a:r>
              <a:rPr lang="ru-RU" sz="2400">
                <a:solidFill>
                  <a:srgbClr val="000000"/>
                </a:solidFill>
                <a:latin typeface="Times New Roman" pitchFamily="18" charset="0"/>
                <a:cs typeface="Times New Roman" pitchFamily="18" charset="0"/>
              </a:rPr>
              <a:t>детектовати у серуму болесника са реуматским и</a:t>
            </a:r>
          </a:p>
          <a:p>
            <a:pPr marL="357188">
              <a:lnSpc>
                <a:spcPts val="2875"/>
              </a:lnSpc>
            </a:pPr>
            <a:r>
              <a:rPr lang="ru-RU" sz="2400">
                <a:solidFill>
                  <a:srgbClr val="000000"/>
                </a:solidFill>
                <a:latin typeface="Times New Roman" pitchFamily="18" charset="0"/>
                <a:cs typeface="Times New Roman" pitchFamily="18" charset="0"/>
              </a:rPr>
              <a:t>нереуматским болестима, као и код здравих особа</a:t>
            </a:r>
          </a:p>
        </p:txBody>
      </p:sp>
      <p:sp>
        <p:nvSpPr>
          <p:cNvPr id="72709" name="object 5"/>
          <p:cNvSpPr>
            <a:spLocks noChangeArrowheads="1"/>
          </p:cNvSpPr>
          <p:nvPr/>
        </p:nvSpPr>
        <p:spPr bwMode="auto">
          <a:xfrm>
            <a:off x="625475" y="3130550"/>
            <a:ext cx="8369300" cy="1600200"/>
          </a:xfrm>
          <a:prstGeom prst="rect">
            <a:avLst/>
          </a:prstGeom>
          <a:noFill/>
          <a:ln w="9525" algn="ctr">
            <a:noFill/>
            <a:round/>
            <a:headEnd/>
            <a:tailEnd/>
          </a:ln>
        </p:spPr>
        <p:txBody>
          <a:bodyPr lIns="0" tIns="0" rIns="0" bIns="0"/>
          <a:lstStyle/>
          <a:p>
            <a:pPr marL="357188">
              <a:lnSpc>
                <a:spcPts val="3225"/>
              </a:lnSpc>
            </a:pPr>
            <a:r>
              <a:rPr lang="ru-RU" sz="2400">
                <a:solidFill>
                  <a:srgbClr val="000000"/>
                </a:solidFill>
                <a:latin typeface="Times New Roman" pitchFamily="18" charset="0"/>
                <a:cs typeface="Times New Roman" pitchFamily="18" charset="0"/>
              </a:rPr>
              <a:t>• Детекција и карактеризација ANA- индиректна</a:t>
            </a:r>
          </a:p>
          <a:p>
            <a:pPr marL="357188">
              <a:lnSpc>
                <a:spcPts val="2875"/>
              </a:lnSpc>
            </a:pPr>
            <a:r>
              <a:rPr lang="ru-RU" sz="2400">
                <a:solidFill>
                  <a:srgbClr val="000000"/>
                </a:solidFill>
                <a:latin typeface="Times New Roman" pitchFamily="18" charset="0"/>
                <a:cs typeface="Times New Roman" pitchFamily="18" charset="0"/>
              </a:rPr>
              <a:t>имунофлуоресценција (IIF), ензимски имуноесеј</a:t>
            </a:r>
          </a:p>
          <a:p>
            <a:pPr marL="357188">
              <a:lnSpc>
                <a:spcPts val="2875"/>
              </a:lnSpc>
            </a:pPr>
            <a:r>
              <a:rPr lang="ru-RU" sz="2400">
                <a:solidFill>
                  <a:srgbClr val="000000"/>
                </a:solidFill>
                <a:latin typeface="Times New Roman" pitchFamily="18" charset="0"/>
                <a:cs typeface="Times New Roman" pitchFamily="18" charset="0"/>
              </a:rPr>
              <a:t>(ELISA), имуноблот</a:t>
            </a:r>
          </a:p>
        </p:txBody>
      </p:sp>
      <p:sp>
        <p:nvSpPr>
          <p:cNvPr id="72710" name="object 6"/>
          <p:cNvSpPr>
            <a:spLocks noChangeArrowheads="1"/>
          </p:cNvSpPr>
          <p:nvPr/>
        </p:nvSpPr>
        <p:spPr bwMode="auto">
          <a:xfrm>
            <a:off x="625475" y="4608513"/>
            <a:ext cx="9169400" cy="1600200"/>
          </a:xfrm>
          <a:prstGeom prst="rect">
            <a:avLst/>
          </a:prstGeom>
          <a:noFill/>
          <a:ln w="9525" algn="ctr">
            <a:noFill/>
            <a:round/>
            <a:headEnd/>
            <a:tailEnd/>
          </a:ln>
        </p:spPr>
        <p:txBody>
          <a:bodyPr lIns="0" tIns="0" rIns="0" bIns="0"/>
          <a:lstStyle/>
          <a:p>
            <a:pPr marL="357188">
              <a:lnSpc>
                <a:spcPts val="3225"/>
              </a:lnSpc>
            </a:pPr>
            <a:r>
              <a:rPr lang="ru-RU" sz="2400" dirty="0">
                <a:solidFill>
                  <a:srgbClr val="000000"/>
                </a:solidFill>
                <a:latin typeface="Times New Roman" pitchFamily="18" charset="0"/>
                <a:cs typeface="Times New Roman" pitchFamily="18" charset="0"/>
              </a:rPr>
              <a:t>• Имунофлуоресцентна микроскопија на хуманој</a:t>
            </a:r>
          </a:p>
          <a:p>
            <a:pPr marL="357188">
              <a:lnSpc>
                <a:spcPts val="2875"/>
              </a:lnSpc>
            </a:pPr>
            <a:r>
              <a:rPr lang="ru-RU" sz="2400" dirty="0">
                <a:solidFill>
                  <a:srgbClr val="000000"/>
                </a:solidFill>
                <a:latin typeface="Times New Roman" pitchFamily="18" charset="0"/>
                <a:cs typeface="Times New Roman" pitchFamily="18" charset="0"/>
              </a:rPr>
              <a:t>епителијалној ћелијској линији (</a:t>
            </a:r>
            <a:r>
              <a:rPr lang="ru-RU" sz="2400" dirty="0" smtClean="0">
                <a:solidFill>
                  <a:srgbClr val="000000"/>
                </a:solidFill>
                <a:latin typeface="Times New Roman" pitchFamily="18" charset="0"/>
                <a:cs typeface="Times New Roman" pitchFamily="18" charset="0"/>
              </a:rPr>
              <a:t>HEp-2</a:t>
            </a:r>
            <a:r>
              <a:rPr lang="ru-RU" sz="2400" dirty="0">
                <a:solidFill>
                  <a:srgbClr val="000000"/>
                </a:solidFill>
                <a:latin typeface="Times New Roman" pitchFamily="18" charset="0"/>
                <a:cs typeface="Times New Roman" pitchFamily="18" charset="0"/>
              </a:rPr>
              <a:t>) се користи за</a:t>
            </a:r>
          </a:p>
          <a:p>
            <a:pPr marL="357188">
              <a:lnSpc>
                <a:spcPts val="2875"/>
              </a:lnSpc>
            </a:pPr>
            <a:r>
              <a:rPr lang="ru-RU" sz="2400" dirty="0">
                <a:solidFill>
                  <a:srgbClr val="000000"/>
                </a:solidFill>
                <a:latin typeface="Times New Roman" pitchFamily="18" charset="0"/>
                <a:cs typeface="Times New Roman" pitchFamily="18" charset="0"/>
              </a:rPr>
              <a:t>иницијални скрининг</a:t>
            </a:r>
          </a:p>
        </p:txBody>
      </p:sp>
      <p:sp>
        <p:nvSpPr>
          <p:cNvPr id="72711" name="object 7"/>
          <p:cNvSpPr>
            <a:spLocks noChangeArrowheads="1"/>
          </p:cNvSpPr>
          <p:nvPr/>
        </p:nvSpPr>
        <p:spPr bwMode="auto">
          <a:xfrm>
            <a:off x="952053" y="6086475"/>
            <a:ext cx="7724403" cy="868363"/>
          </a:xfrm>
          <a:prstGeom prst="rect">
            <a:avLst/>
          </a:prstGeom>
          <a:noFill/>
          <a:ln w="9525" algn="ctr">
            <a:noFill/>
            <a:round/>
            <a:headEnd/>
            <a:tailEnd/>
          </a:ln>
        </p:spPr>
        <p:txBody>
          <a:bodyPr lIns="0" tIns="0" rIns="0" bIns="0"/>
          <a:lstStyle/>
          <a:p>
            <a:pPr>
              <a:lnSpc>
                <a:spcPts val="3238"/>
              </a:lnSpc>
            </a:pPr>
            <a:r>
              <a:rPr lang="ru-RU" sz="2400" dirty="0">
                <a:solidFill>
                  <a:srgbClr val="000000"/>
                </a:solidFill>
                <a:latin typeface="Times New Roman" pitchFamily="18" charset="0"/>
                <a:cs typeface="Times New Roman" pitchFamily="18" charset="0"/>
              </a:rPr>
              <a:t>• Резултати теста-позитиван или негативан, титар</a:t>
            </a:r>
          </a:p>
        </p:txBody>
      </p:sp>
    </p:spTree>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object 1"/>
          <p:cNvSpPr>
            <a:spLocks noChangeArrowheads="1"/>
          </p:cNvSpPr>
          <p:nvPr/>
        </p:nvSpPr>
        <p:spPr bwMode="auto">
          <a:xfrm>
            <a:off x="0" y="0"/>
            <a:ext cx="9144000" cy="6858000"/>
          </a:xfrm>
          <a:prstGeom prst="rect">
            <a:avLst/>
          </a:prstGeom>
          <a:blipFill dpi="0" rotWithShape="0">
            <a:blip r:embed="rId2" cstate="print"/>
            <a:srcRect/>
            <a:stretch>
              <a:fillRect/>
            </a:stretch>
          </a:blipFill>
          <a:ln w="9525" algn="ctr">
            <a:noFill/>
            <a:round/>
            <a:headEnd/>
            <a:tailEnd/>
          </a:ln>
        </p:spPr>
        <p:txBody>
          <a:bodyPr lIns="0" tIns="0" rIns="0" bIns="0"/>
          <a:lstStyle/>
          <a:p>
            <a:endParaRPr lang="en-US"/>
          </a:p>
        </p:txBody>
      </p:sp>
      <p:sp>
        <p:nvSpPr>
          <p:cNvPr id="73731" name="object 3"/>
          <p:cNvSpPr>
            <a:spLocks noChangeArrowheads="1"/>
          </p:cNvSpPr>
          <p:nvPr/>
        </p:nvSpPr>
        <p:spPr bwMode="auto">
          <a:xfrm>
            <a:off x="2327275" y="161925"/>
            <a:ext cx="5437188" cy="1646238"/>
          </a:xfrm>
          <a:prstGeom prst="rect">
            <a:avLst/>
          </a:prstGeom>
          <a:noFill/>
          <a:ln w="9525" algn="ctr">
            <a:noFill/>
            <a:round/>
            <a:headEnd/>
            <a:tailEnd/>
          </a:ln>
        </p:spPr>
        <p:txBody>
          <a:bodyPr lIns="0" tIns="0" rIns="0" bIns="0"/>
          <a:lstStyle/>
          <a:p>
            <a:pPr marL="153988">
              <a:lnSpc>
                <a:spcPts val="4313"/>
              </a:lnSpc>
            </a:pPr>
            <a:r>
              <a:rPr lang="ru-RU" sz="3200" b="1">
                <a:solidFill>
                  <a:srgbClr val="FF0000"/>
                </a:solidFill>
                <a:latin typeface="MOUPHM+PalatinoLinotype-Bold" charset="0"/>
              </a:rPr>
              <a:t>ANA- </a:t>
            </a:r>
            <a:r>
              <a:rPr lang="ru-RU" sz="3200" b="1">
                <a:solidFill>
                  <a:srgbClr val="FF0000"/>
                </a:solidFill>
                <a:latin typeface="MGRRLF+PalatinoLinotype-Bold" charset="0"/>
              </a:rPr>
              <a:t>Типови једарне</a:t>
            </a:r>
          </a:p>
          <a:p>
            <a:pPr marL="153988">
              <a:lnSpc>
                <a:spcPts val="3838"/>
              </a:lnSpc>
            </a:pPr>
            <a:r>
              <a:rPr lang="ru-RU" sz="3200" b="1">
                <a:solidFill>
                  <a:srgbClr val="FF0000"/>
                </a:solidFill>
                <a:latin typeface="MGRRLF+PalatinoLinotype-Bold" charset="0"/>
              </a:rPr>
              <a:t>имунофлуоресценције</a:t>
            </a:r>
          </a:p>
        </p:txBody>
      </p:sp>
    </p:spTree>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object 1"/>
          <p:cNvSpPr>
            <a:spLocks noChangeArrowheads="1"/>
          </p:cNvSpPr>
          <p:nvPr/>
        </p:nvSpPr>
        <p:spPr bwMode="auto">
          <a:xfrm>
            <a:off x="0" y="0"/>
            <a:ext cx="9144000" cy="6858000"/>
          </a:xfrm>
          <a:prstGeom prst="rect">
            <a:avLst/>
          </a:prstGeom>
          <a:blipFill dpi="0" rotWithShape="0">
            <a:blip r:embed="rId2" cstate="print"/>
            <a:srcRect/>
            <a:stretch>
              <a:fillRect/>
            </a:stretch>
          </a:blipFill>
          <a:ln w="9525" algn="ctr">
            <a:noFill/>
            <a:round/>
            <a:headEnd/>
            <a:tailEnd/>
          </a:ln>
        </p:spPr>
        <p:txBody>
          <a:bodyPr lIns="0" tIns="0" rIns="0" bIns="0"/>
          <a:lstStyle/>
          <a:p>
            <a:endParaRPr lang="en-US"/>
          </a:p>
        </p:txBody>
      </p:sp>
      <p:sp>
        <p:nvSpPr>
          <p:cNvPr id="74755" name="object 3"/>
          <p:cNvSpPr>
            <a:spLocks noChangeArrowheads="1"/>
          </p:cNvSpPr>
          <p:nvPr/>
        </p:nvSpPr>
        <p:spPr bwMode="auto">
          <a:xfrm>
            <a:off x="2219325" y="284163"/>
            <a:ext cx="5440363" cy="1646237"/>
          </a:xfrm>
          <a:prstGeom prst="rect">
            <a:avLst/>
          </a:prstGeom>
          <a:noFill/>
          <a:ln w="9525" algn="ctr">
            <a:noFill/>
            <a:round/>
            <a:headEnd/>
            <a:tailEnd/>
          </a:ln>
        </p:spPr>
        <p:txBody>
          <a:bodyPr lIns="0" tIns="0" rIns="0" bIns="0"/>
          <a:lstStyle/>
          <a:p>
            <a:pPr marL="231775">
              <a:lnSpc>
                <a:spcPts val="4313"/>
              </a:lnSpc>
            </a:pPr>
            <a:r>
              <a:rPr lang="ru-RU" sz="3200" b="1">
                <a:solidFill>
                  <a:srgbClr val="FF0000"/>
                </a:solidFill>
                <a:latin typeface="MOUPHM+PalatinoLinotype-Bold" charset="0"/>
              </a:rPr>
              <a:t>ANA- </a:t>
            </a:r>
            <a:r>
              <a:rPr lang="ru-RU" sz="3200" b="1">
                <a:solidFill>
                  <a:srgbClr val="FF0000"/>
                </a:solidFill>
                <a:latin typeface="MGRRLF+PalatinoLinotype-Bold" charset="0"/>
              </a:rPr>
              <a:t>Типови једарне</a:t>
            </a:r>
          </a:p>
          <a:p>
            <a:pPr marL="231775">
              <a:lnSpc>
                <a:spcPts val="3838"/>
              </a:lnSpc>
            </a:pPr>
            <a:r>
              <a:rPr lang="ru-RU" sz="3200" b="1">
                <a:solidFill>
                  <a:srgbClr val="FF0000"/>
                </a:solidFill>
                <a:latin typeface="MGRRLF+PalatinoLinotype-Bold" charset="0"/>
              </a:rPr>
              <a:t>имунофлуоресценције</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object 3"/>
          <p:cNvSpPr>
            <a:spLocks noChangeArrowheads="1"/>
          </p:cNvSpPr>
          <p:nvPr/>
        </p:nvSpPr>
        <p:spPr bwMode="auto">
          <a:xfrm>
            <a:off x="1844675" y="261938"/>
            <a:ext cx="5233988" cy="1593850"/>
          </a:xfrm>
          <a:prstGeom prst="rect">
            <a:avLst/>
          </a:prstGeom>
          <a:noFill/>
          <a:ln w="9525" algn="ctr">
            <a:noFill/>
            <a:round/>
            <a:headEnd/>
            <a:tailEnd/>
          </a:ln>
        </p:spPr>
        <p:txBody>
          <a:bodyPr lIns="0" tIns="0" rIns="0" bIns="0"/>
          <a:lstStyle/>
          <a:p>
            <a:pPr>
              <a:lnSpc>
                <a:spcPts val="5938"/>
              </a:lnSpc>
            </a:pPr>
            <a:r>
              <a:rPr lang="ru-RU" sz="4400" b="1" dirty="0">
                <a:solidFill>
                  <a:srgbClr val="C00000"/>
                </a:solidFill>
                <a:latin typeface="Times New Roman" pitchFamily="18" charset="0"/>
                <a:cs typeface="Times New Roman" pitchFamily="18" charset="0"/>
              </a:rPr>
              <a:t>Коштано ткиво</a:t>
            </a:r>
          </a:p>
        </p:txBody>
      </p:sp>
      <p:sp>
        <p:nvSpPr>
          <p:cNvPr id="13315" name="object 4"/>
          <p:cNvSpPr>
            <a:spLocks noChangeArrowheads="1"/>
          </p:cNvSpPr>
          <p:nvPr/>
        </p:nvSpPr>
        <p:spPr bwMode="auto">
          <a:xfrm>
            <a:off x="625475" y="1362075"/>
            <a:ext cx="3441700" cy="2636838"/>
          </a:xfrm>
          <a:prstGeom prst="rect">
            <a:avLst/>
          </a:prstGeom>
          <a:noFill/>
          <a:ln w="9525" algn="ctr">
            <a:noFill/>
            <a:round/>
            <a:headEnd/>
            <a:tailEnd/>
          </a:ln>
        </p:spPr>
        <p:txBody>
          <a:bodyPr lIns="0" tIns="0" rIns="0" bIns="0"/>
          <a:lstStyle/>
          <a:p>
            <a:pPr>
              <a:lnSpc>
                <a:spcPts val="3238"/>
              </a:lnSpc>
            </a:pPr>
            <a:r>
              <a:rPr lang="ru-RU" sz="2400">
                <a:solidFill>
                  <a:srgbClr val="FF0000"/>
                </a:solidFill>
                <a:latin typeface="Times New Roman" pitchFamily="18" charset="0"/>
                <a:cs typeface="Times New Roman" pitchFamily="18" charset="0"/>
              </a:rPr>
              <a:t>• </a:t>
            </a:r>
            <a:r>
              <a:rPr lang="ru-RU" sz="2400" b="1">
                <a:solidFill>
                  <a:srgbClr val="FF0000"/>
                </a:solidFill>
                <a:latin typeface="Times New Roman" pitchFamily="18" charset="0"/>
                <a:cs typeface="Times New Roman" pitchFamily="18" charset="0"/>
              </a:rPr>
              <a:t>коштане ћелије</a:t>
            </a:r>
          </a:p>
          <a:p>
            <a:pPr>
              <a:lnSpc>
                <a:spcPts val="3225"/>
              </a:lnSpc>
              <a:spcBef>
                <a:spcPts val="288"/>
              </a:spcBef>
            </a:pPr>
            <a:r>
              <a:rPr lang="ru-RU" sz="2400">
                <a:solidFill>
                  <a:srgbClr val="000000"/>
                </a:solidFill>
                <a:latin typeface="Times New Roman" pitchFamily="18" charset="0"/>
                <a:cs typeface="Times New Roman" pitchFamily="18" charset="0"/>
              </a:rPr>
              <a:t>– остеопрогенитори</a:t>
            </a:r>
          </a:p>
          <a:p>
            <a:pPr>
              <a:lnSpc>
                <a:spcPts val="3225"/>
              </a:lnSpc>
              <a:spcBef>
                <a:spcPts val="288"/>
              </a:spcBef>
            </a:pPr>
            <a:r>
              <a:rPr lang="ru-RU" sz="2400">
                <a:solidFill>
                  <a:srgbClr val="000000"/>
                </a:solidFill>
                <a:latin typeface="Times New Roman" pitchFamily="18" charset="0"/>
                <a:cs typeface="Times New Roman" pitchFamily="18" charset="0"/>
              </a:rPr>
              <a:t>– остеобласти</a:t>
            </a:r>
          </a:p>
          <a:p>
            <a:pPr>
              <a:lnSpc>
                <a:spcPts val="3225"/>
              </a:lnSpc>
              <a:spcBef>
                <a:spcPts val="288"/>
              </a:spcBef>
            </a:pPr>
            <a:r>
              <a:rPr lang="ru-RU" sz="2400">
                <a:solidFill>
                  <a:srgbClr val="000000"/>
                </a:solidFill>
                <a:latin typeface="Times New Roman" pitchFamily="18" charset="0"/>
                <a:cs typeface="Times New Roman" pitchFamily="18" charset="0"/>
              </a:rPr>
              <a:t>– остеоцити</a:t>
            </a:r>
          </a:p>
          <a:p>
            <a:pPr>
              <a:lnSpc>
                <a:spcPts val="3225"/>
              </a:lnSpc>
              <a:spcBef>
                <a:spcPts val="288"/>
              </a:spcBef>
            </a:pPr>
            <a:r>
              <a:rPr lang="ru-RU" sz="2400">
                <a:solidFill>
                  <a:srgbClr val="000000"/>
                </a:solidFill>
                <a:latin typeface="Times New Roman" pitchFamily="18" charset="0"/>
                <a:cs typeface="Times New Roman" pitchFamily="18" charset="0"/>
              </a:rPr>
              <a:t>– oстеокласти</a:t>
            </a:r>
          </a:p>
        </p:txBody>
      </p:sp>
      <p:sp>
        <p:nvSpPr>
          <p:cNvPr id="13316" name="object 5"/>
          <p:cNvSpPr>
            <a:spLocks noChangeArrowheads="1"/>
          </p:cNvSpPr>
          <p:nvPr/>
        </p:nvSpPr>
        <p:spPr bwMode="auto">
          <a:xfrm>
            <a:off x="625475" y="3571875"/>
            <a:ext cx="7223125" cy="868363"/>
          </a:xfrm>
          <a:prstGeom prst="rect">
            <a:avLst/>
          </a:prstGeom>
          <a:noFill/>
          <a:ln w="9525" algn="ctr">
            <a:noFill/>
            <a:round/>
            <a:headEnd/>
            <a:tailEnd/>
          </a:ln>
        </p:spPr>
        <p:txBody>
          <a:bodyPr lIns="0" tIns="0" rIns="0" bIns="0"/>
          <a:lstStyle/>
          <a:p>
            <a:pPr>
              <a:lnSpc>
                <a:spcPts val="3225"/>
              </a:lnSpc>
            </a:pPr>
            <a:r>
              <a:rPr lang="ru-RU" sz="2400">
                <a:solidFill>
                  <a:srgbClr val="FF0000"/>
                </a:solidFill>
                <a:latin typeface="Times New Roman" pitchFamily="18" charset="0"/>
                <a:cs typeface="Times New Roman" pitchFamily="18" charset="0"/>
              </a:rPr>
              <a:t>• </a:t>
            </a:r>
            <a:r>
              <a:rPr lang="ru-RU" sz="2400" b="1">
                <a:solidFill>
                  <a:srgbClr val="FF0000"/>
                </a:solidFill>
                <a:latin typeface="Times New Roman" pitchFamily="18" charset="0"/>
                <a:cs typeface="Times New Roman" pitchFamily="18" charset="0"/>
              </a:rPr>
              <a:t>коштана потка (ванћелијски матрикс):</a:t>
            </a:r>
          </a:p>
        </p:txBody>
      </p:sp>
      <p:sp>
        <p:nvSpPr>
          <p:cNvPr id="13317" name="object 6"/>
          <p:cNvSpPr>
            <a:spLocks noChangeArrowheads="1"/>
          </p:cNvSpPr>
          <p:nvPr/>
        </p:nvSpPr>
        <p:spPr bwMode="auto">
          <a:xfrm>
            <a:off x="625475" y="4014788"/>
            <a:ext cx="8537575" cy="1600200"/>
          </a:xfrm>
          <a:prstGeom prst="rect">
            <a:avLst/>
          </a:prstGeom>
          <a:noFill/>
          <a:ln w="9525" algn="ctr">
            <a:noFill/>
            <a:round/>
            <a:headEnd/>
            <a:tailEnd/>
          </a:ln>
        </p:spPr>
        <p:txBody>
          <a:bodyPr lIns="0" tIns="0" rIns="0" bIns="0"/>
          <a:lstStyle/>
          <a:p>
            <a:pPr marL="342900">
              <a:lnSpc>
                <a:spcPts val="3225"/>
              </a:lnSpc>
            </a:pPr>
            <a:r>
              <a:rPr lang="ru-RU" sz="2400" dirty="0">
                <a:solidFill>
                  <a:srgbClr val="000000"/>
                </a:solidFill>
                <a:latin typeface="Times New Roman" pitchFamily="18" charset="0"/>
                <a:cs typeface="Times New Roman" pitchFamily="18" charset="0"/>
              </a:rPr>
              <a:t>− </a:t>
            </a:r>
            <a:r>
              <a:rPr lang="ru-RU" sz="2400" b="1" dirty="0">
                <a:solidFill>
                  <a:srgbClr val="000000"/>
                </a:solidFill>
                <a:latin typeface="Times New Roman" pitchFamily="18" charset="0"/>
                <a:cs typeface="Times New Roman" pitchFamily="18" charset="0"/>
              </a:rPr>
              <a:t>органске материје </a:t>
            </a:r>
            <a:r>
              <a:rPr lang="ru-RU" sz="2400" dirty="0">
                <a:solidFill>
                  <a:srgbClr val="000000"/>
                </a:solidFill>
                <a:latin typeface="Times New Roman" pitchFamily="18" charset="0"/>
                <a:cs typeface="Times New Roman" pitchFamily="18" charset="0"/>
              </a:rPr>
              <a:t>(</a:t>
            </a:r>
            <a:r>
              <a:rPr lang="ru-RU" sz="2400" dirty="0" smtClean="0">
                <a:solidFill>
                  <a:srgbClr val="000000"/>
                </a:solidFill>
                <a:latin typeface="Times New Roman" pitchFamily="18" charset="0"/>
                <a:cs typeface="Times New Roman" pitchFamily="18" charset="0"/>
              </a:rPr>
              <a:t>35%): </a:t>
            </a:r>
            <a:r>
              <a:rPr lang="ru-RU" sz="2400" dirty="0">
                <a:solidFill>
                  <a:srgbClr val="000000"/>
                </a:solidFill>
                <a:latin typeface="Times New Roman" pitchFamily="18" charset="0"/>
                <a:cs typeface="Times New Roman" pitchFamily="18" charset="0"/>
              </a:rPr>
              <a:t>колагена влакна (тип I,</a:t>
            </a:r>
          </a:p>
          <a:p>
            <a:pPr marL="342900">
              <a:lnSpc>
                <a:spcPts val="2875"/>
              </a:lnSpc>
            </a:pPr>
            <a:r>
              <a:rPr lang="ru-RU" sz="2400" dirty="0">
                <a:solidFill>
                  <a:srgbClr val="000000"/>
                </a:solidFill>
                <a:latin typeface="Times New Roman" pitchFamily="18" charset="0"/>
                <a:cs typeface="Times New Roman" pitchFamily="18" charset="0"/>
              </a:rPr>
              <a:t>90%) протеогликани, остеоклацин, остеопонтин,</a:t>
            </a:r>
          </a:p>
          <a:p>
            <a:pPr marL="342900">
              <a:lnSpc>
                <a:spcPts val="2875"/>
              </a:lnSpc>
            </a:pPr>
            <a:r>
              <a:rPr lang="ru-RU" sz="2400" dirty="0">
                <a:solidFill>
                  <a:srgbClr val="000000"/>
                </a:solidFill>
                <a:latin typeface="Times New Roman" pitchFamily="18" charset="0"/>
                <a:cs typeface="Times New Roman" pitchFamily="18" charset="0"/>
              </a:rPr>
              <a:t>ламинин, липиди</a:t>
            </a:r>
          </a:p>
        </p:txBody>
      </p:sp>
      <p:sp>
        <p:nvSpPr>
          <p:cNvPr id="13318" name="object 7"/>
          <p:cNvSpPr>
            <a:spLocks noChangeArrowheads="1"/>
          </p:cNvSpPr>
          <p:nvPr/>
        </p:nvSpPr>
        <p:spPr bwMode="auto">
          <a:xfrm>
            <a:off x="625475" y="5187950"/>
            <a:ext cx="7866063" cy="1233488"/>
          </a:xfrm>
          <a:prstGeom prst="rect">
            <a:avLst/>
          </a:prstGeom>
          <a:noFill/>
          <a:ln w="9525" algn="ctr">
            <a:noFill/>
            <a:round/>
            <a:headEnd/>
            <a:tailEnd/>
          </a:ln>
        </p:spPr>
        <p:txBody>
          <a:bodyPr lIns="0" tIns="0" rIns="0" bIns="0"/>
          <a:lstStyle/>
          <a:p>
            <a:pPr>
              <a:lnSpc>
                <a:spcPts val="3225"/>
              </a:lnSpc>
            </a:pPr>
            <a:r>
              <a:rPr lang="ru-RU" sz="2400" dirty="0">
                <a:solidFill>
                  <a:srgbClr val="000000"/>
                </a:solidFill>
                <a:latin typeface="Times New Roman" pitchFamily="18" charset="0"/>
                <a:cs typeface="Times New Roman" pitchFamily="18" charset="0"/>
              </a:rPr>
              <a:t>− </a:t>
            </a:r>
            <a:r>
              <a:rPr lang="ru-RU" sz="2400" b="1" dirty="0">
                <a:solidFill>
                  <a:srgbClr val="000000"/>
                </a:solidFill>
                <a:latin typeface="Times New Roman" pitchFamily="18" charset="0"/>
                <a:cs typeface="Times New Roman" pitchFamily="18" charset="0"/>
              </a:rPr>
              <a:t>неорганске материје </a:t>
            </a:r>
            <a:r>
              <a:rPr lang="ru-RU" sz="2400" dirty="0">
                <a:solidFill>
                  <a:srgbClr val="000000"/>
                </a:solidFill>
                <a:latin typeface="Times New Roman" pitchFamily="18" charset="0"/>
                <a:cs typeface="Times New Roman" pitchFamily="18" charset="0"/>
              </a:rPr>
              <a:t>(65%): кристализовани</a:t>
            </a:r>
          </a:p>
          <a:p>
            <a:pPr>
              <a:lnSpc>
                <a:spcPts val="2875"/>
              </a:lnSpc>
            </a:pPr>
            <a:r>
              <a:rPr lang="ru-RU" sz="2400" dirty="0">
                <a:solidFill>
                  <a:srgbClr val="000000"/>
                </a:solidFill>
                <a:latin typeface="Times New Roman" pitchFamily="18" charset="0"/>
                <a:cs typeface="Times New Roman" pitchFamily="18" charset="0"/>
              </a:rPr>
              <a:t>минерали-</a:t>
            </a:r>
            <a:r>
              <a:rPr lang="ru-RU" sz="2400" b="1" dirty="0">
                <a:solidFill>
                  <a:srgbClr val="000000"/>
                </a:solidFill>
                <a:latin typeface="Times New Roman" pitchFamily="18" charset="0"/>
                <a:cs typeface="Times New Roman" pitchFamily="18" charset="0"/>
              </a:rPr>
              <a:t>хидроксиапатит Ca (PO ) (OH)</a:t>
            </a:r>
          </a:p>
        </p:txBody>
      </p:sp>
      <p:sp>
        <p:nvSpPr>
          <p:cNvPr id="13319" name="object 8"/>
          <p:cNvSpPr>
            <a:spLocks noChangeArrowheads="1"/>
          </p:cNvSpPr>
          <p:nvPr/>
        </p:nvSpPr>
        <p:spPr bwMode="auto">
          <a:xfrm>
            <a:off x="4644008" y="5724525"/>
            <a:ext cx="406400" cy="577850"/>
          </a:xfrm>
          <a:prstGeom prst="rect">
            <a:avLst/>
          </a:prstGeom>
          <a:noFill/>
          <a:ln w="9525" algn="ctr">
            <a:noFill/>
            <a:round/>
            <a:headEnd/>
            <a:tailEnd/>
          </a:ln>
        </p:spPr>
        <p:txBody>
          <a:bodyPr lIns="0" tIns="0" rIns="0" bIns="0"/>
          <a:lstStyle/>
          <a:p>
            <a:pPr>
              <a:lnSpc>
                <a:spcPts val="2150"/>
              </a:lnSpc>
            </a:pPr>
            <a:r>
              <a:rPr lang="ru-RU" sz="1600" b="1" dirty="0">
                <a:solidFill>
                  <a:srgbClr val="000000"/>
                </a:solidFill>
                <a:latin typeface="Times New Roman" pitchFamily="18" charset="0"/>
                <a:cs typeface="Times New Roman" pitchFamily="18" charset="0"/>
              </a:rPr>
              <a:t>5</a:t>
            </a:r>
          </a:p>
        </p:txBody>
      </p:sp>
      <p:sp>
        <p:nvSpPr>
          <p:cNvPr id="13320" name="object 9"/>
          <p:cNvSpPr>
            <a:spLocks noChangeArrowheads="1"/>
          </p:cNvSpPr>
          <p:nvPr/>
        </p:nvSpPr>
        <p:spPr bwMode="auto">
          <a:xfrm>
            <a:off x="5218286" y="5724525"/>
            <a:ext cx="792088" cy="577850"/>
          </a:xfrm>
          <a:prstGeom prst="rect">
            <a:avLst/>
          </a:prstGeom>
          <a:noFill/>
          <a:ln w="9525" algn="ctr">
            <a:noFill/>
            <a:round/>
            <a:headEnd/>
            <a:tailEnd/>
          </a:ln>
        </p:spPr>
        <p:txBody>
          <a:bodyPr lIns="0" tIns="0" rIns="0" bIns="0"/>
          <a:lstStyle/>
          <a:p>
            <a:pPr>
              <a:lnSpc>
                <a:spcPts val="2150"/>
              </a:lnSpc>
            </a:pPr>
            <a:r>
              <a:rPr lang="ru-RU" sz="1600" b="1" dirty="0">
                <a:solidFill>
                  <a:srgbClr val="000000"/>
                </a:solidFill>
                <a:latin typeface="Times New Roman" pitchFamily="18" charset="0"/>
                <a:cs typeface="Times New Roman" pitchFamily="18" charset="0"/>
              </a:rPr>
              <a:t>4 </a:t>
            </a:r>
            <a:r>
              <a:rPr lang="en-US" sz="1600" b="1" dirty="0" smtClean="0">
                <a:solidFill>
                  <a:srgbClr val="000000"/>
                </a:solidFill>
                <a:latin typeface="Times New Roman" pitchFamily="18" charset="0"/>
                <a:cs typeface="Times New Roman" pitchFamily="18" charset="0"/>
              </a:rPr>
              <a:t> </a:t>
            </a:r>
            <a:r>
              <a:rPr lang="ru-RU" sz="1600" b="1" dirty="0" smtClean="0">
                <a:solidFill>
                  <a:srgbClr val="000000"/>
                </a:solidFill>
                <a:latin typeface="Times New Roman" pitchFamily="18" charset="0"/>
                <a:cs typeface="Times New Roman" pitchFamily="18" charset="0"/>
              </a:rPr>
              <a:t>3</a:t>
            </a:r>
            <a:endParaRPr lang="ru-RU" sz="1600" b="1" dirty="0">
              <a:solidFill>
                <a:srgbClr val="000000"/>
              </a:solidFill>
              <a:latin typeface="Times New Roman" pitchFamily="18" charset="0"/>
              <a:cs typeface="Times New Roman" pitchFamily="18" charset="0"/>
            </a:endParaRPr>
          </a:p>
        </p:txBody>
      </p:sp>
      <p:sp>
        <p:nvSpPr>
          <p:cNvPr id="13321" name="object 10"/>
          <p:cNvSpPr>
            <a:spLocks noChangeArrowheads="1"/>
          </p:cNvSpPr>
          <p:nvPr/>
        </p:nvSpPr>
        <p:spPr bwMode="auto">
          <a:xfrm>
            <a:off x="6156176" y="5724525"/>
            <a:ext cx="406400" cy="577850"/>
          </a:xfrm>
          <a:prstGeom prst="rect">
            <a:avLst/>
          </a:prstGeom>
          <a:noFill/>
          <a:ln w="9525" algn="ctr">
            <a:noFill/>
            <a:round/>
            <a:headEnd/>
            <a:tailEnd/>
          </a:ln>
        </p:spPr>
        <p:txBody>
          <a:bodyPr lIns="0" tIns="0" rIns="0" bIns="0"/>
          <a:lstStyle/>
          <a:p>
            <a:pPr>
              <a:lnSpc>
                <a:spcPts val="2150"/>
              </a:lnSpc>
            </a:pPr>
            <a:r>
              <a:rPr lang="ru-RU" sz="1600" b="1" dirty="0">
                <a:solidFill>
                  <a:srgbClr val="000000"/>
                </a:solidFill>
                <a:latin typeface="Times New Roman" pitchFamily="18" charset="0"/>
                <a:cs typeface="Times New Roman" pitchFamily="18" charset="0"/>
              </a:rPr>
              <a:t>2</a:t>
            </a:r>
          </a:p>
        </p:txBody>
      </p:sp>
    </p:spTree>
  </p:cSld>
  <p:clrMapOvr>
    <a:masterClrMapping/>
  </p:clrMapOvr>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object 1"/>
          <p:cNvSpPr>
            <a:spLocks noChangeArrowheads="1"/>
          </p:cNvSpPr>
          <p:nvPr/>
        </p:nvSpPr>
        <p:spPr bwMode="auto">
          <a:xfrm>
            <a:off x="0" y="0"/>
            <a:ext cx="9144000" cy="6858000"/>
          </a:xfrm>
          <a:prstGeom prst="rect">
            <a:avLst/>
          </a:prstGeom>
          <a:blipFill dpi="0" rotWithShape="0">
            <a:blip r:embed="rId2" cstate="print"/>
            <a:srcRect/>
            <a:stretch>
              <a:fillRect/>
            </a:stretch>
          </a:blipFill>
          <a:ln w="9525" algn="ctr">
            <a:noFill/>
            <a:round/>
            <a:headEnd/>
            <a:tailEnd/>
          </a:ln>
        </p:spPr>
        <p:txBody>
          <a:bodyPr lIns="0" tIns="0" rIns="0" bIns="0"/>
          <a:lstStyle/>
          <a:p>
            <a:endParaRPr lang="en-US"/>
          </a:p>
        </p:txBody>
      </p:sp>
      <p:sp>
        <p:nvSpPr>
          <p:cNvPr id="89091" name="object 3"/>
          <p:cNvSpPr>
            <a:spLocks noChangeArrowheads="1"/>
          </p:cNvSpPr>
          <p:nvPr/>
        </p:nvSpPr>
        <p:spPr bwMode="auto">
          <a:xfrm>
            <a:off x="781050" y="282575"/>
            <a:ext cx="3575050" cy="769938"/>
          </a:xfrm>
          <a:prstGeom prst="rect">
            <a:avLst/>
          </a:prstGeom>
          <a:noFill/>
          <a:ln w="9525" algn="ctr">
            <a:noFill/>
            <a:round/>
            <a:headEnd/>
            <a:tailEnd/>
          </a:ln>
        </p:spPr>
        <p:txBody>
          <a:bodyPr lIns="0" tIns="0" rIns="0" bIns="0"/>
          <a:lstStyle/>
          <a:p>
            <a:pPr marL="395288">
              <a:lnSpc>
                <a:spcPts val="1713"/>
              </a:lnSpc>
            </a:pPr>
            <a:r>
              <a:rPr lang="ru-RU" sz="1400" b="1">
                <a:solidFill>
                  <a:srgbClr val="FFFFFF"/>
                </a:solidFill>
              </a:rPr>
              <a:t>АНТИГЕН/тип имунофлуоресценце</a:t>
            </a:r>
          </a:p>
          <a:p>
            <a:pPr marL="395288">
              <a:lnSpc>
                <a:spcPts val="1713"/>
              </a:lnSpc>
              <a:spcBef>
                <a:spcPts val="575"/>
              </a:spcBef>
            </a:pPr>
            <a:r>
              <a:rPr lang="ru-RU" sz="1400" b="1">
                <a:solidFill>
                  <a:srgbClr val="C00000"/>
                </a:solidFill>
              </a:rPr>
              <a:t>ХОМОГЕНИ</a:t>
            </a:r>
          </a:p>
        </p:txBody>
      </p:sp>
      <p:sp>
        <p:nvSpPr>
          <p:cNvPr id="89092" name="object 4"/>
          <p:cNvSpPr>
            <a:spLocks noChangeArrowheads="1"/>
          </p:cNvSpPr>
          <p:nvPr/>
        </p:nvSpPr>
        <p:spPr bwMode="auto">
          <a:xfrm>
            <a:off x="5957888" y="282575"/>
            <a:ext cx="984250" cy="484188"/>
          </a:xfrm>
          <a:prstGeom prst="rect">
            <a:avLst/>
          </a:prstGeom>
          <a:noFill/>
          <a:ln w="9525" algn="ctr">
            <a:noFill/>
            <a:round/>
            <a:headEnd/>
            <a:tailEnd/>
          </a:ln>
        </p:spPr>
        <p:txBody>
          <a:bodyPr lIns="0" tIns="0" rIns="0" bIns="0"/>
          <a:lstStyle/>
          <a:p>
            <a:pPr>
              <a:lnSpc>
                <a:spcPts val="1713"/>
              </a:lnSpc>
            </a:pPr>
            <a:r>
              <a:rPr lang="ru-RU" sz="1400" b="1">
                <a:solidFill>
                  <a:srgbClr val="FFFFFF"/>
                </a:solidFill>
              </a:rPr>
              <a:t>БОЛЕСТИ</a:t>
            </a:r>
          </a:p>
        </p:txBody>
      </p:sp>
      <p:sp>
        <p:nvSpPr>
          <p:cNvPr id="89093" name="object 5"/>
          <p:cNvSpPr>
            <a:spLocks noChangeArrowheads="1"/>
          </p:cNvSpPr>
          <p:nvPr/>
        </p:nvSpPr>
        <p:spPr bwMode="auto">
          <a:xfrm>
            <a:off x="781050" y="911225"/>
            <a:ext cx="776288" cy="484188"/>
          </a:xfrm>
          <a:prstGeom prst="rect">
            <a:avLst/>
          </a:prstGeom>
          <a:noFill/>
          <a:ln w="9525" algn="ctr">
            <a:noFill/>
            <a:round/>
            <a:headEnd/>
            <a:tailEnd/>
          </a:ln>
        </p:spPr>
        <p:txBody>
          <a:bodyPr lIns="0" tIns="0" rIns="0" bIns="0"/>
          <a:lstStyle/>
          <a:p>
            <a:pPr>
              <a:lnSpc>
                <a:spcPts val="1713"/>
              </a:lnSpc>
            </a:pPr>
            <a:r>
              <a:rPr lang="ru-RU" sz="1400" b="1">
                <a:solidFill>
                  <a:srgbClr val="000000"/>
                </a:solidFill>
              </a:rPr>
              <a:t>histoni</a:t>
            </a:r>
          </a:p>
        </p:txBody>
      </p:sp>
      <p:sp>
        <p:nvSpPr>
          <p:cNvPr id="89094" name="object 6"/>
          <p:cNvSpPr>
            <a:spLocks noChangeArrowheads="1"/>
          </p:cNvSpPr>
          <p:nvPr/>
        </p:nvSpPr>
        <p:spPr bwMode="auto">
          <a:xfrm>
            <a:off x="4344988" y="911225"/>
            <a:ext cx="1254125" cy="484188"/>
          </a:xfrm>
          <a:prstGeom prst="rect">
            <a:avLst/>
          </a:prstGeom>
          <a:noFill/>
          <a:ln w="9525" algn="ctr">
            <a:noFill/>
            <a:round/>
            <a:headEnd/>
            <a:tailEnd/>
          </a:ln>
        </p:spPr>
        <p:txBody>
          <a:bodyPr lIns="0" tIns="0" rIns="0" bIns="0"/>
          <a:lstStyle/>
          <a:p>
            <a:pPr>
              <a:lnSpc>
                <a:spcPts val="1713"/>
              </a:lnSpc>
            </a:pPr>
            <a:r>
              <a:rPr lang="ru-RU" sz="1400" b="1">
                <a:solidFill>
                  <a:srgbClr val="000000"/>
                </a:solidFill>
              </a:rPr>
              <a:t>СЛE (50-80%)</a:t>
            </a:r>
          </a:p>
        </p:txBody>
      </p:sp>
      <p:sp>
        <p:nvSpPr>
          <p:cNvPr id="89095" name="object 7"/>
          <p:cNvSpPr>
            <a:spLocks noChangeArrowheads="1"/>
          </p:cNvSpPr>
          <p:nvPr/>
        </p:nvSpPr>
        <p:spPr bwMode="auto">
          <a:xfrm>
            <a:off x="4344988" y="1143000"/>
            <a:ext cx="4057650" cy="484188"/>
          </a:xfrm>
          <a:prstGeom prst="rect">
            <a:avLst/>
          </a:prstGeom>
          <a:noFill/>
          <a:ln w="9525" algn="ctr">
            <a:noFill/>
            <a:round/>
            <a:headEnd/>
            <a:tailEnd/>
          </a:ln>
        </p:spPr>
        <p:txBody>
          <a:bodyPr lIns="0" tIns="0" rIns="0" bIns="0"/>
          <a:lstStyle/>
          <a:p>
            <a:pPr>
              <a:lnSpc>
                <a:spcPts val="1713"/>
              </a:lnSpc>
            </a:pPr>
            <a:r>
              <a:rPr lang="ru-RU" sz="1400" b="1">
                <a:solidFill>
                  <a:srgbClr val="000000"/>
                </a:solidFill>
              </a:rPr>
              <a:t>Лековима индуковани СЛЕ (95%) РА (15-50%)</a:t>
            </a:r>
          </a:p>
        </p:txBody>
      </p:sp>
      <p:sp>
        <p:nvSpPr>
          <p:cNvPr id="89096" name="object 8"/>
          <p:cNvSpPr>
            <a:spLocks noChangeArrowheads="1"/>
          </p:cNvSpPr>
          <p:nvPr/>
        </p:nvSpPr>
        <p:spPr bwMode="auto">
          <a:xfrm>
            <a:off x="781050" y="1711325"/>
            <a:ext cx="2030413" cy="484188"/>
          </a:xfrm>
          <a:prstGeom prst="rect">
            <a:avLst/>
          </a:prstGeom>
          <a:noFill/>
          <a:ln w="9525" algn="ctr">
            <a:noFill/>
            <a:round/>
            <a:headEnd/>
            <a:tailEnd/>
          </a:ln>
        </p:spPr>
        <p:txBody>
          <a:bodyPr lIns="0" tIns="0" rIns="0" bIns="0"/>
          <a:lstStyle/>
          <a:p>
            <a:pPr>
              <a:lnSpc>
                <a:spcPts val="1713"/>
              </a:lnSpc>
            </a:pPr>
            <a:r>
              <a:rPr lang="ru-RU" sz="1400" b="1">
                <a:solidFill>
                  <a:srgbClr val="C00000"/>
                </a:solidFill>
              </a:rPr>
              <a:t>ПЕРИФЕРНИ (ИВИЧНИ)</a:t>
            </a:r>
          </a:p>
        </p:txBody>
      </p:sp>
      <p:sp>
        <p:nvSpPr>
          <p:cNvPr id="89097" name="object 9"/>
          <p:cNvSpPr>
            <a:spLocks noChangeArrowheads="1"/>
          </p:cNvSpPr>
          <p:nvPr/>
        </p:nvSpPr>
        <p:spPr bwMode="auto">
          <a:xfrm>
            <a:off x="781050" y="2054225"/>
            <a:ext cx="773113" cy="484188"/>
          </a:xfrm>
          <a:prstGeom prst="rect">
            <a:avLst/>
          </a:prstGeom>
          <a:noFill/>
          <a:ln w="9525" algn="ctr">
            <a:noFill/>
            <a:round/>
            <a:headEnd/>
            <a:tailEnd/>
          </a:ln>
        </p:spPr>
        <p:txBody>
          <a:bodyPr lIns="0" tIns="0" rIns="0" bIns="0"/>
          <a:lstStyle/>
          <a:p>
            <a:pPr>
              <a:lnSpc>
                <a:spcPts val="1713"/>
              </a:lnSpc>
            </a:pPr>
            <a:r>
              <a:rPr lang="ru-RU" sz="1400" b="1">
                <a:solidFill>
                  <a:srgbClr val="000000"/>
                </a:solidFill>
              </a:rPr>
              <a:t>dsDNA</a:t>
            </a:r>
          </a:p>
        </p:txBody>
      </p:sp>
      <p:sp>
        <p:nvSpPr>
          <p:cNvPr id="89098" name="object 10"/>
          <p:cNvSpPr>
            <a:spLocks noChangeArrowheads="1"/>
          </p:cNvSpPr>
          <p:nvPr/>
        </p:nvSpPr>
        <p:spPr bwMode="auto">
          <a:xfrm>
            <a:off x="4344988" y="2054225"/>
            <a:ext cx="1254125" cy="484188"/>
          </a:xfrm>
          <a:prstGeom prst="rect">
            <a:avLst/>
          </a:prstGeom>
          <a:noFill/>
          <a:ln w="9525" algn="ctr">
            <a:noFill/>
            <a:round/>
            <a:headEnd/>
            <a:tailEnd/>
          </a:ln>
        </p:spPr>
        <p:txBody>
          <a:bodyPr lIns="0" tIns="0" rIns="0" bIns="0"/>
          <a:lstStyle/>
          <a:p>
            <a:pPr>
              <a:lnSpc>
                <a:spcPts val="1713"/>
              </a:lnSpc>
            </a:pPr>
            <a:r>
              <a:rPr lang="ru-RU" sz="1400" b="1">
                <a:solidFill>
                  <a:srgbClr val="000000"/>
                </a:solidFill>
              </a:rPr>
              <a:t>СЛЕ (60-90%)</a:t>
            </a:r>
          </a:p>
        </p:txBody>
      </p:sp>
      <p:sp>
        <p:nvSpPr>
          <p:cNvPr id="89099" name="object 11"/>
          <p:cNvSpPr>
            <a:spLocks noChangeArrowheads="1"/>
          </p:cNvSpPr>
          <p:nvPr/>
        </p:nvSpPr>
        <p:spPr bwMode="auto">
          <a:xfrm>
            <a:off x="781050" y="2362200"/>
            <a:ext cx="1774726" cy="484188"/>
          </a:xfrm>
          <a:prstGeom prst="rect">
            <a:avLst/>
          </a:prstGeom>
          <a:noFill/>
          <a:ln w="9525" algn="ctr">
            <a:noFill/>
            <a:round/>
            <a:headEnd/>
            <a:tailEnd/>
          </a:ln>
        </p:spPr>
        <p:txBody>
          <a:bodyPr lIns="0" tIns="0" rIns="0" bIns="0"/>
          <a:lstStyle/>
          <a:p>
            <a:pPr>
              <a:lnSpc>
                <a:spcPts val="1713"/>
              </a:lnSpc>
            </a:pPr>
            <a:r>
              <a:rPr lang="ru-RU" sz="1400" b="1" dirty="0" smtClean="0">
                <a:solidFill>
                  <a:srgbClr val="C00000"/>
                </a:solidFill>
              </a:rPr>
              <a:t>МРЉАСТИ (ТАЧКАСТИ)</a:t>
            </a:r>
            <a:endParaRPr lang="ru-RU" sz="1400" b="1" dirty="0">
              <a:solidFill>
                <a:srgbClr val="C00000"/>
              </a:solidFill>
            </a:endParaRPr>
          </a:p>
        </p:txBody>
      </p:sp>
      <p:sp>
        <p:nvSpPr>
          <p:cNvPr id="89100" name="object 12"/>
          <p:cNvSpPr>
            <a:spLocks noChangeArrowheads="1"/>
          </p:cNvSpPr>
          <p:nvPr/>
        </p:nvSpPr>
        <p:spPr bwMode="auto">
          <a:xfrm>
            <a:off x="781050" y="2706688"/>
            <a:ext cx="936625" cy="809625"/>
          </a:xfrm>
          <a:prstGeom prst="rect">
            <a:avLst/>
          </a:prstGeom>
          <a:noFill/>
          <a:ln w="9525" algn="ctr">
            <a:noFill/>
            <a:round/>
            <a:headEnd/>
            <a:tailEnd/>
          </a:ln>
        </p:spPr>
        <p:txBody>
          <a:bodyPr lIns="0" tIns="0" rIns="0" bIns="0"/>
          <a:lstStyle/>
          <a:p>
            <a:pPr>
              <a:lnSpc>
                <a:spcPts val="1713"/>
              </a:lnSpc>
            </a:pPr>
            <a:r>
              <a:rPr lang="ru-RU" sz="1400" b="1">
                <a:solidFill>
                  <a:srgbClr val="000000"/>
                </a:solidFill>
              </a:rPr>
              <a:t>U1-nRNP</a:t>
            </a:r>
          </a:p>
          <a:p>
            <a:pPr>
              <a:lnSpc>
                <a:spcPts val="1713"/>
              </a:lnSpc>
              <a:spcBef>
                <a:spcPts val="888"/>
              </a:spcBef>
            </a:pPr>
            <a:r>
              <a:rPr lang="ru-RU" sz="1400" b="1">
                <a:solidFill>
                  <a:srgbClr val="000000"/>
                </a:solidFill>
              </a:rPr>
              <a:t>Scl-70</a:t>
            </a:r>
          </a:p>
        </p:txBody>
      </p:sp>
      <p:sp>
        <p:nvSpPr>
          <p:cNvPr id="89101" name="object 13"/>
          <p:cNvSpPr>
            <a:spLocks noChangeArrowheads="1"/>
          </p:cNvSpPr>
          <p:nvPr/>
        </p:nvSpPr>
        <p:spPr bwMode="auto">
          <a:xfrm>
            <a:off x="4344988" y="2706688"/>
            <a:ext cx="4310062" cy="1135062"/>
          </a:xfrm>
          <a:prstGeom prst="rect">
            <a:avLst/>
          </a:prstGeom>
          <a:noFill/>
          <a:ln w="9525" algn="ctr">
            <a:noFill/>
            <a:round/>
            <a:headEnd/>
            <a:tailEnd/>
          </a:ln>
        </p:spPr>
        <p:txBody>
          <a:bodyPr lIns="0" tIns="0" rIns="0" bIns="0"/>
          <a:lstStyle/>
          <a:p>
            <a:pPr>
              <a:lnSpc>
                <a:spcPts val="1713"/>
              </a:lnSpc>
            </a:pPr>
            <a:r>
              <a:rPr lang="ru-RU" sz="1400" b="1">
                <a:solidFill>
                  <a:srgbClr val="000000"/>
                </a:solidFill>
              </a:rPr>
              <a:t>MБВТ (95-100%), СЛЕ (15-40%)</a:t>
            </a:r>
          </a:p>
          <a:p>
            <a:pPr>
              <a:lnSpc>
                <a:spcPts val="1713"/>
              </a:lnSpc>
              <a:spcBef>
                <a:spcPts val="888"/>
              </a:spcBef>
            </a:pPr>
            <a:r>
              <a:rPr lang="ru-RU" sz="1400" b="1">
                <a:solidFill>
                  <a:srgbClr val="000000"/>
                </a:solidFill>
              </a:rPr>
              <a:t>Системска склероза (дифузна форма) (25%-75%)</a:t>
            </a:r>
          </a:p>
          <a:p>
            <a:pPr>
              <a:lnSpc>
                <a:spcPts val="1713"/>
              </a:lnSpc>
              <a:spcBef>
                <a:spcPts val="838"/>
              </a:spcBef>
            </a:pPr>
            <a:r>
              <a:rPr lang="ru-RU" sz="1400" b="1">
                <a:solidFill>
                  <a:srgbClr val="000000"/>
                </a:solidFill>
              </a:rPr>
              <a:t>СЛЕ (5%-40%)</a:t>
            </a:r>
          </a:p>
        </p:txBody>
      </p:sp>
      <p:sp>
        <p:nvSpPr>
          <p:cNvPr id="89102" name="object 14"/>
          <p:cNvSpPr>
            <a:spLocks noChangeArrowheads="1"/>
          </p:cNvSpPr>
          <p:nvPr/>
        </p:nvSpPr>
        <p:spPr bwMode="auto">
          <a:xfrm>
            <a:off x="781050" y="3357563"/>
            <a:ext cx="495300" cy="484187"/>
          </a:xfrm>
          <a:prstGeom prst="rect">
            <a:avLst/>
          </a:prstGeom>
          <a:noFill/>
          <a:ln w="9525" algn="ctr">
            <a:noFill/>
            <a:round/>
            <a:headEnd/>
            <a:tailEnd/>
          </a:ln>
        </p:spPr>
        <p:txBody>
          <a:bodyPr lIns="0" tIns="0" rIns="0" bIns="0"/>
          <a:lstStyle/>
          <a:p>
            <a:pPr>
              <a:lnSpc>
                <a:spcPts val="1713"/>
              </a:lnSpc>
            </a:pPr>
            <a:r>
              <a:rPr lang="ru-RU" sz="1400" b="1">
                <a:solidFill>
                  <a:srgbClr val="000000"/>
                </a:solidFill>
              </a:rPr>
              <a:t>Sm</a:t>
            </a:r>
          </a:p>
        </p:txBody>
      </p:sp>
      <p:sp>
        <p:nvSpPr>
          <p:cNvPr id="89103" name="object 15"/>
          <p:cNvSpPr>
            <a:spLocks noChangeArrowheads="1"/>
          </p:cNvSpPr>
          <p:nvPr/>
        </p:nvSpPr>
        <p:spPr bwMode="auto">
          <a:xfrm>
            <a:off x="781050" y="3683000"/>
            <a:ext cx="944563" cy="484188"/>
          </a:xfrm>
          <a:prstGeom prst="rect">
            <a:avLst/>
          </a:prstGeom>
          <a:noFill/>
          <a:ln w="9525" algn="ctr">
            <a:noFill/>
            <a:round/>
            <a:headEnd/>
            <a:tailEnd/>
          </a:ln>
        </p:spPr>
        <p:txBody>
          <a:bodyPr lIns="0" tIns="0" rIns="0" bIns="0"/>
          <a:lstStyle/>
          <a:p>
            <a:pPr>
              <a:lnSpc>
                <a:spcPts val="1713"/>
              </a:lnSpc>
            </a:pPr>
            <a:r>
              <a:rPr lang="ru-RU" sz="1400" b="1">
                <a:solidFill>
                  <a:srgbClr val="000000"/>
                </a:solidFill>
              </a:rPr>
              <a:t>SS-A (Ro)</a:t>
            </a:r>
          </a:p>
        </p:txBody>
      </p:sp>
      <p:sp>
        <p:nvSpPr>
          <p:cNvPr id="89104" name="object 16"/>
          <p:cNvSpPr>
            <a:spLocks noChangeArrowheads="1"/>
          </p:cNvSpPr>
          <p:nvPr/>
        </p:nvSpPr>
        <p:spPr bwMode="auto">
          <a:xfrm>
            <a:off x="4344988" y="3683000"/>
            <a:ext cx="3606800" cy="1460500"/>
          </a:xfrm>
          <a:prstGeom prst="rect">
            <a:avLst/>
          </a:prstGeom>
          <a:noFill/>
          <a:ln w="9525" algn="ctr">
            <a:noFill/>
            <a:round/>
            <a:headEnd/>
            <a:tailEnd/>
          </a:ln>
        </p:spPr>
        <p:txBody>
          <a:bodyPr lIns="0" tIns="0" rIns="0" bIns="0"/>
          <a:lstStyle/>
          <a:p>
            <a:pPr>
              <a:lnSpc>
                <a:spcPts val="1713"/>
              </a:lnSpc>
            </a:pPr>
            <a:r>
              <a:rPr lang="ru-RU" sz="1400" b="1">
                <a:solidFill>
                  <a:srgbClr val="000000"/>
                </a:solidFill>
              </a:rPr>
              <a:t>Sjögren-ов синдром (40%-95%)</a:t>
            </a:r>
          </a:p>
          <a:p>
            <a:pPr>
              <a:lnSpc>
                <a:spcPts val="1713"/>
              </a:lnSpc>
              <a:spcBef>
                <a:spcPts val="850"/>
              </a:spcBef>
            </a:pPr>
            <a:r>
              <a:rPr lang="ru-RU" sz="1400" b="1">
                <a:solidFill>
                  <a:srgbClr val="000000"/>
                </a:solidFill>
              </a:rPr>
              <a:t>СЛЕ (20%-60%), неонатални лупус (100%)</a:t>
            </a:r>
          </a:p>
          <a:p>
            <a:pPr>
              <a:lnSpc>
                <a:spcPts val="1713"/>
              </a:lnSpc>
              <a:spcBef>
                <a:spcPts val="838"/>
              </a:spcBef>
            </a:pPr>
            <a:r>
              <a:rPr lang="ru-RU" sz="1400" b="1">
                <a:solidFill>
                  <a:srgbClr val="000000"/>
                </a:solidFill>
              </a:rPr>
              <a:t>Sjögren-ов синдром (40%-95%)</a:t>
            </a:r>
          </a:p>
          <a:p>
            <a:pPr>
              <a:lnSpc>
                <a:spcPts val="1713"/>
              </a:lnSpc>
              <a:spcBef>
                <a:spcPts val="888"/>
              </a:spcBef>
            </a:pPr>
            <a:r>
              <a:rPr lang="ru-RU" sz="1400" b="1">
                <a:solidFill>
                  <a:srgbClr val="000000"/>
                </a:solidFill>
              </a:rPr>
              <a:t>СЛЕ (10-20%)</a:t>
            </a:r>
          </a:p>
        </p:txBody>
      </p:sp>
      <p:sp>
        <p:nvSpPr>
          <p:cNvPr id="89105" name="object 17"/>
          <p:cNvSpPr>
            <a:spLocks noChangeArrowheads="1"/>
          </p:cNvSpPr>
          <p:nvPr/>
        </p:nvSpPr>
        <p:spPr bwMode="auto">
          <a:xfrm>
            <a:off x="781050" y="4333875"/>
            <a:ext cx="901700" cy="484188"/>
          </a:xfrm>
          <a:prstGeom prst="rect">
            <a:avLst/>
          </a:prstGeom>
          <a:noFill/>
          <a:ln w="9525" algn="ctr">
            <a:noFill/>
            <a:round/>
            <a:headEnd/>
            <a:tailEnd/>
          </a:ln>
        </p:spPr>
        <p:txBody>
          <a:bodyPr lIns="0" tIns="0" rIns="0" bIns="0"/>
          <a:lstStyle/>
          <a:p>
            <a:pPr>
              <a:lnSpc>
                <a:spcPts val="1713"/>
              </a:lnSpc>
            </a:pPr>
            <a:r>
              <a:rPr lang="ru-RU" sz="1400" b="1">
                <a:solidFill>
                  <a:srgbClr val="000000"/>
                </a:solidFill>
              </a:rPr>
              <a:t>SS-B (La)</a:t>
            </a:r>
          </a:p>
        </p:txBody>
      </p:sp>
      <p:sp>
        <p:nvSpPr>
          <p:cNvPr id="89106" name="object 18"/>
          <p:cNvSpPr>
            <a:spLocks noChangeArrowheads="1"/>
          </p:cNvSpPr>
          <p:nvPr/>
        </p:nvSpPr>
        <p:spPr bwMode="auto">
          <a:xfrm>
            <a:off x="781050" y="4967288"/>
            <a:ext cx="1441450" cy="484187"/>
          </a:xfrm>
          <a:prstGeom prst="rect">
            <a:avLst/>
          </a:prstGeom>
          <a:noFill/>
          <a:ln w="9525" algn="ctr">
            <a:noFill/>
            <a:round/>
            <a:headEnd/>
            <a:tailEnd/>
          </a:ln>
        </p:spPr>
        <p:txBody>
          <a:bodyPr lIns="0" tIns="0" rIns="0" bIns="0"/>
          <a:lstStyle/>
          <a:p>
            <a:pPr>
              <a:lnSpc>
                <a:spcPts val="1713"/>
              </a:lnSpc>
            </a:pPr>
            <a:r>
              <a:rPr lang="ru-RU" sz="1400" b="1">
                <a:solidFill>
                  <a:srgbClr val="C00000"/>
                </a:solidFill>
              </a:rPr>
              <a:t>НУКЛЕОЛАРНИ</a:t>
            </a:r>
          </a:p>
        </p:txBody>
      </p:sp>
      <p:sp>
        <p:nvSpPr>
          <p:cNvPr id="89107" name="object 19"/>
          <p:cNvSpPr>
            <a:spLocks noChangeArrowheads="1"/>
          </p:cNvSpPr>
          <p:nvPr/>
        </p:nvSpPr>
        <p:spPr bwMode="auto">
          <a:xfrm>
            <a:off x="781050" y="5311775"/>
            <a:ext cx="3073400" cy="809625"/>
          </a:xfrm>
          <a:prstGeom prst="rect">
            <a:avLst/>
          </a:prstGeom>
          <a:noFill/>
          <a:ln w="9525" algn="ctr">
            <a:noFill/>
            <a:round/>
            <a:headEnd/>
            <a:tailEnd/>
          </a:ln>
        </p:spPr>
        <p:txBody>
          <a:bodyPr lIns="0" tIns="0" rIns="0" bIns="0"/>
          <a:lstStyle/>
          <a:p>
            <a:pPr>
              <a:lnSpc>
                <a:spcPts val="1713"/>
              </a:lnSpc>
            </a:pPr>
            <a:r>
              <a:rPr lang="ru-RU" sz="1400" b="1">
                <a:solidFill>
                  <a:srgbClr val="000000"/>
                </a:solidFill>
              </a:rPr>
              <a:t>Nukleolarna RNA, RNA polimeraza 1</a:t>
            </a:r>
          </a:p>
          <a:p>
            <a:pPr>
              <a:lnSpc>
                <a:spcPts val="1713"/>
              </a:lnSpc>
              <a:spcBef>
                <a:spcPts val="888"/>
              </a:spcBef>
            </a:pPr>
            <a:r>
              <a:rPr lang="ru-RU" sz="1400" b="1">
                <a:solidFill>
                  <a:srgbClr val="000000"/>
                </a:solidFill>
              </a:rPr>
              <a:t>PM-Scl (PM1)</a:t>
            </a:r>
          </a:p>
        </p:txBody>
      </p:sp>
      <p:sp>
        <p:nvSpPr>
          <p:cNvPr id="89108" name="object 20"/>
          <p:cNvSpPr>
            <a:spLocks noChangeArrowheads="1"/>
          </p:cNvSpPr>
          <p:nvPr/>
        </p:nvSpPr>
        <p:spPr bwMode="auto">
          <a:xfrm>
            <a:off x="4344988" y="5311775"/>
            <a:ext cx="3675062" cy="809625"/>
          </a:xfrm>
          <a:prstGeom prst="rect">
            <a:avLst/>
          </a:prstGeom>
          <a:noFill/>
          <a:ln w="9525" algn="ctr">
            <a:noFill/>
            <a:round/>
            <a:headEnd/>
            <a:tailEnd/>
          </a:ln>
        </p:spPr>
        <p:txBody>
          <a:bodyPr lIns="0" tIns="0" rIns="0" bIns="0"/>
          <a:lstStyle/>
          <a:p>
            <a:pPr>
              <a:lnSpc>
                <a:spcPts val="1713"/>
              </a:lnSpc>
            </a:pPr>
            <a:r>
              <a:rPr lang="ru-RU" sz="1400" b="1">
                <a:solidFill>
                  <a:srgbClr val="000000"/>
                </a:solidFill>
              </a:rPr>
              <a:t>Системска склероза-дифузна форма (4%)</a:t>
            </a:r>
          </a:p>
          <a:p>
            <a:pPr>
              <a:lnSpc>
                <a:spcPts val="1713"/>
              </a:lnSpc>
              <a:spcBef>
                <a:spcPts val="888"/>
              </a:spcBef>
            </a:pPr>
            <a:r>
              <a:rPr lang="ru-RU" sz="1400" b="1">
                <a:solidFill>
                  <a:srgbClr val="000000"/>
                </a:solidFill>
              </a:rPr>
              <a:t>Поли/дерматомиозитис (50-70%)</a:t>
            </a:r>
          </a:p>
        </p:txBody>
      </p:sp>
      <p:sp>
        <p:nvSpPr>
          <p:cNvPr id="89109" name="object 21"/>
          <p:cNvSpPr>
            <a:spLocks noChangeArrowheads="1"/>
          </p:cNvSpPr>
          <p:nvPr/>
        </p:nvSpPr>
        <p:spPr bwMode="auto">
          <a:xfrm>
            <a:off x="781050" y="5946775"/>
            <a:ext cx="1454150" cy="484188"/>
          </a:xfrm>
          <a:prstGeom prst="rect">
            <a:avLst/>
          </a:prstGeom>
          <a:noFill/>
          <a:ln w="9525" algn="ctr">
            <a:noFill/>
            <a:round/>
            <a:headEnd/>
            <a:tailEnd/>
          </a:ln>
        </p:spPr>
        <p:txBody>
          <a:bodyPr lIns="0" tIns="0" rIns="0" bIns="0"/>
          <a:lstStyle/>
          <a:p>
            <a:pPr>
              <a:lnSpc>
                <a:spcPts val="1713"/>
              </a:lnSpc>
            </a:pPr>
            <a:r>
              <a:rPr lang="ru-RU" sz="1400" b="1">
                <a:solidFill>
                  <a:srgbClr val="C00000"/>
                </a:solidFill>
              </a:rPr>
              <a:t>ЦЕНТРОМЕРНИ</a:t>
            </a:r>
          </a:p>
        </p:txBody>
      </p:sp>
      <p:sp>
        <p:nvSpPr>
          <p:cNvPr id="89110" name="object 22"/>
          <p:cNvSpPr>
            <a:spLocks noChangeArrowheads="1"/>
          </p:cNvSpPr>
          <p:nvPr/>
        </p:nvSpPr>
        <p:spPr bwMode="auto">
          <a:xfrm>
            <a:off x="781050" y="6289675"/>
            <a:ext cx="660400" cy="484188"/>
          </a:xfrm>
          <a:prstGeom prst="rect">
            <a:avLst/>
          </a:prstGeom>
          <a:noFill/>
          <a:ln w="9525" algn="ctr">
            <a:noFill/>
            <a:round/>
            <a:headEnd/>
            <a:tailEnd/>
          </a:ln>
        </p:spPr>
        <p:txBody>
          <a:bodyPr lIns="0" tIns="0" rIns="0" bIns="0"/>
          <a:lstStyle/>
          <a:p>
            <a:pPr>
              <a:lnSpc>
                <a:spcPts val="1713"/>
              </a:lnSpc>
            </a:pPr>
            <a:r>
              <a:rPr lang="ru-RU" sz="1400" b="1">
                <a:solidFill>
                  <a:srgbClr val="000000"/>
                </a:solidFill>
              </a:rPr>
              <a:t>CENP</a:t>
            </a:r>
          </a:p>
        </p:txBody>
      </p:sp>
      <p:sp>
        <p:nvSpPr>
          <p:cNvPr id="89111" name="object 23"/>
          <p:cNvSpPr>
            <a:spLocks noChangeArrowheads="1"/>
          </p:cNvSpPr>
          <p:nvPr/>
        </p:nvSpPr>
        <p:spPr bwMode="auto">
          <a:xfrm>
            <a:off x="4344988" y="6289675"/>
            <a:ext cx="4313237" cy="484188"/>
          </a:xfrm>
          <a:prstGeom prst="rect">
            <a:avLst/>
          </a:prstGeom>
          <a:noFill/>
          <a:ln w="9525" algn="ctr">
            <a:noFill/>
            <a:round/>
            <a:headEnd/>
            <a:tailEnd/>
          </a:ln>
        </p:spPr>
        <p:txBody>
          <a:bodyPr lIns="0" tIns="0" rIns="0" bIns="0"/>
          <a:lstStyle/>
          <a:p>
            <a:pPr>
              <a:lnSpc>
                <a:spcPts val="1713"/>
              </a:lnSpc>
            </a:pPr>
            <a:r>
              <a:rPr lang="ru-RU" sz="1400" b="1">
                <a:solidFill>
                  <a:srgbClr val="000000"/>
                </a:solidFill>
              </a:rPr>
              <a:t>Системска склероза-ограничена форма (80-95%)</a:t>
            </a:r>
          </a:p>
        </p:txBody>
      </p:sp>
    </p:spTree>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object 1"/>
          <p:cNvSpPr>
            <a:spLocks noChangeArrowheads="1"/>
          </p:cNvSpPr>
          <p:nvPr/>
        </p:nvSpPr>
        <p:spPr bwMode="auto">
          <a:xfrm>
            <a:off x="0" y="0"/>
            <a:ext cx="9144000" cy="6858000"/>
          </a:xfrm>
          <a:prstGeom prst="rect">
            <a:avLst/>
          </a:prstGeom>
          <a:blipFill dpi="0" rotWithShape="0">
            <a:blip r:embed="rId2" cstate="print"/>
            <a:srcRect/>
            <a:stretch>
              <a:fillRect/>
            </a:stretch>
          </a:blipFill>
          <a:ln w="9525" algn="ctr">
            <a:noFill/>
            <a:round/>
            <a:headEnd/>
            <a:tailEnd/>
          </a:ln>
        </p:spPr>
        <p:txBody>
          <a:bodyPr lIns="0" tIns="0" rIns="0" bIns="0"/>
          <a:lstStyle/>
          <a:p>
            <a:endParaRPr lang="en-US"/>
          </a:p>
        </p:txBody>
      </p:sp>
      <p:sp>
        <p:nvSpPr>
          <p:cNvPr id="75779" name="object 3"/>
          <p:cNvSpPr>
            <a:spLocks noChangeArrowheads="1"/>
          </p:cNvSpPr>
          <p:nvPr/>
        </p:nvSpPr>
        <p:spPr bwMode="auto">
          <a:xfrm>
            <a:off x="2327275" y="161925"/>
            <a:ext cx="5437188" cy="1646238"/>
          </a:xfrm>
          <a:prstGeom prst="rect">
            <a:avLst/>
          </a:prstGeom>
          <a:noFill/>
          <a:ln w="9525" algn="ctr">
            <a:noFill/>
            <a:round/>
            <a:headEnd/>
            <a:tailEnd/>
          </a:ln>
        </p:spPr>
        <p:txBody>
          <a:bodyPr lIns="0" tIns="0" rIns="0" bIns="0"/>
          <a:lstStyle/>
          <a:p>
            <a:pPr marL="153988">
              <a:lnSpc>
                <a:spcPts val="4313"/>
              </a:lnSpc>
            </a:pPr>
            <a:r>
              <a:rPr lang="ru-RU" sz="3200" b="1">
                <a:solidFill>
                  <a:srgbClr val="000000"/>
                </a:solidFill>
                <a:latin typeface="MOUPHM+PalatinoLinotype-Bold" charset="0"/>
              </a:rPr>
              <a:t>ANA- </a:t>
            </a:r>
            <a:r>
              <a:rPr lang="ru-RU" sz="3200" b="1">
                <a:solidFill>
                  <a:srgbClr val="000000"/>
                </a:solidFill>
                <a:latin typeface="MGRRLF+PalatinoLinotype-Bold" charset="0"/>
              </a:rPr>
              <a:t>Типови једарне</a:t>
            </a:r>
          </a:p>
          <a:p>
            <a:pPr marL="153988">
              <a:lnSpc>
                <a:spcPts val="3838"/>
              </a:lnSpc>
            </a:pPr>
            <a:r>
              <a:rPr lang="ru-RU" sz="3200" b="1">
                <a:solidFill>
                  <a:srgbClr val="000000"/>
                </a:solidFill>
                <a:latin typeface="MGRRLF+PalatinoLinotype-Bold" charset="0"/>
              </a:rPr>
              <a:t>имунофлуоресценције</a:t>
            </a:r>
          </a:p>
        </p:txBody>
      </p:sp>
    </p:spTree>
  </p:cSld>
  <p:clrMapOvr>
    <a:masterClrMapping/>
  </p:clrMapOv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3" name="object 3"/>
          <p:cNvSpPr>
            <a:spLocks noChangeArrowheads="1"/>
          </p:cNvSpPr>
          <p:nvPr/>
        </p:nvSpPr>
        <p:spPr bwMode="auto">
          <a:xfrm>
            <a:off x="2222500" y="514350"/>
            <a:ext cx="2001838" cy="1592263"/>
          </a:xfrm>
          <a:prstGeom prst="rect">
            <a:avLst/>
          </a:prstGeom>
          <a:noFill/>
          <a:ln w="9525" algn="ctr">
            <a:noFill/>
            <a:round/>
            <a:headEnd/>
            <a:tailEnd/>
          </a:ln>
        </p:spPr>
        <p:txBody>
          <a:bodyPr lIns="0" tIns="0" rIns="0" bIns="0"/>
          <a:lstStyle/>
          <a:p>
            <a:pPr>
              <a:lnSpc>
                <a:spcPts val="5938"/>
              </a:lnSpc>
            </a:pPr>
            <a:r>
              <a:rPr lang="en-US" sz="4400">
                <a:solidFill>
                  <a:srgbClr val="FF0000"/>
                </a:solidFill>
                <a:latin typeface="Times New Roman" pitchFamily="18" charset="0"/>
                <a:cs typeface="Times New Roman" pitchFamily="18" charset="0"/>
              </a:rPr>
              <a:t>SLE</a:t>
            </a:r>
            <a:endParaRPr lang="ru-RU" sz="4400" b="1">
              <a:solidFill>
                <a:srgbClr val="FF0000"/>
              </a:solidFill>
              <a:latin typeface="Times New Roman" pitchFamily="18" charset="0"/>
              <a:cs typeface="Times New Roman" pitchFamily="18" charset="0"/>
            </a:endParaRPr>
          </a:p>
        </p:txBody>
      </p:sp>
      <p:sp>
        <p:nvSpPr>
          <p:cNvPr id="76804" name="object 4"/>
          <p:cNvSpPr>
            <a:spLocks noChangeArrowheads="1"/>
          </p:cNvSpPr>
          <p:nvPr/>
        </p:nvSpPr>
        <p:spPr bwMode="auto">
          <a:xfrm>
            <a:off x="1387475" y="1668463"/>
            <a:ext cx="5243513" cy="1749425"/>
          </a:xfrm>
          <a:prstGeom prst="rect">
            <a:avLst/>
          </a:prstGeom>
          <a:noFill/>
          <a:ln w="9525" algn="ctr">
            <a:noFill/>
            <a:round/>
            <a:headEnd/>
            <a:tailEnd/>
          </a:ln>
        </p:spPr>
        <p:txBody>
          <a:bodyPr lIns="0" tIns="0" rIns="0" bIns="0"/>
          <a:lstStyle/>
          <a:p>
            <a:pPr marL="4763">
              <a:lnSpc>
                <a:spcPts val="3225"/>
              </a:lnSpc>
            </a:pPr>
            <a:r>
              <a:rPr lang="ru-RU" sz="2400">
                <a:solidFill>
                  <a:srgbClr val="000000"/>
                </a:solidFill>
                <a:latin typeface="Times New Roman" pitchFamily="18" charset="0"/>
                <a:cs typeface="Times New Roman" pitchFamily="18" charset="0"/>
              </a:rPr>
              <a:t>• </a:t>
            </a:r>
            <a:r>
              <a:rPr lang="ru-RU" sz="2400" b="1">
                <a:solidFill>
                  <a:srgbClr val="000000"/>
                </a:solidFill>
                <a:latin typeface="Times New Roman" pitchFamily="18" charset="0"/>
                <a:cs typeface="Times New Roman" pitchFamily="18" charset="0"/>
              </a:rPr>
              <a:t>Специфична аутоантитела</a:t>
            </a:r>
            <a:r>
              <a:rPr lang="ru-RU" sz="2400">
                <a:solidFill>
                  <a:srgbClr val="000000"/>
                </a:solidFill>
                <a:latin typeface="Times New Roman" pitchFamily="18" charset="0"/>
                <a:cs typeface="Times New Roman" pitchFamily="18" charset="0"/>
              </a:rPr>
              <a:t>:</a:t>
            </a:r>
          </a:p>
          <a:p>
            <a:pPr marL="4763">
              <a:lnSpc>
                <a:spcPts val="3225"/>
              </a:lnSpc>
              <a:spcBef>
                <a:spcPts val="263"/>
              </a:spcBef>
            </a:pPr>
            <a:r>
              <a:rPr lang="ru-RU" sz="2400">
                <a:solidFill>
                  <a:srgbClr val="000000"/>
                </a:solidFill>
                <a:latin typeface="Times New Roman" pitchFamily="18" charset="0"/>
                <a:cs typeface="Times New Roman" pitchFamily="18" charset="0"/>
              </a:rPr>
              <a:t>– Према дволанчаној ДНК</a:t>
            </a:r>
          </a:p>
          <a:p>
            <a:pPr marL="4763">
              <a:lnSpc>
                <a:spcPts val="3225"/>
              </a:lnSpc>
              <a:spcBef>
                <a:spcPts val="288"/>
              </a:spcBef>
            </a:pPr>
            <a:r>
              <a:rPr lang="ru-RU" sz="2400">
                <a:solidFill>
                  <a:srgbClr val="000000"/>
                </a:solidFill>
                <a:latin typeface="Times New Roman" pitchFamily="18" charset="0"/>
                <a:cs typeface="Times New Roman" pitchFamily="18" charset="0"/>
              </a:rPr>
              <a:t>– Према Sm антигену</a:t>
            </a:r>
          </a:p>
        </p:txBody>
      </p:sp>
      <p:sp>
        <p:nvSpPr>
          <p:cNvPr id="76805" name="object 5"/>
          <p:cNvSpPr>
            <a:spLocks noChangeArrowheads="1"/>
          </p:cNvSpPr>
          <p:nvPr/>
        </p:nvSpPr>
        <p:spPr bwMode="auto">
          <a:xfrm>
            <a:off x="1387475" y="3448050"/>
            <a:ext cx="4970463" cy="2636838"/>
          </a:xfrm>
          <a:prstGeom prst="rect">
            <a:avLst/>
          </a:prstGeom>
          <a:noFill/>
          <a:ln w="9525" algn="ctr">
            <a:noFill/>
            <a:round/>
            <a:headEnd/>
            <a:tailEnd/>
          </a:ln>
        </p:spPr>
        <p:txBody>
          <a:bodyPr lIns="0" tIns="0" rIns="0" bIns="0"/>
          <a:lstStyle/>
          <a:p>
            <a:pPr>
              <a:lnSpc>
                <a:spcPts val="3238"/>
              </a:lnSpc>
            </a:pPr>
            <a:r>
              <a:rPr lang="ru-RU" sz="2400">
                <a:solidFill>
                  <a:srgbClr val="000000"/>
                </a:solidFill>
                <a:latin typeface="Times New Roman" pitchFamily="18" charset="0"/>
                <a:cs typeface="Times New Roman" pitchFamily="18" charset="0"/>
              </a:rPr>
              <a:t>• </a:t>
            </a:r>
            <a:r>
              <a:rPr lang="ru-RU" sz="2400" b="1">
                <a:solidFill>
                  <a:srgbClr val="000000"/>
                </a:solidFill>
                <a:latin typeface="Times New Roman" pitchFamily="18" charset="0"/>
                <a:cs typeface="Times New Roman" pitchFamily="18" charset="0"/>
              </a:rPr>
              <a:t>Хематолошки поремећаји</a:t>
            </a:r>
          </a:p>
          <a:p>
            <a:pPr>
              <a:lnSpc>
                <a:spcPts val="3225"/>
              </a:lnSpc>
              <a:spcBef>
                <a:spcPts val="288"/>
              </a:spcBef>
            </a:pPr>
            <a:r>
              <a:rPr lang="ru-RU" sz="2400">
                <a:solidFill>
                  <a:srgbClr val="000000"/>
                </a:solidFill>
                <a:latin typeface="Times New Roman" pitchFamily="18" charset="0"/>
                <a:cs typeface="Times New Roman" pitchFamily="18" charset="0"/>
              </a:rPr>
              <a:t>– Хемолитичка анемија</a:t>
            </a:r>
          </a:p>
          <a:p>
            <a:pPr>
              <a:lnSpc>
                <a:spcPts val="3225"/>
              </a:lnSpc>
              <a:spcBef>
                <a:spcPts val="288"/>
              </a:spcBef>
            </a:pPr>
            <a:r>
              <a:rPr lang="ru-RU" sz="2400">
                <a:solidFill>
                  <a:srgbClr val="000000"/>
                </a:solidFill>
                <a:latin typeface="Times New Roman" pitchFamily="18" charset="0"/>
                <a:cs typeface="Times New Roman" pitchFamily="18" charset="0"/>
              </a:rPr>
              <a:t>– Леукопенија</a:t>
            </a:r>
          </a:p>
          <a:p>
            <a:pPr>
              <a:lnSpc>
                <a:spcPts val="3238"/>
              </a:lnSpc>
              <a:spcBef>
                <a:spcPts val="288"/>
              </a:spcBef>
            </a:pPr>
            <a:r>
              <a:rPr lang="ru-RU" sz="2400">
                <a:solidFill>
                  <a:srgbClr val="000000"/>
                </a:solidFill>
                <a:latin typeface="Times New Roman" pitchFamily="18" charset="0"/>
                <a:cs typeface="Times New Roman" pitchFamily="18" charset="0"/>
              </a:rPr>
              <a:t>– Лимфопенија</a:t>
            </a:r>
          </a:p>
          <a:p>
            <a:pPr>
              <a:lnSpc>
                <a:spcPts val="3225"/>
              </a:lnSpc>
              <a:spcBef>
                <a:spcPts val="288"/>
              </a:spcBef>
            </a:pPr>
            <a:r>
              <a:rPr lang="ru-RU" sz="2400">
                <a:solidFill>
                  <a:srgbClr val="000000"/>
                </a:solidFill>
                <a:latin typeface="Times New Roman" pitchFamily="18" charset="0"/>
                <a:cs typeface="Times New Roman" pitchFamily="18" charset="0"/>
              </a:rPr>
              <a:t>– Тромбоцитопенија</a:t>
            </a:r>
          </a:p>
        </p:txBody>
      </p:sp>
    </p:spTree>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0" y="1196752"/>
            <a:ext cx="9144000" cy="4862870"/>
          </a:xfrm>
          <a:prstGeom prst="rect">
            <a:avLst/>
          </a:prstGeom>
        </p:spPr>
        <p:txBody>
          <a:bodyPr wrap="square">
            <a:spAutoFit/>
          </a:bodyPr>
          <a:lstStyle/>
          <a:p>
            <a:pPr marL="609600" lvl="0" indent="-609600" eaLnBrk="0" fontAlgn="base" hangingPunct="0">
              <a:lnSpc>
                <a:spcPct val="90000"/>
              </a:lnSpc>
              <a:spcBef>
                <a:spcPct val="20000"/>
              </a:spcBef>
              <a:spcAft>
                <a:spcPct val="0"/>
              </a:spcAft>
              <a:buClr>
                <a:srgbClr val="86D1EC"/>
              </a:buClr>
              <a:buSzPct val="90000"/>
              <a:buBlip>
                <a:blip r:embed="rId2"/>
              </a:buBlip>
            </a:pPr>
            <a:r>
              <a:rPr lang="sr-Cyrl-CS" sz="3200" b="1" kern="0" dirty="0" smtClean="0">
                <a:solidFill>
                  <a:srgbClr val="DADADA">
                    <a:lumMod val="25000"/>
                  </a:srgbClr>
                </a:solidFill>
                <a:latin typeface="Times New Roman" pitchFamily="18" charset="0"/>
                <a:cs typeface="Times New Roman" pitchFamily="18" charset="0"/>
              </a:rPr>
              <a:t>Клиничка слика</a:t>
            </a:r>
          </a:p>
          <a:p>
            <a:pPr marL="609600" lvl="0" indent="-609600" eaLnBrk="0" fontAlgn="base" hangingPunct="0">
              <a:lnSpc>
                <a:spcPct val="90000"/>
              </a:lnSpc>
              <a:spcBef>
                <a:spcPct val="20000"/>
              </a:spcBef>
              <a:spcAft>
                <a:spcPct val="0"/>
              </a:spcAft>
              <a:buClr>
                <a:srgbClr val="86D1EC"/>
              </a:buClr>
              <a:buSzPct val="90000"/>
            </a:pPr>
            <a:endParaRPr lang="sr-Cyrl-CS" sz="3200" b="1" kern="0" dirty="0" smtClean="0">
              <a:solidFill>
                <a:srgbClr val="DADADA">
                  <a:lumMod val="25000"/>
                </a:srgbClr>
              </a:solidFill>
              <a:latin typeface="Times New Roman" pitchFamily="18" charset="0"/>
              <a:cs typeface="Times New Roman" pitchFamily="18" charset="0"/>
            </a:endParaRPr>
          </a:p>
          <a:p>
            <a:pPr lvl="0">
              <a:lnSpc>
                <a:spcPct val="80000"/>
              </a:lnSpc>
            </a:pPr>
            <a:r>
              <a:rPr lang="sr-Cyrl-CS" sz="2000" kern="0" dirty="0" smtClean="0">
                <a:solidFill>
                  <a:sysClr val="windowText" lastClr="000000"/>
                </a:solidFill>
                <a:latin typeface="Times New Roman" pitchFamily="18" charset="0"/>
                <a:cs typeface="Times New Roman" pitchFamily="18" charset="0"/>
              </a:rPr>
              <a:t>Да би се поставила дијагноза системског еритемског лупуса </a:t>
            </a:r>
          </a:p>
          <a:p>
            <a:pPr lvl="0">
              <a:lnSpc>
                <a:spcPct val="80000"/>
              </a:lnSpc>
            </a:pPr>
            <a:r>
              <a:rPr lang="sr-Cyrl-CS" sz="2000" kern="0" dirty="0" smtClean="0">
                <a:solidFill>
                  <a:sysClr val="windowText" lastClr="000000"/>
                </a:solidFill>
                <a:latin typeface="Times New Roman" pitchFamily="18" charset="0"/>
                <a:cs typeface="Times New Roman" pitchFamily="18" charset="0"/>
              </a:rPr>
              <a:t>неопходно је да се код пацијента уочи </a:t>
            </a:r>
          </a:p>
          <a:p>
            <a:pPr lvl="0">
              <a:lnSpc>
                <a:spcPct val="80000"/>
              </a:lnSpc>
            </a:pPr>
            <a:r>
              <a:rPr lang="sr-Cyrl-CS" sz="2000" b="1" kern="0" dirty="0" smtClean="0">
                <a:solidFill>
                  <a:sysClr val="windowText" lastClr="000000"/>
                </a:solidFill>
                <a:latin typeface="Times New Roman" pitchFamily="18" charset="0"/>
                <a:cs typeface="Times New Roman" pitchFamily="18" charset="0"/>
              </a:rPr>
              <a:t>најмање 4 од наведених симптома или знака</a:t>
            </a:r>
            <a:r>
              <a:rPr lang="sr-Cyrl-CS" sz="2000" kern="0" dirty="0" smtClean="0">
                <a:solidFill>
                  <a:sysClr val="windowText" lastClr="000000"/>
                </a:solidFill>
                <a:latin typeface="Times New Roman" pitchFamily="18" charset="0"/>
                <a:cs typeface="Times New Roman" pitchFamily="18" charset="0"/>
              </a:rPr>
              <a:t>:</a:t>
            </a:r>
          </a:p>
          <a:p>
            <a:pPr lvl="0">
              <a:lnSpc>
                <a:spcPct val="80000"/>
              </a:lnSpc>
            </a:pPr>
            <a:endParaRPr lang="sr-Cyrl-CS" sz="2000" kern="0" dirty="0" smtClean="0">
              <a:solidFill>
                <a:sysClr val="windowText" lastClr="000000"/>
              </a:solidFill>
              <a:latin typeface="Times New Roman" pitchFamily="18" charset="0"/>
              <a:cs typeface="Times New Roman" pitchFamily="18" charset="0"/>
            </a:endParaRPr>
          </a:p>
          <a:p>
            <a:pPr lvl="0">
              <a:lnSpc>
                <a:spcPct val="80000"/>
              </a:lnSpc>
            </a:pPr>
            <a:r>
              <a:rPr lang="sr-Cyrl-CS" sz="2000" kern="0" dirty="0" smtClean="0">
                <a:solidFill>
                  <a:sysClr val="windowText" lastClr="000000"/>
                </a:solidFill>
                <a:latin typeface="Times New Roman" pitchFamily="18" charset="0"/>
                <a:cs typeface="Times New Roman" pitchFamily="18" charset="0"/>
              </a:rPr>
              <a:t>-Тачкасти раш на кожи</a:t>
            </a:r>
          </a:p>
          <a:p>
            <a:pPr lvl="0">
              <a:lnSpc>
                <a:spcPct val="80000"/>
              </a:lnSpc>
              <a:buFontTx/>
              <a:buChar char="-"/>
            </a:pPr>
            <a:r>
              <a:rPr lang="sr-Cyrl-CS" sz="2000" kern="0" dirty="0" smtClean="0">
                <a:solidFill>
                  <a:sysClr val="windowText" lastClr="000000"/>
                </a:solidFill>
                <a:latin typeface="Times New Roman" pitchFamily="18" charset="0"/>
                <a:cs typeface="Times New Roman" pitchFamily="18" charset="0"/>
              </a:rPr>
              <a:t>Дискоидни раш на кожи</a:t>
            </a:r>
          </a:p>
          <a:p>
            <a:pPr lvl="0">
              <a:lnSpc>
                <a:spcPct val="80000"/>
              </a:lnSpc>
              <a:buFontTx/>
              <a:buChar char="-"/>
            </a:pPr>
            <a:r>
              <a:rPr lang="sr-Cyrl-CS" sz="2000" kern="0" dirty="0" smtClean="0">
                <a:solidFill>
                  <a:sysClr val="windowText" lastClr="000000"/>
                </a:solidFill>
                <a:latin typeface="Times New Roman" pitchFamily="18" charset="0"/>
                <a:cs typeface="Times New Roman" pitchFamily="18" charset="0"/>
              </a:rPr>
              <a:t>Фотосензитивност</a:t>
            </a:r>
          </a:p>
          <a:p>
            <a:pPr lvl="0">
              <a:lnSpc>
                <a:spcPct val="80000"/>
              </a:lnSpc>
              <a:buFontTx/>
              <a:buChar char="-"/>
            </a:pPr>
            <a:r>
              <a:rPr lang="sr-Cyrl-CS" sz="2000" kern="0" dirty="0" smtClean="0">
                <a:solidFill>
                  <a:sysClr val="windowText" lastClr="000000"/>
                </a:solidFill>
                <a:latin typeface="Times New Roman" pitchFamily="18" charset="0"/>
                <a:cs typeface="Times New Roman" pitchFamily="18" charset="0"/>
              </a:rPr>
              <a:t>Улцерације у усној дупљи</a:t>
            </a:r>
          </a:p>
          <a:p>
            <a:pPr lvl="0">
              <a:lnSpc>
                <a:spcPct val="80000"/>
              </a:lnSpc>
              <a:buFontTx/>
              <a:buChar char="-"/>
            </a:pPr>
            <a:r>
              <a:rPr lang="sr-Cyrl-CS" sz="2000" kern="0" dirty="0" smtClean="0">
                <a:solidFill>
                  <a:sysClr val="windowText" lastClr="000000"/>
                </a:solidFill>
                <a:latin typeface="Times New Roman" pitchFamily="18" charset="0"/>
                <a:cs typeface="Times New Roman" pitchFamily="18" charset="0"/>
              </a:rPr>
              <a:t>Неерозовни артритис</a:t>
            </a:r>
          </a:p>
          <a:p>
            <a:pPr lvl="0">
              <a:lnSpc>
                <a:spcPct val="80000"/>
              </a:lnSpc>
              <a:buFontTx/>
              <a:buChar char="-"/>
            </a:pPr>
            <a:r>
              <a:rPr lang="sr-Cyrl-CS" sz="2000" kern="0" dirty="0" smtClean="0">
                <a:solidFill>
                  <a:sysClr val="windowText" lastClr="000000"/>
                </a:solidFill>
                <a:latin typeface="Times New Roman" pitchFamily="18" charset="0"/>
                <a:cs typeface="Times New Roman" pitchFamily="18" charset="0"/>
              </a:rPr>
              <a:t>Серозитис (плеуритис</a:t>
            </a:r>
            <a:r>
              <a:rPr lang="en-US" sz="2000" kern="0" dirty="0" smtClean="0">
                <a:solidFill>
                  <a:sysClr val="windowText" lastClr="000000"/>
                </a:solidFill>
                <a:latin typeface="Times New Roman" pitchFamily="18" charset="0"/>
                <a:cs typeface="Times New Roman" pitchFamily="18" charset="0"/>
              </a:rPr>
              <a:t>/</a:t>
            </a:r>
            <a:r>
              <a:rPr lang="sr-Cyrl-CS" sz="2000" kern="0" dirty="0" smtClean="0">
                <a:solidFill>
                  <a:sysClr val="windowText" lastClr="000000"/>
                </a:solidFill>
                <a:latin typeface="Times New Roman" pitchFamily="18" charset="0"/>
                <a:cs typeface="Times New Roman" pitchFamily="18" charset="0"/>
              </a:rPr>
              <a:t> перикардитис)</a:t>
            </a:r>
          </a:p>
          <a:p>
            <a:pPr lvl="0">
              <a:lnSpc>
                <a:spcPct val="80000"/>
              </a:lnSpc>
              <a:buFontTx/>
              <a:buChar char="-"/>
            </a:pPr>
            <a:r>
              <a:rPr lang="sr-Cyrl-CS" sz="2000" kern="0" dirty="0" smtClean="0">
                <a:solidFill>
                  <a:sysClr val="windowText" lastClr="000000"/>
                </a:solidFill>
                <a:latin typeface="Times New Roman" pitchFamily="18" charset="0"/>
                <a:cs typeface="Times New Roman" pitchFamily="18" charset="0"/>
              </a:rPr>
              <a:t>Поремећај функције бубрега </a:t>
            </a:r>
          </a:p>
          <a:p>
            <a:pPr lvl="0">
              <a:lnSpc>
                <a:spcPct val="80000"/>
              </a:lnSpc>
              <a:buFontTx/>
              <a:buChar char="-"/>
            </a:pPr>
            <a:r>
              <a:rPr lang="sr-Cyrl-CS" sz="2000" kern="0" dirty="0" smtClean="0">
                <a:solidFill>
                  <a:sysClr val="windowText" lastClr="000000"/>
                </a:solidFill>
                <a:latin typeface="Times New Roman" pitchFamily="18" charset="0"/>
                <a:cs typeface="Times New Roman" pitchFamily="18" charset="0"/>
              </a:rPr>
              <a:t>Поремећај функције ЦНС-а</a:t>
            </a:r>
          </a:p>
          <a:p>
            <a:pPr lvl="0">
              <a:lnSpc>
                <a:spcPct val="80000"/>
              </a:lnSpc>
              <a:buFontTx/>
              <a:buChar char="-"/>
            </a:pPr>
            <a:r>
              <a:rPr lang="sr-Cyrl-CS" sz="2000" kern="0" dirty="0" smtClean="0">
                <a:solidFill>
                  <a:sysClr val="windowText" lastClr="000000"/>
                </a:solidFill>
                <a:latin typeface="Times New Roman" pitchFamily="18" charset="0"/>
                <a:cs typeface="Times New Roman" pitchFamily="18" charset="0"/>
              </a:rPr>
              <a:t>Хемолитичка анемија</a:t>
            </a:r>
            <a:r>
              <a:rPr lang="en-US" sz="2000" kern="0" dirty="0" smtClean="0">
                <a:solidFill>
                  <a:sysClr val="windowText" lastClr="000000"/>
                </a:solidFill>
                <a:latin typeface="Times New Roman" pitchFamily="18" charset="0"/>
                <a:cs typeface="Times New Roman" pitchFamily="18" charset="0"/>
              </a:rPr>
              <a:t>/</a:t>
            </a:r>
            <a:r>
              <a:rPr lang="sr-Cyrl-CS" sz="2000" kern="0" dirty="0" smtClean="0">
                <a:solidFill>
                  <a:sysClr val="windowText" lastClr="000000"/>
                </a:solidFill>
                <a:latin typeface="Times New Roman" pitchFamily="18" charset="0"/>
                <a:cs typeface="Times New Roman" pitchFamily="18" charset="0"/>
              </a:rPr>
              <a:t> леукопенија</a:t>
            </a:r>
            <a:r>
              <a:rPr lang="en-US" sz="2000" kern="0" dirty="0" smtClean="0">
                <a:solidFill>
                  <a:sysClr val="windowText" lastClr="000000"/>
                </a:solidFill>
                <a:latin typeface="Times New Roman" pitchFamily="18" charset="0"/>
                <a:cs typeface="Times New Roman" pitchFamily="18" charset="0"/>
              </a:rPr>
              <a:t>/</a:t>
            </a:r>
            <a:r>
              <a:rPr lang="sr-Cyrl-CS" sz="2000" kern="0" dirty="0" smtClean="0">
                <a:solidFill>
                  <a:sysClr val="windowText" lastClr="000000"/>
                </a:solidFill>
                <a:latin typeface="Times New Roman" pitchFamily="18" charset="0"/>
                <a:cs typeface="Times New Roman" pitchFamily="18" charset="0"/>
              </a:rPr>
              <a:t> лимфопенија</a:t>
            </a:r>
            <a:r>
              <a:rPr lang="en-US" sz="2000" kern="0" dirty="0" smtClean="0">
                <a:solidFill>
                  <a:sysClr val="windowText" lastClr="000000"/>
                </a:solidFill>
                <a:latin typeface="Times New Roman" pitchFamily="18" charset="0"/>
                <a:cs typeface="Times New Roman" pitchFamily="18" charset="0"/>
              </a:rPr>
              <a:t>/</a:t>
            </a:r>
            <a:r>
              <a:rPr lang="sr-Cyrl-CS" sz="2000" kern="0" dirty="0" smtClean="0">
                <a:solidFill>
                  <a:sysClr val="windowText" lastClr="000000"/>
                </a:solidFill>
                <a:latin typeface="Times New Roman" pitchFamily="18" charset="0"/>
                <a:cs typeface="Times New Roman" pitchFamily="18" charset="0"/>
              </a:rPr>
              <a:t> тромбоцитопенија</a:t>
            </a:r>
          </a:p>
          <a:p>
            <a:pPr lvl="0">
              <a:lnSpc>
                <a:spcPct val="80000"/>
              </a:lnSpc>
              <a:buFontTx/>
              <a:buChar char="-"/>
            </a:pPr>
            <a:r>
              <a:rPr lang="sr-Cyrl-CS" sz="2000" kern="0" dirty="0" smtClean="0">
                <a:solidFill>
                  <a:sysClr val="windowText" lastClr="000000"/>
                </a:solidFill>
                <a:latin typeface="Times New Roman" pitchFamily="18" charset="0"/>
                <a:cs typeface="Times New Roman" pitchFamily="18" charset="0"/>
              </a:rPr>
              <a:t>Антинуклеарна</a:t>
            </a:r>
            <a:r>
              <a:rPr lang="en-US" sz="2000" kern="0" dirty="0" smtClean="0">
                <a:solidFill>
                  <a:sysClr val="windowText" lastClr="000000"/>
                </a:solidFill>
                <a:latin typeface="Times New Roman" pitchFamily="18" charset="0"/>
                <a:cs typeface="Times New Roman" pitchFamily="18" charset="0"/>
              </a:rPr>
              <a:t>/</a:t>
            </a:r>
            <a:r>
              <a:rPr lang="sr-Cyrl-CS" sz="2000" kern="0" dirty="0" smtClean="0">
                <a:solidFill>
                  <a:sysClr val="windowText" lastClr="000000"/>
                </a:solidFill>
                <a:latin typeface="Times New Roman" pitchFamily="18" charset="0"/>
                <a:cs typeface="Times New Roman" pitchFamily="18" charset="0"/>
              </a:rPr>
              <a:t> </a:t>
            </a:r>
            <a:r>
              <a:rPr lang="en-US" sz="2000" kern="0" dirty="0" smtClean="0">
                <a:solidFill>
                  <a:sysClr val="windowText" lastClr="000000"/>
                </a:solidFill>
                <a:latin typeface="Times New Roman" pitchFamily="18" charset="0"/>
                <a:cs typeface="Times New Roman" pitchFamily="18" charset="0"/>
              </a:rPr>
              <a:t>Anti-</a:t>
            </a:r>
            <a:r>
              <a:rPr lang="en-US" sz="2000" kern="0" dirty="0" err="1" smtClean="0">
                <a:solidFill>
                  <a:sysClr val="windowText" lastClr="000000"/>
                </a:solidFill>
                <a:latin typeface="Times New Roman" pitchFamily="18" charset="0"/>
                <a:cs typeface="Times New Roman" pitchFamily="18" charset="0"/>
              </a:rPr>
              <a:t>dsDNA</a:t>
            </a:r>
            <a:r>
              <a:rPr lang="en-US" sz="2000" kern="0" dirty="0" smtClean="0">
                <a:solidFill>
                  <a:sysClr val="windowText" lastClr="000000"/>
                </a:solidFill>
                <a:latin typeface="Times New Roman" pitchFamily="18" charset="0"/>
                <a:cs typeface="Times New Roman" pitchFamily="18" charset="0"/>
              </a:rPr>
              <a:t>/</a:t>
            </a:r>
            <a:r>
              <a:rPr lang="sr-Cyrl-CS" sz="2000" kern="0" dirty="0" smtClean="0">
                <a:solidFill>
                  <a:sysClr val="windowText" lastClr="000000"/>
                </a:solidFill>
                <a:latin typeface="Times New Roman" pitchFamily="18" charset="0"/>
                <a:cs typeface="Times New Roman" pitchFamily="18" charset="0"/>
              </a:rPr>
              <a:t> антифосфолипидна</a:t>
            </a:r>
            <a:r>
              <a:rPr lang="en-US" sz="2000" kern="0" dirty="0" smtClean="0">
                <a:solidFill>
                  <a:sysClr val="windowText" lastClr="000000"/>
                </a:solidFill>
                <a:latin typeface="Times New Roman" pitchFamily="18" charset="0"/>
                <a:cs typeface="Times New Roman" pitchFamily="18" charset="0"/>
              </a:rPr>
              <a:t>/</a:t>
            </a:r>
            <a:r>
              <a:rPr lang="sr-Cyrl-CS" sz="2000" kern="0" dirty="0" smtClean="0">
                <a:solidFill>
                  <a:sysClr val="windowText" lastClr="000000"/>
                </a:solidFill>
                <a:latin typeface="Times New Roman" pitchFamily="18" charset="0"/>
                <a:cs typeface="Times New Roman" pitchFamily="18" charset="0"/>
              </a:rPr>
              <a:t> антицитоплазматска антитела</a:t>
            </a:r>
            <a:endParaRPr lang="en-US" sz="2000" kern="0" dirty="0" smtClean="0">
              <a:solidFill>
                <a:sysClr val="windowText" lastClr="000000"/>
              </a:solidFill>
              <a:latin typeface="Times New Roman" pitchFamily="18" charset="0"/>
              <a:cs typeface="Times New Roman" pitchFamily="18" charset="0"/>
            </a:endParaRPr>
          </a:p>
          <a:p>
            <a:pPr marL="609600" lvl="0" indent="-609600" eaLnBrk="0" fontAlgn="base" hangingPunct="0">
              <a:lnSpc>
                <a:spcPct val="90000"/>
              </a:lnSpc>
              <a:spcBef>
                <a:spcPct val="20000"/>
              </a:spcBef>
              <a:spcAft>
                <a:spcPct val="0"/>
              </a:spcAft>
              <a:buClr>
                <a:srgbClr val="86D1EC"/>
              </a:buClr>
              <a:buSzPct val="90000"/>
              <a:buBlip>
                <a:blip r:embed="rId2"/>
              </a:buBlip>
            </a:pPr>
            <a:endParaRPr lang="sr-Cyrl-CS" sz="2000" kern="0" dirty="0" smtClean="0">
              <a:solidFill>
                <a:srgbClr val="DADADA">
                  <a:lumMod val="25000"/>
                </a:srgbClr>
              </a:solidFill>
              <a:latin typeface="Times New Roman" pitchFamily="18" charset="0"/>
              <a:cs typeface="Times New Roman" pitchFamily="18" charset="0"/>
            </a:endParaRPr>
          </a:p>
        </p:txBody>
      </p:sp>
      <p:sp>
        <p:nvSpPr>
          <p:cNvPr id="15" name="Rectangle 2"/>
          <p:cNvSpPr txBox="1">
            <a:spLocks noChangeArrowheads="1"/>
          </p:cNvSpPr>
          <p:nvPr/>
        </p:nvSpPr>
        <p:spPr>
          <a:xfrm>
            <a:off x="468313" y="0"/>
            <a:ext cx="8229600" cy="1143000"/>
          </a:xfrm>
          <a:prstGeom prst="rect">
            <a:avLst/>
          </a:prstGeom>
          <a:noFill/>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sr-Cyrl-CS" sz="3600" b="1" i="0" u="none" strike="noStrike" kern="0" cap="none" spc="0" normalizeH="0" baseline="0" noProof="0" smtClean="0">
                <a:ln>
                  <a:noFill/>
                </a:ln>
                <a:solidFill>
                  <a:schemeClr val="accent4">
                    <a:lumMod val="25000"/>
                  </a:schemeClr>
                </a:solidFill>
                <a:effectLst/>
                <a:uLnTx/>
                <a:uFillTx/>
                <a:latin typeface="Times New Roman" pitchFamily="18" charset="0"/>
                <a:ea typeface="+mj-ea"/>
                <a:cs typeface="Times New Roman" pitchFamily="18" charset="0"/>
              </a:rPr>
              <a:t>ДИЈАГНОЗА </a:t>
            </a:r>
            <a:r>
              <a:rPr kumimoji="0" lang="en-US" sz="3600" b="1" i="0" u="none" strike="noStrike" kern="0" cap="none" spc="0" normalizeH="0" baseline="0" noProof="0" smtClean="0">
                <a:ln>
                  <a:noFill/>
                </a:ln>
                <a:solidFill>
                  <a:schemeClr val="accent4">
                    <a:lumMod val="25000"/>
                  </a:schemeClr>
                </a:solidFill>
                <a:effectLst/>
                <a:uLnTx/>
                <a:uFillTx/>
                <a:latin typeface="Times New Roman" pitchFamily="18" charset="0"/>
                <a:ea typeface="+mj-ea"/>
                <a:cs typeface="Times New Roman" pitchFamily="18" charset="0"/>
              </a:rPr>
              <a:t>SLE</a:t>
            </a:r>
            <a:endParaRPr kumimoji="0" lang="en-US" sz="3600" b="1" i="0" u="none" strike="noStrike" kern="0" cap="none" spc="0" normalizeH="0" baseline="0" noProof="0" dirty="0" smtClean="0">
              <a:ln>
                <a:noFill/>
              </a:ln>
              <a:solidFill>
                <a:schemeClr val="accent4">
                  <a:lumMod val="25000"/>
                </a:schemeClr>
              </a:solidFill>
              <a:effectLst/>
              <a:uLnTx/>
              <a:uFillTx/>
              <a:latin typeface="Times New Roman" pitchFamily="18" charset="0"/>
              <a:ea typeface="+mj-ea"/>
              <a:cs typeface="Times New Roman" pitchFamily="18" charset="0"/>
            </a:endParaRP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395288" y="0"/>
            <a:ext cx="8229600" cy="1143000"/>
          </a:xfrm>
          <a:prstGeom prst="rect">
            <a:avLst/>
          </a:prstGeom>
          <a:noFill/>
          <a:ln w="9525">
            <a:noFill/>
            <a:miter lim="800000"/>
            <a:headEnd/>
            <a:tailEnd/>
          </a:ln>
          <a:effectLst/>
        </p:spPr>
        <p:txBody>
          <a:bodyPr anchor="ctr"/>
          <a:lstStyle>
            <a:lvl1pPr>
              <a:buSzPct val="100000"/>
              <a:buFont typeface="Calibri" panose="020F0502020204030204" pitchFamily="34" charset="0"/>
              <a:defRPr>
                <a:solidFill>
                  <a:schemeClr val="tx1"/>
                </a:solidFill>
                <a:latin typeface="Calibri" panose="020F0502020204030204" pitchFamily="34" charset="0"/>
                <a:cs typeface="Arial" panose="020B0604020202020204" pitchFamily="34" charset="0"/>
              </a:defRPr>
            </a:lvl1pPr>
            <a:lvl2pPr marL="742950" indent="-285750">
              <a:buSzPct val="100000"/>
              <a:buFont typeface="Calibri" panose="020F0502020204030204" pitchFamily="34" charset="0"/>
              <a:defRPr>
                <a:solidFill>
                  <a:schemeClr val="tx1"/>
                </a:solidFill>
                <a:latin typeface="Calibri" panose="020F0502020204030204" pitchFamily="34" charset="0"/>
                <a:cs typeface="Arial" panose="020B0604020202020204" pitchFamily="34" charset="0"/>
              </a:defRPr>
            </a:lvl2pPr>
            <a:lvl3pPr marL="1143000" indent="-228600">
              <a:buSzPct val="100000"/>
              <a:buFont typeface="Calibri" panose="020F0502020204030204" pitchFamily="34" charset="0"/>
              <a:defRPr>
                <a:solidFill>
                  <a:schemeClr val="tx1"/>
                </a:solidFill>
                <a:latin typeface="Calibri" panose="020F0502020204030204" pitchFamily="34" charset="0"/>
                <a:cs typeface="Arial" panose="020B0604020202020204" pitchFamily="34" charset="0"/>
              </a:defRPr>
            </a:lvl3pPr>
            <a:lvl4pPr marL="1600200" indent="-228600">
              <a:buSzPct val="100000"/>
              <a:buFont typeface="Calibri" panose="020F0502020204030204" pitchFamily="34" charset="0"/>
              <a:defRPr>
                <a:solidFill>
                  <a:schemeClr val="tx1"/>
                </a:solidFill>
                <a:latin typeface="Calibri" panose="020F0502020204030204" pitchFamily="34" charset="0"/>
                <a:cs typeface="Arial" panose="020B0604020202020204" pitchFamily="34" charset="0"/>
              </a:defRPr>
            </a:lvl4pPr>
            <a:lvl5pPr marL="2057400" indent="-228600">
              <a:buSzPct val="100000"/>
              <a:buFont typeface="Calibri" panose="020F0502020204030204" pitchFamily="34" charse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buSzPct val="100000"/>
              <a:buFont typeface="Calibri" panose="020F0502020204030204" pitchFamily="34" charset="0"/>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buSzPct val="100000"/>
              <a:buFont typeface="Calibri" panose="020F0502020204030204" pitchFamily="34" charset="0"/>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buSzPct val="100000"/>
              <a:buFont typeface="Calibri" panose="020F0502020204030204" pitchFamily="34" charset="0"/>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buSzPct val="100000"/>
              <a:buFont typeface="Calibri" panose="020F0502020204030204" pitchFamily="34" charset="0"/>
              <a:defRPr>
                <a:solidFill>
                  <a:schemeClr val="tx1"/>
                </a:solidFill>
                <a:latin typeface="Calibri" panose="020F0502020204030204" pitchFamily="34" charset="0"/>
                <a:cs typeface="Arial" panose="020B0604020202020204" pitchFamily="34" charset="0"/>
              </a:defRPr>
            </a:lvl9pPr>
          </a:lstStyle>
          <a:p>
            <a:pPr algn="ctr"/>
            <a:r>
              <a:rPr lang="sr-Cyrl-CS" altLang="x-none" sz="4400" b="1">
                <a:solidFill>
                  <a:srgbClr val="363636"/>
                </a:solidFill>
                <a:latin typeface="Times New Roman" panose="02020603050405020304" pitchFamily="18" charset="0"/>
                <a:cs typeface="Times New Roman" panose="02020603050405020304" pitchFamily="18" charset="0"/>
              </a:rPr>
              <a:t>Терапија</a:t>
            </a:r>
            <a:r>
              <a:rPr lang="en-US" altLang="x-none" sz="4400" b="1">
                <a:solidFill>
                  <a:srgbClr val="363636"/>
                </a:solidFill>
                <a:latin typeface="Times New Roman" panose="02020603050405020304" pitchFamily="18" charset="0"/>
                <a:cs typeface="Times New Roman" panose="02020603050405020304" pitchFamily="18" charset="0"/>
              </a:rPr>
              <a:t> SLE</a:t>
            </a:r>
          </a:p>
        </p:txBody>
      </p:sp>
      <p:sp>
        <p:nvSpPr>
          <p:cNvPr id="7" name="Rectangle 3"/>
          <p:cNvSpPr txBox="1">
            <a:spLocks noChangeArrowheads="1"/>
          </p:cNvSpPr>
          <p:nvPr/>
        </p:nvSpPr>
        <p:spPr bwMode="auto">
          <a:xfrm>
            <a:off x="0" y="2060575"/>
            <a:ext cx="9144000" cy="4968875"/>
          </a:xfrm>
          <a:prstGeom prst="rect">
            <a:avLst/>
          </a:prstGeom>
          <a:noFill/>
          <a:ln w="9525">
            <a:noFill/>
            <a:miter lim="800000"/>
            <a:headEnd/>
            <a:tailEnd/>
          </a:ln>
          <a:effectLst/>
        </p:spPr>
        <p:txBody>
          <a:bodyPr/>
          <a:lstStyle>
            <a:lvl1pPr>
              <a:buSzPct val="100000"/>
              <a:buFont typeface="Calibri" panose="020F0502020204030204" pitchFamily="34" charset="0"/>
              <a:defRPr>
                <a:solidFill>
                  <a:schemeClr val="tx1"/>
                </a:solidFill>
                <a:latin typeface="Calibri" panose="020F0502020204030204" pitchFamily="34" charset="0"/>
                <a:cs typeface="Arial" panose="020B0604020202020204" pitchFamily="34" charset="0"/>
              </a:defRPr>
            </a:lvl1pPr>
            <a:lvl2pPr marL="742950" indent="-285750">
              <a:buSzPct val="100000"/>
              <a:buFont typeface="Calibri" panose="020F0502020204030204" pitchFamily="34" charset="0"/>
              <a:defRPr>
                <a:solidFill>
                  <a:schemeClr val="tx1"/>
                </a:solidFill>
                <a:latin typeface="Calibri" panose="020F0502020204030204" pitchFamily="34" charset="0"/>
                <a:cs typeface="Arial" panose="020B0604020202020204" pitchFamily="34" charset="0"/>
              </a:defRPr>
            </a:lvl2pPr>
            <a:lvl3pPr marL="1143000" indent="-228600">
              <a:buSzPct val="100000"/>
              <a:buFont typeface="Calibri" panose="020F0502020204030204" pitchFamily="34" charset="0"/>
              <a:defRPr>
                <a:solidFill>
                  <a:schemeClr val="tx1"/>
                </a:solidFill>
                <a:latin typeface="Calibri" panose="020F0502020204030204" pitchFamily="34" charset="0"/>
                <a:cs typeface="Arial" panose="020B0604020202020204" pitchFamily="34" charset="0"/>
              </a:defRPr>
            </a:lvl3pPr>
            <a:lvl4pPr marL="1600200" indent="-228600">
              <a:buSzPct val="100000"/>
              <a:buFont typeface="Calibri" panose="020F0502020204030204" pitchFamily="34" charset="0"/>
              <a:defRPr>
                <a:solidFill>
                  <a:schemeClr val="tx1"/>
                </a:solidFill>
                <a:latin typeface="Calibri" panose="020F0502020204030204" pitchFamily="34" charset="0"/>
                <a:cs typeface="Arial" panose="020B0604020202020204" pitchFamily="34" charset="0"/>
              </a:defRPr>
            </a:lvl4pPr>
            <a:lvl5pPr marL="2057400" indent="-228600">
              <a:buSzPct val="100000"/>
              <a:buFont typeface="Calibri" panose="020F0502020204030204" pitchFamily="34" charse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buSzPct val="100000"/>
              <a:buFont typeface="Calibri" panose="020F0502020204030204" pitchFamily="34" charset="0"/>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buSzPct val="100000"/>
              <a:buFont typeface="Calibri" panose="020F0502020204030204" pitchFamily="34" charset="0"/>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buSzPct val="100000"/>
              <a:buFont typeface="Calibri" panose="020F0502020204030204" pitchFamily="34" charset="0"/>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buSzPct val="100000"/>
              <a:buFont typeface="Calibri" panose="020F0502020204030204" pitchFamily="34" charset="0"/>
              <a:defRPr>
                <a:solidFill>
                  <a:schemeClr val="tx1"/>
                </a:solidFill>
                <a:latin typeface="Calibri" panose="020F0502020204030204" pitchFamily="34" charset="0"/>
                <a:cs typeface="Arial" panose="020B0604020202020204" pitchFamily="34" charset="0"/>
              </a:defRPr>
            </a:lvl9pPr>
          </a:lstStyle>
          <a:p>
            <a:pPr eaLnBrk="1" hangingPunct="1">
              <a:lnSpc>
                <a:spcPct val="150000"/>
              </a:lnSpc>
            </a:pPr>
            <a:r>
              <a:rPr lang="en-US" altLang="x-none" sz="2400" b="1">
                <a:latin typeface="Times New Roman" panose="02020603050405020304" pitchFamily="18" charset="0"/>
                <a:cs typeface="Times New Roman" panose="02020603050405020304" pitchFamily="18" charset="0"/>
              </a:rPr>
              <a:t> Belimumab </a:t>
            </a:r>
            <a:r>
              <a:rPr lang="en-US" altLang="x-none" sz="2400">
                <a:latin typeface="Times New Roman" panose="02020603050405020304" pitchFamily="18" charset="0"/>
                <a:cs typeface="Times New Roman" panose="02020603050405020304" pitchFamily="18" charset="0"/>
              </a:rPr>
              <a:t>je</a:t>
            </a:r>
            <a:r>
              <a:rPr lang="sr-Cyrl-CS" altLang="x-none" sz="2400">
                <a:latin typeface="Times New Roman" panose="02020603050405020304" pitchFamily="18" charset="0"/>
                <a:cs typeface="Times New Roman" panose="02020603050405020304" pitchFamily="18" charset="0"/>
              </a:rPr>
              <a:t> хумано моноклонско антитело које специфично веује фактор активације Б лимфоцита (</a:t>
            </a:r>
            <a:r>
              <a:rPr lang="en-US" altLang="x-none" sz="2400">
                <a:latin typeface="Times New Roman" panose="02020603050405020304" pitchFamily="18" charset="0"/>
                <a:cs typeface="Times New Roman" panose="02020603050405020304" pitchFamily="18" charset="0"/>
              </a:rPr>
              <a:t>BAFF</a:t>
            </a:r>
            <a:r>
              <a:rPr lang="sr-Cyrl-CS" altLang="x-none" sz="2400">
                <a:latin typeface="Times New Roman" panose="02020603050405020304" pitchFamily="18" charset="0"/>
                <a:cs typeface="Times New Roman" panose="02020603050405020304" pitchFamily="18" charset="0"/>
              </a:rPr>
              <a:t> од енг. </a:t>
            </a:r>
            <a:r>
              <a:rPr lang="en-US" altLang="x-none" sz="2400">
                <a:latin typeface="Times New Roman" panose="02020603050405020304" pitchFamily="18" charset="0"/>
                <a:cs typeface="Times New Roman" panose="02020603050405020304" pitchFamily="18" charset="0"/>
              </a:rPr>
              <a:t>B</a:t>
            </a:r>
            <a:r>
              <a:rPr lang="sr-Cyrl-CS" altLang="x-none" sz="2400">
                <a:latin typeface="Times New Roman" panose="02020603050405020304" pitchFamily="18" charset="0"/>
                <a:cs typeface="Times New Roman" panose="02020603050405020304" pitchFamily="18" charset="0"/>
              </a:rPr>
              <a:t>-</a:t>
            </a:r>
            <a:r>
              <a:rPr lang="en-US" altLang="x-none" sz="2400">
                <a:latin typeface="Times New Roman" panose="02020603050405020304" pitchFamily="18" charset="0"/>
                <a:cs typeface="Times New Roman" panose="02020603050405020304" pitchFamily="18" charset="0"/>
              </a:rPr>
              <a:t>cell activating factor</a:t>
            </a:r>
            <a:r>
              <a:rPr lang="sr-Cyrl-CS" altLang="x-none" sz="2400">
                <a:latin typeface="Times New Roman" panose="02020603050405020304" pitchFamily="18" charset="0"/>
                <a:cs typeface="Times New Roman" panose="02020603050405020304" pitchFamily="18" charset="0"/>
              </a:rPr>
              <a:t>) и користи се у терапији</a:t>
            </a:r>
            <a:r>
              <a:rPr lang="en-GB" altLang="x-none" sz="2400">
                <a:latin typeface="Times New Roman" panose="02020603050405020304" pitchFamily="18" charset="0"/>
                <a:cs typeface="Times New Roman" panose="02020603050405020304" pitchFamily="18" charset="0"/>
              </a:rPr>
              <a:t> </a:t>
            </a:r>
            <a:r>
              <a:rPr lang="sr-Cyrl-CS" altLang="x-none" sz="2400">
                <a:solidFill>
                  <a:srgbClr val="000000"/>
                </a:solidFill>
                <a:latin typeface="Times New Roman" panose="02020603050405020304" pitchFamily="18" charset="0"/>
                <a:cs typeface="Times New Roman" panose="02020603050405020304" pitchFamily="18" charset="0"/>
              </a:rPr>
              <a:t>системског еритемског лупуса</a:t>
            </a:r>
            <a:r>
              <a:rPr lang="en-GB" altLang="x-none" sz="2400">
                <a:solidFill>
                  <a:srgbClr val="000000"/>
                </a:solidFill>
                <a:latin typeface="Times New Roman" panose="02020603050405020304" pitchFamily="18" charset="0"/>
                <a:cs typeface="Times New Roman" panose="02020603050405020304" pitchFamily="18" charset="0"/>
              </a:rPr>
              <a:t>.</a:t>
            </a:r>
          </a:p>
          <a:p>
            <a:pPr eaLnBrk="1" hangingPunct="1">
              <a:lnSpc>
                <a:spcPct val="150000"/>
              </a:lnSpc>
            </a:pPr>
            <a:r>
              <a:rPr lang="sr-Cyrl-CS" altLang="x-none" sz="2400">
                <a:latin typeface="Times New Roman" panose="02020603050405020304" pitchFamily="18" charset="0"/>
                <a:cs typeface="Times New Roman" panose="02020603050405020304" pitchFamily="18" charset="0"/>
              </a:rPr>
              <a:t>За терапију </a:t>
            </a:r>
            <a:r>
              <a:rPr lang="en-GB" altLang="x-none" sz="2400">
                <a:latin typeface="Times New Roman" panose="02020603050405020304" pitchFamily="18" charset="0"/>
                <a:cs typeface="Times New Roman" panose="02020603050405020304" pitchFamily="18" charset="0"/>
              </a:rPr>
              <a:t>SLE</a:t>
            </a:r>
            <a:r>
              <a:rPr lang="sr-Cyrl-CS" altLang="x-none" sz="2400">
                <a:latin typeface="Times New Roman" panose="02020603050405020304" pitchFamily="18" charset="0"/>
                <a:cs typeface="Times New Roman" panose="02020603050405020304" pitchFamily="18" charset="0"/>
              </a:rPr>
              <a:t> је</a:t>
            </a:r>
            <a:r>
              <a:rPr lang="en-GB" altLang="x-none" sz="2400">
                <a:latin typeface="Times New Roman" panose="02020603050405020304" pitchFamily="18" charset="0"/>
                <a:cs typeface="Times New Roman" panose="02020603050405020304" pitchFamily="18" charset="0"/>
              </a:rPr>
              <a:t> </a:t>
            </a:r>
            <a:r>
              <a:rPr lang="sr-Cyrl-CS" altLang="x-none" sz="2400">
                <a:latin typeface="Times New Roman" panose="02020603050405020304" pitchFamily="18" charset="0"/>
                <a:cs typeface="Times New Roman" panose="02020603050405020304" pitchFamily="18" charset="0"/>
              </a:rPr>
              <a:t>одобрено 201</a:t>
            </a:r>
            <a:r>
              <a:rPr lang="en-GB" altLang="x-none" sz="2400">
                <a:latin typeface="Times New Roman" panose="02020603050405020304" pitchFamily="18" charset="0"/>
                <a:cs typeface="Times New Roman" panose="02020603050405020304" pitchFamily="18" charset="0"/>
              </a:rPr>
              <a:t>1</a:t>
            </a:r>
            <a:r>
              <a:rPr lang="sr-Cyrl-CS" altLang="x-none" sz="2400">
                <a:latin typeface="Times New Roman" panose="02020603050405020304" pitchFamily="18" charset="0"/>
                <a:cs typeface="Times New Roman" panose="02020603050405020304" pitchFamily="18" charset="0"/>
              </a:rPr>
              <a:t>. године</a:t>
            </a:r>
            <a:endParaRPr lang="en-US" altLang="x-none" sz="2400">
              <a:latin typeface="Times New Roman" panose="02020603050405020304" pitchFamily="18" charset="0"/>
              <a:cs typeface="Times New Roman" panose="02020603050405020304" pitchFamily="18" charset="0"/>
            </a:endParaRPr>
          </a:p>
          <a:p>
            <a:pPr eaLnBrk="1" hangingPunct="1">
              <a:lnSpc>
                <a:spcPct val="150000"/>
              </a:lnSpc>
            </a:pPr>
            <a:r>
              <a:rPr lang="sr-Cyrl-CS" altLang="x-none" sz="2400">
                <a:solidFill>
                  <a:srgbClr val="000000"/>
                </a:solidFill>
                <a:latin typeface="Times New Roman" panose="02020603050405020304" pitchFamily="18" charset="0"/>
                <a:cs typeface="Times New Roman" panose="02020603050405020304" pitchFamily="18" charset="0"/>
              </a:rPr>
              <a:t> </a:t>
            </a:r>
          </a:p>
        </p:txBody>
      </p:sp>
    </p:spTree>
    <p:extLst>
      <p:ext uri="{BB962C8B-B14F-4D97-AF65-F5344CB8AC3E}">
        <p14:creationId xmlns="" xmlns:p14="http://schemas.microsoft.com/office/powerpoint/2010/main" val="355084304"/>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Picture 6"/>
          <p:cNvPicPr>
            <a:picLocks noGrp="1" noChangeAspect="1" noChangeArrowheads="1"/>
          </p:cNvPicPr>
          <p:nvPr>
            <p:ph idx="1"/>
          </p:nvPr>
        </p:nvPicPr>
        <p:blipFill>
          <a:blip r:embed="rId2" cstate="print"/>
          <a:srcRect/>
          <a:stretch>
            <a:fillRect/>
          </a:stretch>
        </p:blipFill>
        <p:spPr>
          <a:xfrm>
            <a:off x="827088" y="1327150"/>
            <a:ext cx="7489825" cy="4773613"/>
          </a:xfrm>
        </p:spPr>
      </p:pic>
      <p:sp>
        <p:nvSpPr>
          <p:cNvPr id="4" name="Rectangle 3"/>
          <p:cNvSpPr/>
          <p:nvPr/>
        </p:nvSpPr>
        <p:spPr>
          <a:xfrm>
            <a:off x="0" y="0"/>
            <a:ext cx="9144000" cy="1016000"/>
          </a:xfrm>
          <a:prstGeom prst="rect">
            <a:avLst/>
          </a:prstGeom>
        </p:spPr>
        <p:txBody>
          <a:bodyPr>
            <a:spAutoFit/>
          </a:bodyPr>
          <a:lstStyle/>
          <a:p>
            <a:r>
              <a:rPr lang="sr-Cyrl-CS" sz="3000" b="1" dirty="0">
                <a:solidFill>
                  <a:srgbClr val="000000"/>
                </a:solidFill>
                <a:latin typeface="Palatino Linotype" pitchFamily="18" charset="0"/>
              </a:rPr>
              <a:t>Значајне разлике за дијагнозу реуматоидног артритиса и системског еритемског лупуса</a:t>
            </a:r>
            <a:endParaRPr lang="en-US" sz="3000" dirty="0">
              <a:solidFill>
                <a:srgbClr val="000000"/>
              </a:solidFill>
            </a:endParaRP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2" name="object 4"/>
          <p:cNvSpPr>
            <a:spLocks noChangeArrowheads="1"/>
          </p:cNvSpPr>
          <p:nvPr/>
        </p:nvSpPr>
        <p:spPr bwMode="auto">
          <a:xfrm>
            <a:off x="827584" y="3122513"/>
            <a:ext cx="7356475" cy="1012825"/>
          </a:xfrm>
          <a:prstGeom prst="rect">
            <a:avLst/>
          </a:prstGeom>
          <a:noFill/>
          <a:ln w="9525" algn="ctr">
            <a:noFill/>
            <a:round/>
            <a:headEnd/>
            <a:tailEnd/>
          </a:ln>
        </p:spPr>
        <p:txBody>
          <a:bodyPr lIns="0" tIns="0" rIns="0" bIns="0"/>
          <a:lstStyle/>
          <a:p>
            <a:pPr>
              <a:lnSpc>
                <a:spcPts val="3763"/>
              </a:lnSpc>
            </a:pPr>
            <a:r>
              <a:rPr lang="ru-RU" sz="2800" dirty="0">
                <a:solidFill>
                  <a:srgbClr val="000000"/>
                </a:solidFill>
                <a:latin typeface="Times New Roman" pitchFamily="18" charset="0"/>
                <a:cs typeface="Times New Roman" pitchFamily="18" charset="0"/>
              </a:rPr>
              <a:t>– мултисистемска аутоимунска болест</a:t>
            </a:r>
          </a:p>
        </p:txBody>
      </p:sp>
      <p:sp>
        <p:nvSpPr>
          <p:cNvPr id="78853" name="object 5"/>
          <p:cNvSpPr>
            <a:spLocks noChangeArrowheads="1"/>
          </p:cNvSpPr>
          <p:nvPr/>
        </p:nvSpPr>
        <p:spPr bwMode="auto">
          <a:xfrm>
            <a:off x="539552" y="3636863"/>
            <a:ext cx="7992888" cy="1866900"/>
          </a:xfrm>
          <a:prstGeom prst="rect">
            <a:avLst/>
          </a:prstGeom>
          <a:noFill/>
          <a:ln w="9525" algn="ctr">
            <a:noFill/>
            <a:round/>
            <a:headEnd/>
            <a:tailEnd/>
          </a:ln>
        </p:spPr>
        <p:txBody>
          <a:bodyPr lIns="0" tIns="0" rIns="0" bIns="0"/>
          <a:lstStyle/>
          <a:p>
            <a:pPr marL="285750">
              <a:lnSpc>
                <a:spcPts val="3763"/>
              </a:lnSpc>
            </a:pPr>
            <a:r>
              <a:rPr lang="ru-RU" sz="2800" dirty="0">
                <a:solidFill>
                  <a:srgbClr val="000000"/>
                </a:solidFill>
                <a:latin typeface="Times New Roman" pitchFamily="18" charset="0"/>
                <a:cs typeface="Times New Roman" pitchFamily="18" charset="0"/>
              </a:rPr>
              <a:t>– повећано таложење колагена </a:t>
            </a:r>
            <a:r>
              <a:rPr lang="ru-RU" sz="2800" dirty="0" smtClean="0">
                <a:solidFill>
                  <a:srgbClr val="000000"/>
                </a:solidFill>
                <a:latin typeface="Times New Roman" pitchFamily="18" charset="0"/>
                <a:cs typeface="Times New Roman" pitchFamily="18" charset="0"/>
              </a:rPr>
              <a:t>у интерстицијуму    </a:t>
            </a:r>
          </a:p>
          <a:p>
            <a:pPr marL="285750">
              <a:lnSpc>
                <a:spcPts val="3763"/>
              </a:lnSpc>
            </a:pPr>
            <a:r>
              <a:rPr lang="ru-RU" sz="2800" dirty="0" smtClean="0">
                <a:solidFill>
                  <a:srgbClr val="000000"/>
                </a:solidFill>
                <a:latin typeface="Times New Roman" pitchFamily="18" charset="0"/>
                <a:cs typeface="Times New Roman" pitchFamily="18" charset="0"/>
              </a:rPr>
              <a:t>   малих </a:t>
            </a:r>
            <a:r>
              <a:rPr lang="ru-RU" sz="2800" dirty="0">
                <a:solidFill>
                  <a:srgbClr val="000000"/>
                </a:solidFill>
                <a:latin typeface="Times New Roman" pitchFamily="18" charset="0"/>
                <a:cs typeface="Times New Roman" pitchFamily="18" charset="0"/>
              </a:rPr>
              <a:t>артерија </a:t>
            </a:r>
            <a:r>
              <a:rPr lang="ru-RU" sz="2800" dirty="0" smtClean="0">
                <a:solidFill>
                  <a:srgbClr val="000000"/>
                </a:solidFill>
                <a:latin typeface="Times New Roman" pitchFamily="18" charset="0"/>
                <a:cs typeface="Times New Roman" pitchFamily="18" charset="0"/>
              </a:rPr>
              <a:t>и везивном </a:t>
            </a:r>
            <a:r>
              <a:rPr lang="ru-RU" sz="2800" dirty="0">
                <a:solidFill>
                  <a:srgbClr val="000000"/>
                </a:solidFill>
                <a:latin typeface="Times New Roman" pitchFamily="18" charset="0"/>
                <a:cs typeface="Times New Roman" pitchFamily="18" charset="0"/>
              </a:rPr>
              <a:t>ткиву</a:t>
            </a:r>
          </a:p>
        </p:txBody>
      </p:sp>
      <p:sp>
        <p:nvSpPr>
          <p:cNvPr id="78854" name="object 6"/>
          <p:cNvSpPr>
            <a:spLocks noChangeArrowheads="1"/>
          </p:cNvSpPr>
          <p:nvPr/>
        </p:nvSpPr>
        <p:spPr bwMode="auto">
          <a:xfrm>
            <a:off x="809823" y="4653136"/>
            <a:ext cx="7794625" cy="1012825"/>
          </a:xfrm>
          <a:prstGeom prst="rect">
            <a:avLst/>
          </a:prstGeom>
          <a:noFill/>
          <a:ln w="9525" algn="ctr">
            <a:noFill/>
            <a:round/>
            <a:headEnd/>
            <a:tailEnd/>
          </a:ln>
        </p:spPr>
        <p:txBody>
          <a:bodyPr lIns="0" tIns="0" rIns="0" bIns="0"/>
          <a:lstStyle/>
          <a:p>
            <a:pPr>
              <a:lnSpc>
                <a:spcPts val="3763"/>
              </a:lnSpc>
            </a:pPr>
            <a:r>
              <a:rPr lang="ru-RU" sz="2800" dirty="0">
                <a:solidFill>
                  <a:srgbClr val="000000"/>
                </a:solidFill>
                <a:latin typeface="Times New Roman" pitchFamily="18" charset="0"/>
                <a:cs typeface="Times New Roman" pitchFamily="18" charset="0"/>
              </a:rPr>
              <a:t>– фиброза коже и других органа (плућа)</a:t>
            </a:r>
          </a:p>
        </p:txBody>
      </p:sp>
      <p:sp>
        <p:nvSpPr>
          <p:cNvPr id="7" name="Rectangle 6"/>
          <p:cNvSpPr/>
          <p:nvPr/>
        </p:nvSpPr>
        <p:spPr>
          <a:xfrm>
            <a:off x="395536" y="2227898"/>
            <a:ext cx="8424936" cy="913070"/>
          </a:xfrm>
          <a:prstGeom prst="rect">
            <a:avLst/>
          </a:prstGeom>
        </p:spPr>
        <p:txBody>
          <a:bodyPr wrap="square">
            <a:spAutoFit/>
          </a:bodyPr>
          <a:lstStyle/>
          <a:p>
            <a:pPr marL="342900">
              <a:lnSpc>
                <a:spcPts val="3225"/>
              </a:lnSpc>
            </a:pPr>
            <a:r>
              <a:rPr lang="ru-RU" sz="2800" dirty="0" smtClean="0">
                <a:solidFill>
                  <a:srgbClr val="000000"/>
                </a:solidFill>
                <a:latin typeface="Times New Roman" pitchFamily="18" charset="0"/>
                <a:cs typeface="Times New Roman" pitchFamily="18" charset="0"/>
              </a:rPr>
              <a:t>– Склеродерма је једно од најтежих аутоимунских </a:t>
            </a:r>
          </a:p>
          <a:p>
            <a:pPr marL="342900">
              <a:lnSpc>
                <a:spcPts val="3225"/>
              </a:lnSpc>
            </a:pPr>
            <a:r>
              <a:rPr lang="ru-RU" sz="2800" dirty="0" smtClean="0">
                <a:solidFill>
                  <a:srgbClr val="000000"/>
                </a:solidFill>
                <a:latin typeface="Times New Roman" pitchFamily="18" charset="0"/>
                <a:cs typeface="Times New Roman" pitchFamily="18" charset="0"/>
              </a:rPr>
              <a:t>   болести везивног ткива</a:t>
            </a:r>
            <a:endParaRPr lang="ru-RU" sz="2800" dirty="0">
              <a:solidFill>
                <a:srgbClr val="000000"/>
              </a:solidFill>
              <a:latin typeface="Times New Roman" pitchFamily="18" charset="0"/>
              <a:cs typeface="Times New Roman" pitchFamily="18" charset="0"/>
            </a:endParaRPr>
          </a:p>
        </p:txBody>
      </p:sp>
      <p:sp>
        <p:nvSpPr>
          <p:cNvPr id="8" name="Rectangle 7"/>
          <p:cNvSpPr/>
          <p:nvPr/>
        </p:nvSpPr>
        <p:spPr>
          <a:xfrm>
            <a:off x="-36512" y="260648"/>
            <a:ext cx="7992888" cy="1349087"/>
          </a:xfrm>
          <a:prstGeom prst="rect">
            <a:avLst/>
          </a:prstGeom>
        </p:spPr>
        <p:txBody>
          <a:bodyPr wrap="square">
            <a:spAutoFit/>
          </a:bodyPr>
          <a:lstStyle/>
          <a:p>
            <a:pPr marL="1647825" algn="ctr">
              <a:lnSpc>
                <a:spcPts val="4850"/>
              </a:lnSpc>
            </a:pPr>
            <a:r>
              <a:rPr lang="ru-RU" sz="3600" b="1" dirty="0" smtClean="0">
                <a:solidFill>
                  <a:srgbClr val="C00000"/>
                </a:solidFill>
                <a:latin typeface="Times New Roman" pitchFamily="18" charset="0"/>
                <a:cs typeface="Times New Roman" pitchFamily="18" charset="0"/>
              </a:rPr>
              <a:t>СИСТЕМСКА СКЛЕРОЗА/ СКЛЕРОДЕРМА</a:t>
            </a:r>
            <a:endParaRPr lang="ru-RU" sz="3600" b="1" dirty="0">
              <a:solidFill>
                <a:srgbClr val="C00000"/>
              </a:solidFill>
              <a:latin typeface="Times New Roman" pitchFamily="18" charset="0"/>
              <a:cs typeface="Times New Roman" pitchFamily="18" charset="0"/>
            </a:endParaRPr>
          </a:p>
        </p:txBody>
      </p:sp>
    </p:spTree>
  </p:cSld>
  <p:clrMapOvr>
    <a:masterClrMapping/>
  </p:clrMapOv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object 3"/>
          <p:cNvSpPr>
            <a:spLocks noChangeArrowheads="1"/>
          </p:cNvSpPr>
          <p:nvPr/>
        </p:nvSpPr>
        <p:spPr bwMode="auto">
          <a:xfrm>
            <a:off x="107504" y="332656"/>
            <a:ext cx="9226550" cy="1447800"/>
          </a:xfrm>
          <a:prstGeom prst="rect">
            <a:avLst/>
          </a:prstGeom>
          <a:noFill/>
          <a:ln w="9525" algn="ctr">
            <a:noFill/>
            <a:round/>
            <a:headEnd/>
            <a:tailEnd/>
          </a:ln>
        </p:spPr>
        <p:txBody>
          <a:bodyPr lIns="0" tIns="0" rIns="0" bIns="0"/>
          <a:lstStyle/>
          <a:p>
            <a:pPr algn="ctr">
              <a:lnSpc>
                <a:spcPts val="5388"/>
              </a:lnSpc>
            </a:pPr>
            <a:r>
              <a:rPr lang="ru-RU" sz="3600" b="1" dirty="0">
                <a:solidFill>
                  <a:srgbClr val="C00000"/>
                </a:solidFill>
                <a:latin typeface="Times New Roman" pitchFamily="18" charset="0"/>
                <a:cs typeface="Times New Roman" pitchFamily="18" charset="0"/>
              </a:rPr>
              <a:t>Класификациони критеријуми</a:t>
            </a:r>
          </a:p>
        </p:txBody>
      </p:sp>
      <p:sp>
        <p:nvSpPr>
          <p:cNvPr id="79876" name="object 4"/>
          <p:cNvSpPr>
            <a:spLocks noChangeArrowheads="1"/>
          </p:cNvSpPr>
          <p:nvPr/>
        </p:nvSpPr>
        <p:spPr bwMode="auto">
          <a:xfrm>
            <a:off x="3692525" y="936625"/>
            <a:ext cx="2520950" cy="1446213"/>
          </a:xfrm>
          <a:prstGeom prst="rect">
            <a:avLst/>
          </a:prstGeom>
          <a:noFill/>
          <a:ln w="9525" algn="ctr">
            <a:noFill/>
            <a:round/>
            <a:headEnd/>
            <a:tailEnd/>
          </a:ln>
        </p:spPr>
        <p:txBody>
          <a:bodyPr lIns="0" tIns="0" rIns="0" bIns="0"/>
          <a:lstStyle/>
          <a:p>
            <a:pPr>
              <a:lnSpc>
                <a:spcPts val="5388"/>
              </a:lnSpc>
            </a:pPr>
            <a:r>
              <a:rPr lang="ru-RU" sz="3600" b="1" dirty="0">
                <a:solidFill>
                  <a:srgbClr val="C00000"/>
                </a:solidFill>
                <a:latin typeface="Times New Roman" pitchFamily="18" charset="0"/>
                <a:cs typeface="Times New Roman" pitchFamily="18" charset="0"/>
              </a:rPr>
              <a:t>за SSc</a:t>
            </a:r>
          </a:p>
        </p:txBody>
      </p:sp>
      <p:sp>
        <p:nvSpPr>
          <p:cNvPr id="79877" name="object 5"/>
          <p:cNvSpPr>
            <a:spLocks noChangeArrowheads="1"/>
          </p:cNvSpPr>
          <p:nvPr/>
        </p:nvSpPr>
        <p:spPr bwMode="auto">
          <a:xfrm>
            <a:off x="701675" y="1988840"/>
            <a:ext cx="8636000" cy="1954212"/>
          </a:xfrm>
          <a:prstGeom prst="rect">
            <a:avLst/>
          </a:prstGeom>
          <a:noFill/>
          <a:ln w="9525" algn="ctr">
            <a:noFill/>
            <a:round/>
            <a:headEnd/>
            <a:tailEnd/>
          </a:ln>
        </p:spPr>
        <p:txBody>
          <a:bodyPr lIns="0" tIns="0" rIns="0" bIns="0"/>
          <a:lstStyle/>
          <a:p>
            <a:pPr marL="342900">
              <a:lnSpc>
                <a:spcPts val="3763"/>
              </a:lnSpc>
            </a:pPr>
            <a:r>
              <a:rPr lang="ru-RU" sz="2800" dirty="0">
                <a:solidFill>
                  <a:srgbClr val="000000"/>
                </a:solidFill>
                <a:latin typeface="Times New Roman" pitchFamily="18" charset="0"/>
                <a:cs typeface="Times New Roman" pitchFamily="18" charset="0"/>
              </a:rPr>
              <a:t>• </a:t>
            </a:r>
            <a:r>
              <a:rPr lang="ru-RU" sz="2800" b="1" dirty="0">
                <a:solidFill>
                  <a:srgbClr val="000000"/>
                </a:solidFill>
                <a:latin typeface="Times New Roman" pitchFamily="18" charset="0"/>
                <a:cs typeface="Times New Roman" pitchFamily="18" charset="0"/>
              </a:rPr>
              <a:t>Главни критеријум</a:t>
            </a:r>
          </a:p>
          <a:p>
            <a:pPr marL="342900">
              <a:lnSpc>
                <a:spcPts val="3763"/>
              </a:lnSpc>
              <a:spcBef>
                <a:spcPts val="225"/>
              </a:spcBef>
            </a:pPr>
            <a:r>
              <a:rPr lang="ru-RU" sz="2800" dirty="0">
                <a:solidFill>
                  <a:srgbClr val="000000"/>
                </a:solidFill>
                <a:latin typeface="Times New Roman" pitchFamily="18" charset="0"/>
                <a:cs typeface="Times New Roman" pitchFamily="18" charset="0"/>
              </a:rPr>
              <a:t>1. Склеродактилија и склеродермне промене</a:t>
            </a:r>
          </a:p>
          <a:p>
            <a:pPr marL="342900">
              <a:lnSpc>
                <a:spcPts val="3350"/>
              </a:lnSpc>
            </a:pPr>
            <a:r>
              <a:rPr lang="ru-RU" sz="2800" dirty="0">
                <a:solidFill>
                  <a:srgbClr val="000000"/>
                </a:solidFill>
                <a:latin typeface="Times New Roman" pitchFamily="18" charset="0"/>
                <a:cs typeface="Times New Roman" pitchFamily="18" charset="0"/>
              </a:rPr>
              <a:t>проксимално од </a:t>
            </a:r>
            <a:r>
              <a:rPr lang="ru-RU" sz="2800" dirty="0" smtClean="0">
                <a:solidFill>
                  <a:srgbClr val="000000"/>
                </a:solidFill>
                <a:latin typeface="Times New Roman" pitchFamily="18" charset="0"/>
                <a:cs typeface="Times New Roman" pitchFamily="18" charset="0"/>
              </a:rPr>
              <a:t>метакарпофалангеалних (MCP) </a:t>
            </a:r>
            <a:r>
              <a:rPr lang="ru-RU" sz="2800" dirty="0">
                <a:solidFill>
                  <a:srgbClr val="000000"/>
                </a:solidFill>
                <a:latin typeface="Times New Roman" pitchFamily="18" charset="0"/>
                <a:cs typeface="Times New Roman" pitchFamily="18" charset="0"/>
              </a:rPr>
              <a:t>зглобова шака</a:t>
            </a:r>
          </a:p>
        </p:txBody>
      </p:sp>
      <p:sp>
        <p:nvSpPr>
          <p:cNvPr id="79878" name="object 6"/>
          <p:cNvSpPr>
            <a:spLocks noChangeArrowheads="1"/>
          </p:cNvSpPr>
          <p:nvPr/>
        </p:nvSpPr>
        <p:spPr bwMode="auto">
          <a:xfrm>
            <a:off x="1009451" y="3839170"/>
            <a:ext cx="5284788" cy="1012825"/>
          </a:xfrm>
          <a:prstGeom prst="rect">
            <a:avLst/>
          </a:prstGeom>
          <a:noFill/>
          <a:ln w="9525" algn="ctr">
            <a:noFill/>
            <a:round/>
            <a:headEnd/>
            <a:tailEnd/>
          </a:ln>
        </p:spPr>
        <p:txBody>
          <a:bodyPr lIns="0" tIns="0" rIns="0" bIns="0"/>
          <a:lstStyle/>
          <a:p>
            <a:pPr>
              <a:lnSpc>
                <a:spcPts val="3763"/>
              </a:lnSpc>
            </a:pPr>
            <a:r>
              <a:rPr lang="ru-RU" sz="2800">
                <a:solidFill>
                  <a:srgbClr val="000000"/>
                </a:solidFill>
                <a:latin typeface="Times New Roman" pitchFamily="18" charset="0"/>
                <a:cs typeface="Times New Roman" pitchFamily="18" charset="0"/>
              </a:rPr>
              <a:t>• </a:t>
            </a:r>
            <a:r>
              <a:rPr lang="ru-RU" sz="2800" b="1">
                <a:solidFill>
                  <a:srgbClr val="000000"/>
                </a:solidFill>
                <a:latin typeface="Times New Roman" pitchFamily="18" charset="0"/>
                <a:cs typeface="Times New Roman" pitchFamily="18" charset="0"/>
              </a:rPr>
              <a:t>Споредни критеријуми</a:t>
            </a:r>
          </a:p>
        </p:txBody>
      </p:sp>
      <p:sp>
        <p:nvSpPr>
          <p:cNvPr id="79879" name="object 7"/>
          <p:cNvSpPr>
            <a:spLocks noChangeArrowheads="1"/>
          </p:cNvSpPr>
          <p:nvPr/>
        </p:nvSpPr>
        <p:spPr bwMode="auto">
          <a:xfrm>
            <a:off x="1009451" y="4353520"/>
            <a:ext cx="8747125" cy="1012825"/>
          </a:xfrm>
          <a:prstGeom prst="rect">
            <a:avLst/>
          </a:prstGeom>
          <a:noFill/>
          <a:ln w="9525" algn="ctr">
            <a:noFill/>
            <a:round/>
            <a:headEnd/>
            <a:tailEnd/>
          </a:ln>
        </p:spPr>
        <p:txBody>
          <a:bodyPr lIns="0" tIns="0" rIns="0" bIns="0"/>
          <a:lstStyle/>
          <a:p>
            <a:pPr>
              <a:lnSpc>
                <a:spcPts val="3763"/>
              </a:lnSpc>
            </a:pPr>
            <a:r>
              <a:rPr lang="ru-RU" sz="2800">
                <a:solidFill>
                  <a:srgbClr val="000000"/>
                </a:solidFill>
                <a:latin typeface="Times New Roman" pitchFamily="18" charset="0"/>
                <a:cs typeface="Times New Roman" pitchFamily="18" charset="0"/>
              </a:rPr>
              <a:t>1. Ранице или ожиљци на јагодицама прстију</a:t>
            </a:r>
          </a:p>
        </p:txBody>
      </p:sp>
      <p:sp>
        <p:nvSpPr>
          <p:cNvPr id="79880" name="object 8"/>
          <p:cNvSpPr>
            <a:spLocks noChangeArrowheads="1"/>
          </p:cNvSpPr>
          <p:nvPr/>
        </p:nvSpPr>
        <p:spPr bwMode="auto">
          <a:xfrm>
            <a:off x="1188591" y="4780558"/>
            <a:ext cx="1395413" cy="1012825"/>
          </a:xfrm>
          <a:prstGeom prst="rect">
            <a:avLst/>
          </a:prstGeom>
          <a:noFill/>
          <a:ln w="9525" algn="ctr">
            <a:noFill/>
            <a:round/>
            <a:headEnd/>
            <a:tailEnd/>
          </a:ln>
        </p:spPr>
        <p:txBody>
          <a:bodyPr lIns="0" tIns="0" rIns="0" bIns="0"/>
          <a:lstStyle/>
          <a:p>
            <a:pPr>
              <a:lnSpc>
                <a:spcPts val="3775"/>
              </a:lnSpc>
            </a:pPr>
            <a:r>
              <a:rPr lang="ru-RU" sz="2800">
                <a:solidFill>
                  <a:srgbClr val="000000"/>
                </a:solidFill>
                <a:latin typeface="Times New Roman" pitchFamily="18" charset="0"/>
                <a:cs typeface="Times New Roman" pitchFamily="18" charset="0"/>
              </a:rPr>
              <a:t>шака</a:t>
            </a:r>
          </a:p>
        </p:txBody>
      </p:sp>
      <p:sp>
        <p:nvSpPr>
          <p:cNvPr id="79881" name="object 9"/>
          <p:cNvSpPr>
            <a:spLocks noChangeArrowheads="1"/>
          </p:cNvSpPr>
          <p:nvPr/>
        </p:nvSpPr>
        <p:spPr bwMode="auto">
          <a:xfrm>
            <a:off x="1009451" y="5296495"/>
            <a:ext cx="7329488" cy="1012825"/>
          </a:xfrm>
          <a:prstGeom prst="rect">
            <a:avLst/>
          </a:prstGeom>
          <a:noFill/>
          <a:ln w="9525" algn="ctr">
            <a:noFill/>
            <a:round/>
            <a:headEnd/>
            <a:tailEnd/>
          </a:ln>
        </p:spPr>
        <p:txBody>
          <a:bodyPr lIns="0" tIns="0" rIns="0" bIns="0"/>
          <a:lstStyle/>
          <a:p>
            <a:pPr>
              <a:lnSpc>
                <a:spcPts val="3763"/>
              </a:lnSpc>
            </a:pPr>
            <a:r>
              <a:rPr lang="ru-RU" sz="2800">
                <a:solidFill>
                  <a:srgbClr val="000000"/>
                </a:solidFill>
                <a:latin typeface="Times New Roman" pitchFamily="18" charset="0"/>
                <a:cs typeface="Times New Roman" pitchFamily="18" charset="0"/>
              </a:rPr>
              <a:t>2. Обострана базална плућна фиброза</a:t>
            </a:r>
          </a:p>
        </p:txBody>
      </p:sp>
    </p:spTree>
  </p:cSld>
  <p:clrMapOvr>
    <a:masterClrMapping/>
  </p:clrMapOvr>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3"/>
          <p:cNvSpPr>
            <a:spLocks noGrp="1" noChangeArrowheads="1"/>
          </p:cNvSpPr>
          <p:nvPr>
            <p:ph idx="1"/>
          </p:nvPr>
        </p:nvSpPr>
        <p:spPr>
          <a:xfrm>
            <a:off x="0" y="999157"/>
            <a:ext cx="9144000" cy="5886227"/>
          </a:xfrm>
        </p:spPr>
        <p:txBody>
          <a:bodyPr/>
          <a:lstStyle/>
          <a:p>
            <a:pPr marL="609600" lvl="0" indent="-609600" algn="l" rtl="0">
              <a:buFont typeface="Wingdings" pitchFamily="2" charset="2"/>
              <a:buChar char="ü"/>
            </a:pPr>
            <a:r>
              <a:rPr lang="sr-Cyrl-CS" sz="2000" dirty="0" smtClean="0">
                <a:solidFill>
                  <a:schemeClr val="accent4">
                    <a:lumMod val="10000"/>
                  </a:schemeClr>
                </a:solidFill>
                <a:latin typeface="Times New Roman" pitchFamily="18" charset="0"/>
                <a:cs typeface="Times New Roman" pitchFamily="18" charset="0"/>
              </a:rPr>
              <a:t>У </a:t>
            </a:r>
            <a:r>
              <a:rPr lang="sr-Cyrl-CS" sz="2000" b="1" dirty="0" smtClean="0">
                <a:solidFill>
                  <a:schemeClr val="accent4">
                    <a:lumMod val="10000"/>
                  </a:schemeClr>
                </a:solidFill>
                <a:latin typeface="Times New Roman" pitchFamily="18" charset="0"/>
                <a:cs typeface="Times New Roman" pitchFamily="18" charset="0"/>
              </a:rPr>
              <a:t>имунопатогенези</a:t>
            </a:r>
            <a:r>
              <a:rPr lang="sr-Cyrl-CS" sz="2000" dirty="0" smtClean="0">
                <a:solidFill>
                  <a:schemeClr val="accent4">
                    <a:lumMod val="10000"/>
                  </a:schemeClr>
                </a:solidFill>
                <a:latin typeface="Times New Roman" pitchFamily="18" charset="0"/>
                <a:cs typeface="Times New Roman" pitchFamily="18" charset="0"/>
              </a:rPr>
              <a:t> склеродерме важну улогу имају </a:t>
            </a:r>
            <a:r>
              <a:rPr lang="en-US" sz="2000" b="1" dirty="0" err="1" smtClean="0">
                <a:solidFill>
                  <a:schemeClr val="accent4">
                    <a:lumMod val="10000"/>
                  </a:schemeClr>
                </a:solidFill>
                <a:latin typeface="Times New Roman" pitchFamily="18" charset="0"/>
                <a:cs typeface="Times New Roman" pitchFamily="18" charset="0"/>
              </a:rPr>
              <a:t>CD4+Th2</a:t>
            </a:r>
            <a:r>
              <a:rPr lang="en-US" sz="2000" b="1" dirty="0" smtClean="0">
                <a:solidFill>
                  <a:schemeClr val="accent4">
                    <a:lumMod val="10000"/>
                  </a:schemeClr>
                </a:solidFill>
                <a:latin typeface="Times New Roman" pitchFamily="18" charset="0"/>
                <a:cs typeface="Times New Roman" pitchFamily="18" charset="0"/>
              </a:rPr>
              <a:t> </a:t>
            </a:r>
            <a:r>
              <a:rPr lang="sr-Cyrl-CS" sz="2000" b="1" dirty="0" smtClean="0">
                <a:solidFill>
                  <a:schemeClr val="accent4">
                    <a:lumMod val="10000"/>
                  </a:schemeClr>
                </a:solidFill>
                <a:latin typeface="Times New Roman" pitchFamily="18" charset="0"/>
                <a:cs typeface="Times New Roman" pitchFamily="18" charset="0"/>
              </a:rPr>
              <a:t>лимфоцити, макрофаги и фибробласти</a:t>
            </a:r>
            <a:r>
              <a:rPr lang="sr-Cyrl-CS" sz="2000" dirty="0" smtClean="0">
                <a:solidFill>
                  <a:schemeClr val="accent4">
                    <a:lumMod val="10000"/>
                  </a:schemeClr>
                </a:solidFill>
                <a:latin typeface="Times New Roman" pitchFamily="18" charset="0"/>
                <a:cs typeface="Times New Roman" pitchFamily="18" charset="0"/>
              </a:rPr>
              <a:t>. </a:t>
            </a:r>
            <a:r>
              <a:rPr lang="sr-Cyrl-CS" sz="2000" kern="1200" dirty="0" smtClean="0">
                <a:solidFill>
                  <a:schemeClr val="accent4">
                    <a:lumMod val="10000"/>
                  </a:schemeClr>
                </a:solidFill>
                <a:latin typeface="Times New Roman" pitchFamily="18" charset="0"/>
                <a:cs typeface="Times New Roman" pitchFamily="18" charset="0"/>
              </a:rPr>
              <a:t>Васкуларно оштећење (вируси, механичко оштећење, лекови) покреће развој СС. </a:t>
            </a:r>
            <a:r>
              <a:rPr lang="sr-Cyrl-CS" sz="2000" dirty="0" smtClean="0">
                <a:solidFill>
                  <a:schemeClr val="accent4">
                    <a:lumMod val="10000"/>
                  </a:schemeClr>
                </a:solidFill>
                <a:latin typeface="Times New Roman" pitchFamily="18" charset="0"/>
                <a:cs typeface="Times New Roman" pitchFamily="18" charset="0"/>
              </a:rPr>
              <a:t>Након оштећења ендотела, на месту повреде су присутни леукоцити и ћелије које учествују у репарацији (ћелије мезенхималне лозе: перицити и резидентни фибробласти). </a:t>
            </a:r>
          </a:p>
          <a:p>
            <a:pPr marL="609600" lvl="0" indent="-609600" algn="l" rtl="0"/>
            <a:endParaRPr lang="sr-Cyrl-CS" sz="2000" dirty="0" smtClean="0">
              <a:solidFill>
                <a:schemeClr val="accent4">
                  <a:lumMod val="25000"/>
                </a:schemeClr>
              </a:solidFill>
              <a:latin typeface="Times New Roman" pitchFamily="18" charset="0"/>
              <a:cs typeface="Times New Roman" pitchFamily="18" charset="0"/>
            </a:endParaRPr>
          </a:p>
          <a:p>
            <a:pPr marL="609600" indent="-609600" eaLnBrk="1" hangingPunct="1">
              <a:buFont typeface="Wingdings" pitchFamily="2" charset="2"/>
              <a:buChar char="ü"/>
            </a:pPr>
            <a:r>
              <a:rPr lang="x-none" sz="2000" dirty="0" smtClean="0">
                <a:solidFill>
                  <a:schemeClr val="accent4">
                    <a:lumMod val="25000"/>
                  </a:schemeClr>
                </a:solidFill>
                <a:latin typeface="Times New Roman" pitchFamily="18" charset="0"/>
                <a:cs typeface="Times New Roman" pitchFamily="18" charset="0"/>
              </a:rPr>
              <a:t>Покреће се </a:t>
            </a:r>
            <a:r>
              <a:rPr lang="sr-Cyrl-CS" sz="2000" dirty="0" smtClean="0">
                <a:solidFill>
                  <a:schemeClr val="accent4">
                    <a:lumMod val="25000"/>
                  </a:schemeClr>
                </a:solidFill>
                <a:effectLst/>
                <a:latin typeface="Times New Roman" pitchFamily="18" charset="0"/>
                <a:cs typeface="Times New Roman" pitchFamily="18" charset="0"/>
              </a:rPr>
              <a:t>активација и пролиферација фибробласта услед цитокина (</a:t>
            </a:r>
            <a:r>
              <a:rPr lang="en-US" sz="2000" dirty="0" smtClean="0">
                <a:solidFill>
                  <a:schemeClr val="accent4">
                    <a:lumMod val="25000"/>
                  </a:schemeClr>
                </a:solidFill>
                <a:effectLst/>
                <a:latin typeface="Times New Roman" pitchFamily="18" charset="0"/>
                <a:cs typeface="Times New Roman" pitchFamily="18" charset="0"/>
              </a:rPr>
              <a:t>IL-1, </a:t>
            </a:r>
            <a:r>
              <a:rPr lang="en-US" sz="2000" dirty="0" err="1" smtClean="0">
                <a:solidFill>
                  <a:schemeClr val="accent4">
                    <a:lumMod val="25000"/>
                  </a:schemeClr>
                </a:solidFill>
                <a:effectLst/>
                <a:latin typeface="Times New Roman" pitchFamily="18" charset="0"/>
                <a:cs typeface="Times New Roman" pitchFamily="18" charset="0"/>
              </a:rPr>
              <a:t>TGF</a:t>
            </a:r>
            <a:r>
              <a:rPr lang="en-US" sz="2000" dirty="0" smtClean="0">
                <a:solidFill>
                  <a:schemeClr val="accent4">
                    <a:lumMod val="25000"/>
                  </a:schemeClr>
                </a:solidFill>
                <a:latin typeface="Times New Roman" pitchFamily="18" charset="0"/>
                <a:cs typeface="Times New Roman" pitchFamily="18" charset="0"/>
              </a:rPr>
              <a:t>-</a:t>
            </a:r>
            <a:r>
              <a:rPr lang="el-GR" sz="2000" dirty="0" smtClean="0">
                <a:solidFill>
                  <a:schemeClr val="accent4">
                    <a:lumMod val="25000"/>
                  </a:schemeClr>
                </a:solidFill>
                <a:latin typeface="Times New Roman" pitchFamily="18" charset="0"/>
                <a:cs typeface="Times New Roman" pitchFamily="18" charset="0"/>
              </a:rPr>
              <a:t>β</a:t>
            </a:r>
            <a:r>
              <a:rPr lang="en-US" sz="2000" dirty="0" smtClean="0">
                <a:solidFill>
                  <a:schemeClr val="accent4">
                    <a:lumMod val="25000"/>
                  </a:schemeClr>
                </a:solidFill>
                <a:effectLst/>
                <a:latin typeface="Times New Roman" pitchFamily="18" charset="0"/>
                <a:cs typeface="Times New Roman" pitchFamily="18" charset="0"/>
              </a:rPr>
              <a:t>)</a:t>
            </a:r>
            <a:r>
              <a:rPr lang="sr-Cyrl-CS" sz="2000" dirty="0" smtClean="0">
                <a:solidFill>
                  <a:schemeClr val="accent4">
                    <a:lumMod val="25000"/>
                  </a:schemeClr>
                </a:solidFill>
                <a:effectLst/>
                <a:latin typeface="Times New Roman" pitchFamily="18" charset="0"/>
                <a:cs typeface="Times New Roman" pitchFamily="18" charset="0"/>
              </a:rPr>
              <a:t> које продукују макрофаги, </a:t>
            </a:r>
            <a:r>
              <a:rPr lang="en-US" sz="2000" dirty="0" err="1" smtClean="0">
                <a:solidFill>
                  <a:schemeClr val="accent4">
                    <a:lumMod val="25000"/>
                  </a:schemeClr>
                </a:solidFill>
                <a:effectLst/>
                <a:latin typeface="Times New Roman" pitchFamily="18" charset="0"/>
                <a:cs typeface="Times New Roman" pitchFamily="18" charset="0"/>
              </a:rPr>
              <a:t>CD4+Th2</a:t>
            </a:r>
            <a:r>
              <a:rPr lang="en-US" sz="2000" dirty="0" smtClean="0">
                <a:solidFill>
                  <a:schemeClr val="accent4">
                    <a:lumMod val="25000"/>
                  </a:schemeClr>
                </a:solidFill>
                <a:effectLst/>
                <a:latin typeface="Times New Roman" pitchFamily="18" charset="0"/>
                <a:cs typeface="Times New Roman" pitchFamily="18" charset="0"/>
              </a:rPr>
              <a:t> </a:t>
            </a:r>
            <a:r>
              <a:rPr lang="sr-Cyrl-CS" sz="2000" dirty="0" smtClean="0">
                <a:solidFill>
                  <a:schemeClr val="accent4">
                    <a:lumMod val="25000"/>
                  </a:schemeClr>
                </a:solidFill>
                <a:effectLst/>
                <a:latin typeface="Times New Roman" pitchFamily="18" charset="0"/>
                <a:cs typeface="Times New Roman" pitchFamily="18" charset="0"/>
              </a:rPr>
              <a:t>лимфоцити</a:t>
            </a:r>
            <a:r>
              <a:rPr lang="en-US" sz="2000" dirty="0" smtClean="0">
                <a:solidFill>
                  <a:schemeClr val="accent4">
                    <a:lumMod val="25000"/>
                  </a:schemeClr>
                </a:solidFill>
                <a:effectLst/>
                <a:latin typeface="Times New Roman" pitchFamily="18" charset="0"/>
                <a:cs typeface="Times New Roman" pitchFamily="18" charset="0"/>
              </a:rPr>
              <a:t>.</a:t>
            </a:r>
            <a:r>
              <a:rPr lang="sr-Cyrl-CS" sz="2000" dirty="0" smtClean="0">
                <a:solidFill>
                  <a:schemeClr val="accent4">
                    <a:lumMod val="25000"/>
                  </a:schemeClr>
                </a:solidFill>
                <a:effectLst/>
                <a:latin typeface="Times New Roman" pitchFamily="18" charset="0"/>
                <a:cs typeface="Times New Roman" pitchFamily="18" charset="0"/>
              </a:rPr>
              <a:t> Уз то, аутореактивни В лимфоцити се такође активирају и продукују аутоантитела  (антинуклеарна антитела, анти-центромерна антитела (локализована форма), антитела на топоизомеразу, </a:t>
            </a:r>
            <a:r>
              <a:rPr lang="en-US" sz="2000" dirty="0" smtClean="0">
                <a:solidFill>
                  <a:schemeClr val="accent4">
                    <a:lumMod val="25000"/>
                  </a:schemeClr>
                </a:solidFill>
                <a:effectLst/>
                <a:latin typeface="Times New Roman" pitchFamily="18" charset="0"/>
                <a:cs typeface="Times New Roman" pitchFamily="18" charset="0"/>
              </a:rPr>
              <a:t>anti </a:t>
            </a:r>
            <a:r>
              <a:rPr lang="en-US" sz="2000" dirty="0" err="1" smtClean="0">
                <a:solidFill>
                  <a:schemeClr val="accent4">
                    <a:lumMod val="25000"/>
                  </a:schemeClr>
                </a:solidFill>
                <a:effectLst/>
                <a:latin typeface="Times New Roman" pitchFamily="18" charset="0"/>
                <a:cs typeface="Times New Roman" pitchFamily="18" charset="0"/>
              </a:rPr>
              <a:t>Scl70</a:t>
            </a:r>
            <a:r>
              <a:rPr lang="sr-Cyrl-CS" sz="2000" dirty="0" smtClean="0">
                <a:solidFill>
                  <a:schemeClr val="accent4">
                    <a:lumMod val="25000"/>
                  </a:schemeClr>
                </a:solidFill>
                <a:effectLst/>
                <a:latin typeface="Times New Roman" pitchFamily="18" charset="0"/>
                <a:cs typeface="Times New Roman" pitchFamily="18" charset="0"/>
              </a:rPr>
              <a:t> антитела</a:t>
            </a:r>
            <a:r>
              <a:rPr lang="en-US" sz="2000" dirty="0" smtClean="0">
                <a:solidFill>
                  <a:schemeClr val="accent4">
                    <a:lumMod val="25000"/>
                  </a:schemeClr>
                </a:solidFill>
                <a:effectLst/>
                <a:latin typeface="Times New Roman" pitchFamily="18" charset="0"/>
                <a:cs typeface="Times New Roman" pitchFamily="18" charset="0"/>
              </a:rPr>
              <a:t> (</a:t>
            </a:r>
            <a:r>
              <a:rPr lang="sr-Cyrl-CS" sz="2000" dirty="0" smtClean="0">
                <a:solidFill>
                  <a:schemeClr val="accent4">
                    <a:lumMod val="25000"/>
                  </a:schemeClr>
                </a:solidFill>
                <a:effectLst/>
                <a:latin typeface="Times New Roman" pitchFamily="18" charset="0"/>
                <a:cs typeface="Times New Roman" pitchFamily="18" charset="0"/>
              </a:rPr>
              <a:t>системска болест).</a:t>
            </a:r>
          </a:p>
          <a:p>
            <a:pPr marL="609600" indent="-609600" eaLnBrk="1" hangingPunct="1"/>
            <a:endParaRPr lang="en-US" sz="2000" dirty="0" smtClean="0">
              <a:solidFill>
                <a:schemeClr val="accent4">
                  <a:lumMod val="25000"/>
                </a:schemeClr>
              </a:solidFill>
              <a:effectLst/>
              <a:latin typeface="Times New Roman" pitchFamily="18" charset="0"/>
              <a:cs typeface="Times New Roman" pitchFamily="18" charset="0"/>
            </a:endParaRPr>
          </a:p>
          <a:p>
            <a:pPr marL="609600" indent="-609600" eaLnBrk="1" hangingPunct="1">
              <a:buFont typeface="Wingdings" pitchFamily="2" charset="2"/>
              <a:buChar char="ü"/>
            </a:pPr>
            <a:r>
              <a:rPr lang="sr-Cyrl-CS" sz="2000" dirty="0" smtClean="0">
                <a:solidFill>
                  <a:schemeClr val="accent4">
                    <a:lumMod val="25000"/>
                  </a:schemeClr>
                </a:solidFill>
                <a:effectLst/>
                <a:latin typeface="Times New Roman" pitchFamily="18" charset="0"/>
                <a:cs typeface="Times New Roman" pitchFamily="18" charset="0"/>
              </a:rPr>
              <a:t>Активирани фибробласти се под утицајем </a:t>
            </a:r>
            <a:r>
              <a:rPr lang="en-US" sz="2000" dirty="0" err="1" smtClean="0">
                <a:solidFill>
                  <a:schemeClr val="accent4">
                    <a:lumMod val="25000"/>
                  </a:schemeClr>
                </a:solidFill>
                <a:latin typeface="Times New Roman" pitchFamily="18" charset="0"/>
                <a:cs typeface="Times New Roman" pitchFamily="18" charset="0"/>
              </a:rPr>
              <a:t>TGF</a:t>
            </a:r>
            <a:r>
              <a:rPr lang="en-US" sz="2000" dirty="0" smtClean="0">
                <a:solidFill>
                  <a:schemeClr val="accent4">
                    <a:lumMod val="25000"/>
                  </a:schemeClr>
                </a:solidFill>
                <a:latin typeface="Times New Roman" pitchFamily="18" charset="0"/>
                <a:cs typeface="Times New Roman" pitchFamily="18" charset="0"/>
              </a:rPr>
              <a:t>-</a:t>
            </a:r>
            <a:r>
              <a:rPr lang="el-GR" sz="2000" dirty="0" smtClean="0">
                <a:solidFill>
                  <a:schemeClr val="accent4">
                    <a:lumMod val="25000"/>
                  </a:schemeClr>
                </a:solidFill>
                <a:latin typeface="Times New Roman" pitchFamily="18" charset="0"/>
                <a:cs typeface="Times New Roman" pitchFamily="18" charset="0"/>
              </a:rPr>
              <a:t>β </a:t>
            </a:r>
            <a:r>
              <a:rPr lang="sr-Cyrl-CS" sz="2000" dirty="0" smtClean="0">
                <a:solidFill>
                  <a:schemeClr val="accent4">
                    <a:lumMod val="25000"/>
                  </a:schemeClr>
                </a:solidFill>
                <a:latin typeface="Times New Roman" pitchFamily="18" charset="0"/>
                <a:cs typeface="Times New Roman" pitchFamily="18" charset="0"/>
              </a:rPr>
              <a:t>и</a:t>
            </a:r>
            <a:r>
              <a:rPr lang="en-US" sz="2000" dirty="0" smtClean="0">
                <a:solidFill>
                  <a:schemeClr val="accent4">
                    <a:lumMod val="25000"/>
                  </a:schemeClr>
                </a:solidFill>
                <a:latin typeface="Times New Roman" pitchFamily="18" charset="0"/>
                <a:cs typeface="Times New Roman" pitchFamily="18" charset="0"/>
              </a:rPr>
              <a:t> </a:t>
            </a:r>
            <a:r>
              <a:rPr lang="en-US" sz="2000" dirty="0" err="1" smtClean="0">
                <a:solidFill>
                  <a:schemeClr val="accent4">
                    <a:lumMod val="25000"/>
                  </a:schemeClr>
                </a:solidFill>
                <a:latin typeface="Times New Roman" pitchFamily="18" charset="0"/>
                <a:cs typeface="Times New Roman" pitchFamily="18" charset="0"/>
              </a:rPr>
              <a:t>CTGF</a:t>
            </a:r>
            <a:r>
              <a:rPr lang="en-US" sz="2000" dirty="0" smtClean="0">
                <a:solidFill>
                  <a:schemeClr val="accent4">
                    <a:lumMod val="25000"/>
                  </a:schemeClr>
                </a:solidFill>
                <a:latin typeface="Times New Roman" pitchFamily="18" charset="0"/>
                <a:cs typeface="Times New Roman" pitchFamily="18" charset="0"/>
              </a:rPr>
              <a:t> </a:t>
            </a:r>
            <a:r>
              <a:rPr lang="sr-Cyrl-CS" sz="2000" dirty="0" smtClean="0">
                <a:solidFill>
                  <a:schemeClr val="accent4">
                    <a:lumMod val="25000"/>
                  </a:schemeClr>
                </a:solidFill>
                <a:effectLst/>
                <a:latin typeface="Times New Roman" pitchFamily="18" charset="0"/>
                <a:cs typeface="Times New Roman" pitchFamily="18" charset="0"/>
              </a:rPr>
              <a:t>диференцирају у миофибробласте. Продукује се велика количина колагена тип 1 и 3 који се депонује у ткиву узроковајући фиброзу.</a:t>
            </a:r>
          </a:p>
          <a:p>
            <a:pPr marL="609600" indent="-609600" eaLnBrk="1" hangingPunct="1">
              <a:buFont typeface="Wingdings" pitchFamily="2" charset="2"/>
              <a:buChar char="ü"/>
            </a:pPr>
            <a:endParaRPr lang="sr-Cyrl-CS" sz="2000" dirty="0" smtClean="0">
              <a:solidFill>
                <a:schemeClr val="accent4">
                  <a:lumMod val="25000"/>
                </a:schemeClr>
              </a:solidFill>
              <a:effectLst/>
              <a:latin typeface="Times New Roman" pitchFamily="18" charset="0"/>
              <a:cs typeface="Times New Roman" pitchFamily="18" charset="0"/>
            </a:endParaRPr>
          </a:p>
          <a:p>
            <a:pPr>
              <a:lnSpc>
                <a:spcPts val="3225"/>
              </a:lnSpc>
              <a:spcBef>
                <a:spcPts val="288"/>
              </a:spcBef>
            </a:pPr>
            <a:r>
              <a:rPr lang="ru-RU" sz="2000" b="1" dirty="0" smtClean="0">
                <a:solidFill>
                  <a:srgbClr val="C00000"/>
                </a:solidFill>
                <a:latin typeface="Times New Roman" pitchFamily="18" charset="0"/>
                <a:cs typeface="Times New Roman" pitchFamily="18" charset="0"/>
              </a:rPr>
              <a:t>У кожи </a:t>
            </a:r>
            <a:r>
              <a:rPr lang="ru-RU" sz="2000" dirty="0" smtClean="0">
                <a:solidFill>
                  <a:srgbClr val="000000"/>
                </a:solidFill>
                <a:latin typeface="Times New Roman" pitchFamily="18" charset="0"/>
                <a:cs typeface="Times New Roman" pitchFamily="18" charset="0"/>
              </a:rPr>
              <a:t>се налазе инфилтрати меморијских CD4+ T лимфоцита (Th1, Th2, Th17)</a:t>
            </a:r>
          </a:p>
          <a:p>
            <a:pPr lvl="0" algn="l" rtl="0">
              <a:lnSpc>
                <a:spcPts val="2713"/>
              </a:lnSpc>
              <a:buNone/>
            </a:pPr>
            <a:endParaRPr lang="en-US" sz="2000" kern="1200" dirty="0" smtClean="0">
              <a:solidFill>
                <a:srgbClr val="000000"/>
              </a:solidFill>
              <a:latin typeface="GGTUVL+Times-Roman"/>
              <a:cs typeface="GGTUVL+Times-Roman"/>
            </a:endParaRPr>
          </a:p>
          <a:p>
            <a:pPr marL="609600" indent="-609600" eaLnBrk="1" hangingPunct="1">
              <a:buFont typeface="Wingdings" pitchFamily="2" charset="2"/>
              <a:buChar char="ü"/>
            </a:pPr>
            <a:endParaRPr lang="en-US" sz="2000" dirty="0" smtClean="0">
              <a:solidFill>
                <a:schemeClr val="accent4">
                  <a:lumMod val="25000"/>
                </a:schemeClr>
              </a:solidFill>
              <a:effectLst/>
              <a:latin typeface="Times New Roman" pitchFamily="18" charset="0"/>
              <a:cs typeface="Times New Roman" pitchFamily="18" charset="0"/>
            </a:endParaRPr>
          </a:p>
          <a:p>
            <a:pPr marL="609600" indent="-609600" eaLnBrk="1" hangingPunct="1">
              <a:buFontTx/>
              <a:buNone/>
            </a:pPr>
            <a:endParaRPr lang="sr-Cyrl-CS" sz="2000" dirty="0" smtClean="0">
              <a:solidFill>
                <a:schemeClr val="accent4">
                  <a:lumMod val="25000"/>
                </a:schemeClr>
              </a:solidFill>
              <a:effectLst/>
              <a:latin typeface="Times New Roman" pitchFamily="18" charset="0"/>
              <a:cs typeface="Times New Roman" pitchFamily="18" charset="0"/>
            </a:endParaRPr>
          </a:p>
        </p:txBody>
      </p:sp>
      <p:sp>
        <p:nvSpPr>
          <p:cNvPr id="4" name="object 3"/>
          <p:cNvSpPr>
            <a:spLocks noChangeArrowheads="1"/>
          </p:cNvSpPr>
          <p:nvPr/>
        </p:nvSpPr>
        <p:spPr bwMode="auto">
          <a:xfrm>
            <a:off x="755576" y="44624"/>
            <a:ext cx="7974013" cy="936104"/>
          </a:xfrm>
          <a:prstGeom prst="rect">
            <a:avLst/>
          </a:prstGeom>
          <a:noFill/>
          <a:ln w="9525" algn="ctr">
            <a:noFill/>
            <a:round/>
            <a:headEnd/>
            <a:tailEnd/>
          </a:ln>
        </p:spPr>
        <p:txBody>
          <a:bodyPr lIns="0" tIns="0" rIns="0" bIns="0"/>
          <a:lstStyle/>
          <a:p>
            <a:pPr>
              <a:lnSpc>
                <a:spcPts val="5938"/>
              </a:lnSpc>
            </a:pPr>
            <a:r>
              <a:rPr lang="ru-RU" sz="4000" b="1" dirty="0">
                <a:solidFill>
                  <a:srgbClr val="C00000"/>
                </a:solidFill>
                <a:latin typeface="Times New Roman" pitchFamily="18" charset="0"/>
                <a:cs typeface="Times New Roman" pitchFamily="18" charset="0"/>
              </a:rPr>
              <a:t>Патогенеза </a:t>
            </a:r>
            <a:r>
              <a:rPr lang="ru-RU" sz="4000" b="1" dirty="0" smtClean="0">
                <a:solidFill>
                  <a:srgbClr val="C00000"/>
                </a:solidFill>
                <a:latin typeface="Times New Roman" pitchFamily="18" charset="0"/>
                <a:cs typeface="Times New Roman" pitchFamily="18" charset="0"/>
              </a:rPr>
              <a:t>системске склерозе</a:t>
            </a:r>
            <a:endParaRPr lang="ru-RU" sz="4000" b="1" dirty="0">
              <a:solidFill>
                <a:srgbClr val="C0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457200" y="115888"/>
            <a:ext cx="8229600" cy="1231900"/>
          </a:xfrm>
        </p:spPr>
        <p:txBody>
          <a:bodyPr/>
          <a:lstStyle/>
          <a:p>
            <a:pPr>
              <a:defRPr/>
            </a:pPr>
            <a:r>
              <a:rPr lang="sr-Cyrl-CS" sz="4000" b="1" dirty="0" smtClean="0">
                <a:solidFill>
                  <a:srgbClr val="C00000"/>
                </a:solidFill>
                <a:latin typeface="Times New Roman" pitchFamily="18" charset="0"/>
                <a:cs typeface="Times New Roman" pitchFamily="18" charset="0"/>
              </a:rPr>
              <a:t>Патогенеза </a:t>
            </a:r>
            <a:r>
              <a:rPr lang="sr-Cyrl-CS" sz="4000" b="1" dirty="0" smtClean="0">
                <a:solidFill>
                  <a:srgbClr val="C00000"/>
                </a:solidFill>
              </a:rPr>
              <a:t/>
            </a:r>
            <a:br>
              <a:rPr lang="sr-Cyrl-CS" sz="4000" b="1" dirty="0" smtClean="0">
                <a:solidFill>
                  <a:srgbClr val="C00000"/>
                </a:solidFill>
              </a:rPr>
            </a:br>
            <a:endParaRPr lang="en-US" sz="4000" b="1" dirty="0" smtClean="0">
              <a:solidFill>
                <a:srgbClr val="C00000"/>
              </a:solidFill>
              <a:latin typeface="Times New Roman" pitchFamily="18" charset="0"/>
              <a:cs typeface="Times New Roman" pitchFamily="18" charset="0"/>
            </a:endParaRPr>
          </a:p>
        </p:txBody>
      </p:sp>
      <p:pic>
        <p:nvPicPr>
          <p:cNvPr id="81923" name="Picture 3"/>
          <p:cNvPicPr>
            <a:picLocks noGrp="1" noChangeAspect="1" noChangeArrowheads="1"/>
          </p:cNvPicPr>
          <p:nvPr>
            <p:ph type="body" idx="1"/>
          </p:nvPr>
        </p:nvPicPr>
        <p:blipFill>
          <a:blip r:embed="rId2" cstate="print"/>
          <a:srcRect/>
          <a:stretch>
            <a:fillRect/>
          </a:stretch>
        </p:blipFill>
        <p:spPr>
          <a:xfrm>
            <a:off x="-55563" y="1052513"/>
            <a:ext cx="9199563" cy="5805487"/>
          </a:xfrm>
          <a:ln>
            <a:solidFill>
              <a:srgbClr val="3366FF"/>
            </a:solidFill>
            <a:miter lim="800000"/>
          </a:ln>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2.9200.0"/>
  <p:tag name="AS_RELEASE_DATE" val="2018.09.12"/>
  <p:tag name="AS_TITLE" val="Aspose.Slides for .NET 2.0"/>
  <p:tag name="AS_VERSION" val="18.9"/>
</p:tagLst>
</file>

<file path=ppt/theme/theme1.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3_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1056</TotalTime>
  <Words>4798</Words>
  <Application>Microsoft Office PowerPoint</Application>
  <PresentationFormat>On-screen Show (4:3)</PresentationFormat>
  <Paragraphs>935</Paragraphs>
  <Slides>113</Slides>
  <Notes>0</Notes>
  <HiddenSlides>0</HiddenSlides>
  <MMClips>1</MMClips>
  <ScaleCrop>false</ScaleCrop>
  <HeadingPairs>
    <vt:vector size="6" baseType="variant">
      <vt:variant>
        <vt:lpstr>Fonts Used</vt:lpstr>
      </vt:variant>
      <vt:variant>
        <vt:i4>16</vt:i4>
      </vt:variant>
      <vt:variant>
        <vt:lpstr>Theme</vt:lpstr>
      </vt:variant>
      <vt:variant>
        <vt:i4>2</vt:i4>
      </vt:variant>
      <vt:variant>
        <vt:lpstr>Slide Titles</vt:lpstr>
      </vt:variant>
      <vt:variant>
        <vt:i4>113</vt:i4>
      </vt:variant>
    </vt:vector>
  </HeadingPairs>
  <TitlesOfParts>
    <vt:vector size="131" baseType="lpstr">
      <vt:lpstr>Arial</vt:lpstr>
      <vt:lpstr>URGEAG+PalatinoLinotype-Roman</vt:lpstr>
      <vt:lpstr>Calibri</vt:lpstr>
      <vt:lpstr>Palatino Linotype</vt:lpstr>
      <vt:lpstr>Palatino Linotype Bold</vt:lpstr>
      <vt:lpstr>MGRRLF+PalatinoLinotype-Bold</vt:lpstr>
      <vt:lpstr>NGRBLQ+PalatinoLinotype-Roman</vt:lpstr>
      <vt:lpstr>BUICOL+TimesNewRomanPSMT</vt:lpstr>
      <vt:lpstr>Times New Roman</vt:lpstr>
      <vt:lpstr>MOUPHM+PalatinoLinotype-Bold</vt:lpstr>
      <vt:lpstr>OAEBHU+ArialMT</vt:lpstr>
      <vt:lpstr>Wingdings</vt:lpstr>
      <vt:lpstr>Noto Serif</vt:lpstr>
      <vt:lpstr>UVVWPK+ArialMT</vt:lpstr>
      <vt:lpstr>RMKVIB+Arial-ItalicMT</vt:lpstr>
      <vt:lpstr>GGTUVL+Times-Roman</vt:lpstr>
      <vt:lpstr>Theme Office</vt:lpstr>
      <vt:lpstr>3_Theme Office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lpstr>Slide 80</vt:lpstr>
      <vt:lpstr>Slide 81</vt:lpstr>
      <vt:lpstr>Slide 82</vt:lpstr>
      <vt:lpstr>Slide 83</vt:lpstr>
      <vt:lpstr>Slide 84</vt:lpstr>
      <vt:lpstr>Slide 85</vt:lpstr>
      <vt:lpstr>Slide 86</vt:lpstr>
      <vt:lpstr>Slide 87</vt:lpstr>
      <vt:lpstr>Slide 88</vt:lpstr>
      <vt:lpstr>Slide 89</vt:lpstr>
      <vt:lpstr>Slide 90</vt:lpstr>
      <vt:lpstr>Slide 91</vt:lpstr>
      <vt:lpstr>Slide 92</vt:lpstr>
      <vt:lpstr>Slide 93</vt:lpstr>
      <vt:lpstr>Slide 94</vt:lpstr>
      <vt:lpstr>Slide 95</vt:lpstr>
      <vt:lpstr>Slide 96</vt:lpstr>
      <vt:lpstr>Slide 97</vt:lpstr>
      <vt:lpstr>Slide 98</vt:lpstr>
      <vt:lpstr>Патогенеза  </vt:lpstr>
      <vt:lpstr>Slide 100</vt:lpstr>
      <vt:lpstr>Slide 101</vt:lpstr>
      <vt:lpstr>Slide 102</vt:lpstr>
      <vt:lpstr>Slide 103</vt:lpstr>
      <vt:lpstr>Slide 104</vt:lpstr>
      <vt:lpstr>Slide 105</vt:lpstr>
      <vt:lpstr>Slide 106</vt:lpstr>
      <vt:lpstr>Slide 107</vt:lpstr>
      <vt:lpstr>Slide 108</vt:lpstr>
      <vt:lpstr>Slide 109</vt:lpstr>
      <vt:lpstr>Slide 110</vt:lpstr>
      <vt:lpstr>Slide 111</vt:lpstr>
      <vt:lpstr>Slide 112</vt:lpstr>
      <vt:lpstr>Slide 113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PowerPoint</dc:title>
  <dc:creator>Administrator</dc:creator>
  <cp:lastModifiedBy>Nemanja</cp:lastModifiedBy>
  <cp:revision>136</cp:revision>
  <cp:lastPrinted>1601-01-01T00:00:00Z</cp:lastPrinted>
  <dcterms:created xsi:type="dcterms:W3CDTF">1601-01-01T00:00:00Z</dcterms:created>
  <dcterms:modified xsi:type="dcterms:W3CDTF">2022-01-28T12:18:27Z</dcterms:modified>
</cp:coreProperties>
</file>